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392" r:id="rId2"/>
    <p:sldId id="339" r:id="rId3"/>
    <p:sldId id="259" r:id="rId4"/>
    <p:sldId id="260" r:id="rId5"/>
    <p:sldId id="262" r:id="rId6"/>
    <p:sldId id="261" r:id="rId7"/>
    <p:sldId id="264" r:id="rId8"/>
    <p:sldId id="265" r:id="rId9"/>
    <p:sldId id="315" r:id="rId10"/>
    <p:sldId id="316" r:id="rId11"/>
    <p:sldId id="317" r:id="rId12"/>
    <p:sldId id="266" r:id="rId13"/>
    <p:sldId id="318" r:id="rId14"/>
    <p:sldId id="319" r:id="rId15"/>
    <p:sldId id="320" r:id="rId16"/>
    <p:sldId id="270" r:id="rId17"/>
    <p:sldId id="272" r:id="rId18"/>
    <p:sldId id="273" r:id="rId19"/>
    <p:sldId id="274" r:id="rId20"/>
    <p:sldId id="275" r:id="rId21"/>
    <p:sldId id="277" r:id="rId22"/>
    <p:sldId id="389" r:id="rId23"/>
    <p:sldId id="390" r:id="rId24"/>
    <p:sldId id="281" r:id="rId25"/>
    <p:sldId id="282" r:id="rId26"/>
    <p:sldId id="284" r:id="rId27"/>
    <p:sldId id="285" r:id="rId28"/>
    <p:sldId id="333" r:id="rId29"/>
    <p:sldId id="391" r:id="rId30"/>
    <p:sldId id="334" r:id="rId31"/>
    <p:sldId id="335" r:id="rId32"/>
    <p:sldId id="336" r:id="rId33"/>
    <p:sldId id="337" r:id="rId34"/>
    <p:sldId id="287" r:id="rId35"/>
    <p:sldId id="374" r:id="rId36"/>
    <p:sldId id="377" r:id="rId37"/>
    <p:sldId id="378" r:id="rId38"/>
    <p:sldId id="383" r:id="rId39"/>
    <p:sldId id="384" r:id="rId40"/>
    <p:sldId id="386" r:id="rId41"/>
    <p:sldId id="364" r:id="rId42"/>
    <p:sldId id="288" r:id="rId43"/>
    <p:sldId id="290" r:id="rId44"/>
    <p:sldId id="368" r:id="rId45"/>
    <p:sldId id="291" r:id="rId46"/>
    <p:sldId id="387" r:id="rId47"/>
    <p:sldId id="388" r:id="rId48"/>
    <p:sldId id="369" r:id="rId49"/>
    <p:sldId id="293" r:id="rId50"/>
    <p:sldId id="292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93" r:id="rId59"/>
    <p:sldId id="329" r:id="rId60"/>
    <p:sldId id="330" r:id="rId61"/>
    <p:sldId id="331" r:id="rId62"/>
    <p:sldId id="332" r:id="rId63"/>
    <p:sldId id="295" r:id="rId64"/>
    <p:sldId id="296" r:id="rId65"/>
    <p:sldId id="297" r:id="rId66"/>
    <p:sldId id="298" r:id="rId67"/>
    <p:sldId id="299" r:id="rId68"/>
    <p:sldId id="300" r:id="rId69"/>
    <p:sldId id="301" r:id="rId7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99"/>
    <a:srgbClr val="00FF99"/>
    <a:srgbClr val="CCFFFF"/>
    <a:srgbClr val="FFFFCC"/>
    <a:srgbClr val="0000CC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46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4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2.xml"/><Relationship Id="rId13" Type="http://schemas.openxmlformats.org/officeDocument/2006/relationships/slide" Target="slides/slide45.xml"/><Relationship Id="rId18" Type="http://schemas.openxmlformats.org/officeDocument/2006/relationships/slide" Target="slides/slide63.xml"/><Relationship Id="rId3" Type="http://schemas.openxmlformats.org/officeDocument/2006/relationships/slide" Target="slides/slide13.xml"/><Relationship Id="rId7" Type="http://schemas.openxmlformats.org/officeDocument/2006/relationships/slide" Target="slides/slide31.xml"/><Relationship Id="rId12" Type="http://schemas.openxmlformats.org/officeDocument/2006/relationships/slide" Target="slides/slide43.xml"/><Relationship Id="rId17" Type="http://schemas.openxmlformats.org/officeDocument/2006/relationships/slide" Target="slides/slide61.xml"/><Relationship Id="rId2" Type="http://schemas.openxmlformats.org/officeDocument/2006/relationships/slide" Target="slides/slide9.xml"/><Relationship Id="rId16" Type="http://schemas.openxmlformats.org/officeDocument/2006/relationships/slide" Target="slides/slide51.xml"/><Relationship Id="rId20" Type="http://schemas.openxmlformats.org/officeDocument/2006/relationships/slide" Target="slides/slide66.xml"/><Relationship Id="rId1" Type="http://schemas.openxmlformats.org/officeDocument/2006/relationships/slide" Target="slides/slide5.xml"/><Relationship Id="rId6" Type="http://schemas.openxmlformats.org/officeDocument/2006/relationships/slide" Target="slides/slide30.xml"/><Relationship Id="rId11" Type="http://schemas.openxmlformats.org/officeDocument/2006/relationships/slide" Target="slides/slide40.xml"/><Relationship Id="rId5" Type="http://schemas.openxmlformats.org/officeDocument/2006/relationships/slide" Target="slides/slide28.xml"/><Relationship Id="rId15" Type="http://schemas.openxmlformats.org/officeDocument/2006/relationships/slide" Target="slides/slide50.xml"/><Relationship Id="rId10" Type="http://schemas.openxmlformats.org/officeDocument/2006/relationships/slide" Target="slides/slide39.xml"/><Relationship Id="rId19" Type="http://schemas.openxmlformats.org/officeDocument/2006/relationships/slide" Target="slides/slide65.xml"/><Relationship Id="rId4" Type="http://schemas.openxmlformats.org/officeDocument/2006/relationships/slide" Target="slides/slide24.xml"/><Relationship Id="rId9" Type="http://schemas.openxmlformats.org/officeDocument/2006/relationships/slide" Target="slides/slide33.xml"/><Relationship Id="rId14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46AD31D-E404-4B4B-8130-C2676971BF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956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75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BB03AF8-1BF7-447B-8F69-063033E3F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96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46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1853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/>
            </a:p>
          </p:txBody>
        </p:sp>
        <p:sp>
          <p:nvSpPr>
            <p:cNvPr id="185348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/>
            </a:p>
          </p:txBody>
        </p:sp>
      </p:grpSp>
      <p:grpSp>
        <p:nvGrpSpPr>
          <p:cNvPr id="185349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185350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51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 smtClean="0"/>
              <a:t>IE 419</a:t>
            </a:r>
          </a:p>
        </p:txBody>
      </p:sp>
      <p:sp>
        <p:nvSpPr>
          <p:cNvPr id="185353" name="Rectangle 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853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85355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="b"/>
          <a:lstStyle>
            <a:lvl1pPr algn="l" eaLnBrk="1" hangingPunct="1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fld id="{3E65167C-27C1-4EC6-AA01-73768E99E0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85356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Single And Parallel Machine Scheduling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>
                  <a:lumMod val="50000"/>
                </a:schemeClr>
              </a:buClr>
              <a:buSzPct val="108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C50AB2-53C2-468D-B75C-D9C0C86CAA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5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7D84FA-A002-4F51-8F21-5BA2DD8AE6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7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639083-0661-472C-ACE7-E39B6C4E84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51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AutoShape 2"/>
          <p:cNvSpPr>
            <a:spLocks noChangeArrowheads="1"/>
          </p:cNvSpPr>
          <p:nvPr userDrawn="1"/>
        </p:nvSpPr>
        <p:spPr bwMode="auto">
          <a:xfrm>
            <a:off x="0" y="914400"/>
            <a:ext cx="9144000" cy="76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C0000"/>
              </a:gs>
              <a:gs pos="50000">
                <a:srgbClr val="CC0000">
                  <a:gamma/>
                  <a:tint val="50196"/>
                  <a:invGamma/>
                </a:srgbClr>
              </a:gs>
              <a:gs pos="100000">
                <a:srgbClr val="CC0000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3" name="AutoShap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458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 Click to edit Master text styles</a:t>
            </a:r>
          </a:p>
          <a:p>
            <a:pPr lvl="1"/>
            <a:r>
              <a:rPr lang="en-US" altLang="en-US" dirty="0" smtClean="0"/>
              <a:t> 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" pitchFamily="18" charset="0"/>
              </a:defRPr>
            </a:lvl1pPr>
          </a:lstStyle>
          <a:p>
            <a:fld id="{2768CB6D-7DB3-4A4F-BBC5-85ACFEA82E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656" r:id="rId4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0000"/>
        </a:buClr>
        <a:buFontTx/>
        <a:buBlip>
          <a:blip r:embed="rId6"/>
        </a:buBlip>
        <a:defRPr sz="24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7D8DC1"/>
        </a:buClr>
        <a:buSzPct val="75000"/>
        <a:buFont typeface="Wingdings" pitchFamily="2" charset="2"/>
        <a:buChar char="t"/>
        <a:defRPr sz="2400">
          <a:solidFill>
            <a:schemeClr val="hlink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emf"/><Relationship Id="rId5" Type="http://schemas.openxmlformats.org/officeDocument/2006/relationships/oleObject" Target="../embeddings/Microsoft_Word_97_-_2003_Document2.doc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3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.doc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4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6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AA3DEA6-4467-4CF0-8E2B-85737CB3E40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8637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Interval Scheduling, Reservations, </a:t>
            </a:r>
            <a:br>
              <a:rPr lang="en-US" altLang="en-US"/>
            </a:br>
            <a:r>
              <a:rPr lang="en-US" altLang="en-US"/>
              <a:t>and Timetabling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IE 419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22275-A718-4330-9550-C884153B1DB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152400" y="603250"/>
            <a:ext cx="87852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000099"/>
                </a:solidFill>
                <a:latin typeface="Tahoma" pitchFamily="34" charset="0"/>
              </a:rPr>
              <a:t>Reservation Systems without Slack </a:t>
            </a:r>
            <a:br>
              <a:rPr lang="en-US" altLang="en-US" sz="3200" b="1" dirty="0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 dirty="0">
                <a:solidFill>
                  <a:srgbClr val="000099"/>
                </a:solidFill>
                <a:latin typeface="Tahoma" pitchFamily="34" charset="0"/>
              </a:rPr>
              <a:t>Identical Weights and Machines Example</a:t>
            </a:r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143000"/>
            <a:ext cx="4767262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6172200" y="2514600"/>
          <a:ext cx="27384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8" name="Equation" r:id="rId4" imgW="1346040" imgH="266400" progId="Equation.DSMT4">
                  <p:embed/>
                </p:oleObj>
              </mc:Choice>
              <mc:Fallback>
                <p:oleObj name="Equation" r:id="rId4" imgW="1346040" imgH="26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514600"/>
                        <a:ext cx="2738438" cy="5397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6705600" y="3124200"/>
            <a:ext cx="1785938" cy="485775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no…J={2,3}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6781800" y="4419600"/>
            <a:ext cx="1404938" cy="485775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J={2,3,4}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6858000" y="5715000"/>
            <a:ext cx="1633538" cy="485775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J={2,3,4,5}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7767-02E5-4AF7-9F24-56A4298E216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152400" y="457200"/>
            <a:ext cx="878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000099"/>
                </a:solidFill>
                <a:latin typeface="Tahoma" pitchFamily="34" charset="0"/>
              </a:rPr>
              <a:t>Reservation Systems without Slack </a:t>
            </a:r>
            <a:br>
              <a:rPr lang="en-US" altLang="en-US" sz="3200" b="1" dirty="0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 dirty="0">
                <a:solidFill>
                  <a:srgbClr val="000099"/>
                </a:solidFill>
                <a:latin typeface="Tahoma" pitchFamily="34" charset="0"/>
              </a:rPr>
              <a:t>Identical Weights and Machines Example</a:t>
            </a: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295400"/>
            <a:ext cx="466883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6172200" y="2590800"/>
          <a:ext cx="27384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2" name="Equation" r:id="rId4" imgW="1346040" imgH="266400" progId="Equation.DSMT4">
                  <p:embed/>
                </p:oleObj>
              </mc:Choice>
              <mc:Fallback>
                <p:oleObj name="Equation" r:id="rId4" imgW="1346040" imgH="26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590800"/>
                        <a:ext cx="2738438" cy="5397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400800" y="3276600"/>
            <a:ext cx="2243138" cy="485775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no…J={2,3,5,6}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6553200" y="4419600"/>
            <a:ext cx="1862138" cy="485775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J={2,3,5,6,7}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6400800" y="5562600"/>
            <a:ext cx="2090738" cy="485775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J={2,3,5,6,7,8}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685DF-08C9-4218-B630-C559542DA72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85225" cy="977900"/>
          </a:xfrm>
        </p:spPr>
        <p:txBody>
          <a:bodyPr/>
          <a:lstStyle/>
          <a:p>
            <a:r>
              <a:rPr lang="en-US" altLang="en-US"/>
              <a:t>Reservation Systems without Slack </a:t>
            </a:r>
            <a:br>
              <a:rPr lang="en-US" altLang="en-US"/>
            </a:br>
            <a:r>
              <a:rPr lang="en-US" altLang="en-US" sz="2400" i="1"/>
              <a:t>Unlimited Number of Machines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No slack, arbitrary processing times, equal weights, identical machines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Infinitely many machines in parallel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Minimize the number of machines used to process all jobs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Easily solved by following algorithm: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Order jobs by increasing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j</a:t>
            </a:r>
            <a:endParaRPr lang="en-US" altLang="en-US" baseline="-250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Assign job 1 to machine 1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Suppose first </a:t>
            </a:r>
            <a:r>
              <a:rPr lang="en-US" altLang="en-US" i="1" dirty="0"/>
              <a:t>j </a:t>
            </a:r>
            <a:r>
              <a:rPr lang="en-US" altLang="en-US" dirty="0"/>
              <a:t>-1 jobs have been processed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Try to assign </a:t>
            </a:r>
            <a:r>
              <a:rPr lang="en-US" altLang="en-US" i="1" dirty="0"/>
              <a:t>j </a:t>
            </a:r>
            <a:r>
              <a:rPr lang="en-US" altLang="en-US" dirty="0" err="1"/>
              <a:t>th</a:t>
            </a:r>
            <a:r>
              <a:rPr lang="en-US" altLang="en-US" dirty="0"/>
              <a:t> job to a machine in use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not possible assign to a new machine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Graph theory: </a:t>
            </a:r>
            <a:r>
              <a:rPr lang="en-US" altLang="en-US" b="1" i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node coloring problem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132CE-367B-49C1-9FAE-025BE175A9D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152400" y="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Reservation Systems without Slack </a:t>
            </a:r>
            <a:b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Unlimited Number of Machines Example</a:t>
            </a: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219200"/>
            <a:ext cx="459105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83D06-D09F-474D-866F-6C5D3D98082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152400" y="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Reservation Systems without Slack </a:t>
            </a:r>
            <a:b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Unlimited Number of Machines Example</a:t>
            </a:r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4495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68D26-2F8F-44E6-9F32-038B88B9334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52400" y="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Reservation Systems without Slack </a:t>
            </a:r>
            <a:b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Unlimited Number of Machines Example</a:t>
            </a: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7000"/>
                    </a14:imgEffect>
                    <a14:imgEffect>
                      <a14:brightnessContrast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371600"/>
            <a:ext cx="4938712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E9678-EACD-4A46-A169-14FF92A8A9F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Reservation Systems with Slack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Now allow slack</a:t>
            </a:r>
          </a:p>
          <a:p>
            <a:pPr>
              <a:lnSpc>
                <a:spcPct val="90000"/>
              </a:lnSpc>
            </a:pPr>
            <a:r>
              <a:rPr lang="en-US" altLang="en-US"/>
              <a:t>Trivial case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all processing times = 1, identical weights, identical machines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decomposition in time possible in this case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Now assume processing times are equal to some </a:t>
            </a:r>
            <a:r>
              <a:rPr lang="en-US" altLang="en-US" i="1"/>
              <a:t>p </a:t>
            </a:r>
            <a:r>
              <a:rPr lang="en-US" altLang="en-US" i="1">
                <a:sym typeface="Symbol" pitchFamily="18" charset="2"/>
              </a:rPr>
              <a:t></a:t>
            </a:r>
            <a:r>
              <a:rPr lang="en-US" altLang="en-US"/>
              <a:t> 2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Interaction between time intervals</a:t>
            </a:r>
          </a:p>
          <a:p>
            <a:pPr>
              <a:lnSpc>
                <a:spcPct val="90000"/>
              </a:lnSpc>
            </a:pPr>
            <a:r>
              <a:rPr lang="en-US" altLang="en-US" u="sng"/>
              <a:t>Barriers algorithm</a:t>
            </a:r>
            <a:r>
              <a:rPr lang="en-US" altLang="en-US"/>
              <a:t>  </a:t>
            </a:r>
            <a:r>
              <a:rPr lang="en-US" altLang="en-US" sz="1800"/>
              <a:t>B. Simons, “Multiprocessor Scheduling of Unit-time Jobs with Arbitrary Release Times and Deadlines”, </a:t>
            </a:r>
            <a:r>
              <a:rPr lang="en-US" altLang="en-US" sz="1800" u="sng"/>
              <a:t>SIAM J. of Computing, Vol. 12, No. 2, May 1983</a:t>
            </a:r>
            <a:endParaRPr lang="en-US" altLang="en-US" u="sng"/>
          </a:p>
          <a:p>
            <a:pPr lvl="1">
              <a:lnSpc>
                <a:spcPct val="90000"/>
              </a:lnSpc>
            </a:pPr>
            <a:r>
              <a:rPr lang="en-US" altLang="en-US"/>
              <a:t>wait for critical jobs to be released</a:t>
            </a:r>
          </a:p>
          <a:p>
            <a:pPr lvl="2">
              <a:lnSpc>
                <a:spcPct val="90000"/>
              </a:lnSpc>
            </a:pPr>
            <a:r>
              <a:rPr lang="en-US" altLang="en-US" i="1"/>
              <a:t>otherwise, </a:t>
            </a:r>
            <a:r>
              <a:rPr lang="en-US" altLang="en-US"/>
              <a:t>start the job with the earliest deadline</a:t>
            </a:r>
          </a:p>
          <a:p>
            <a:pPr lvl="1">
              <a:lnSpc>
                <a:spcPct val="90000"/>
              </a:lnSpc>
            </a:pPr>
            <a:r>
              <a:rPr lang="en-US" altLang="en-US" u="sng"/>
              <a:t>Slot number </a:t>
            </a:r>
            <a:r>
              <a:rPr lang="en-US" altLang="en-US" i="1" u="sng"/>
              <a:t>l</a:t>
            </a:r>
            <a:r>
              <a:rPr lang="en-US" altLang="en-US" u="sng"/>
              <a:t> </a:t>
            </a:r>
            <a:r>
              <a:rPr lang="en-US" altLang="en-US"/>
              <a:t>= </a:t>
            </a:r>
            <a:r>
              <a:rPr lang="en-US" altLang="en-US" i="1"/>
              <a:t>l </a:t>
            </a:r>
            <a:r>
              <a:rPr lang="en-US" altLang="en-US"/>
              <a:t>th job to start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S </a:t>
            </a:r>
            <a:r>
              <a:rPr lang="en-US" altLang="en-US"/>
              <a:t>(</a:t>
            </a:r>
            <a:r>
              <a:rPr lang="en-US" altLang="en-US" i="1"/>
              <a:t>l </a:t>
            </a:r>
            <a:r>
              <a:rPr lang="en-US" altLang="en-US"/>
              <a:t>) starting time of </a:t>
            </a:r>
            <a:r>
              <a:rPr lang="en-US" altLang="en-US" i="1"/>
              <a:t>l </a:t>
            </a:r>
            <a:r>
              <a:rPr lang="en-US" altLang="en-US"/>
              <a:t>th slot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3429000" y="1143000"/>
          <a:ext cx="200501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3" imgW="723600" imgH="241200" progId="Equation.DSMT4">
                  <p:embed/>
                </p:oleObj>
              </mc:Choice>
              <mc:Fallback>
                <p:oleObj name="Equation" r:id="rId3" imgW="72360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143000"/>
                        <a:ext cx="2005013" cy="665163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7DEAB-C65D-425D-9AB9-589AFD6AED2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85225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Reservation Systems with Slack </a:t>
            </a:r>
            <a:br>
              <a:rPr lang="en-US" altLang="en-US" dirty="0"/>
            </a:br>
            <a:r>
              <a:rPr lang="en-US" altLang="en-US" sz="2400" i="1" dirty="0"/>
              <a:t>Barrier Algorithm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Barrier</a:t>
            </a:r>
          </a:p>
          <a:p>
            <a:pPr lvl="1"/>
            <a:r>
              <a:rPr lang="en-US" altLang="en-US"/>
              <a:t>ordered pair (</a:t>
            </a:r>
            <a:r>
              <a:rPr lang="en-US" altLang="en-US" i="1"/>
              <a:t>l </a:t>
            </a:r>
            <a:r>
              <a:rPr lang="en-US" altLang="en-US"/>
              <a:t>,</a:t>
            </a:r>
            <a:r>
              <a:rPr lang="en-US" altLang="en-US" i="1"/>
              <a:t>r </a:t>
            </a:r>
            <a:r>
              <a:rPr lang="en-US" altLang="en-US"/>
              <a:t>)</a:t>
            </a:r>
          </a:p>
          <a:p>
            <a:pPr lvl="1"/>
            <a:r>
              <a:rPr lang="en-US" altLang="en-US" i="1"/>
              <a:t>constraint</a:t>
            </a:r>
            <a:r>
              <a:rPr lang="en-US" altLang="en-US"/>
              <a:t> : job in slot </a:t>
            </a:r>
            <a:r>
              <a:rPr lang="en-US" altLang="en-US" i="1"/>
              <a:t>l </a:t>
            </a:r>
            <a:r>
              <a:rPr lang="en-US" altLang="en-US"/>
              <a:t>can not start before </a:t>
            </a:r>
            <a:r>
              <a:rPr lang="en-US" altLang="en-US" i="1"/>
              <a:t>r</a:t>
            </a:r>
            <a:endParaRPr lang="en-US" altLang="en-US"/>
          </a:p>
          <a:p>
            <a:endParaRPr lang="en-US" altLang="en-US" i="1" u="sng"/>
          </a:p>
          <a:p>
            <a:r>
              <a:rPr lang="en-US" altLang="en-US" i="1" u="sng"/>
              <a:t>k</a:t>
            </a:r>
            <a:r>
              <a:rPr lang="en-US" altLang="en-US" u="sng"/>
              <a:t>-partial schedule</a:t>
            </a:r>
            <a:r>
              <a:rPr lang="en-US" altLang="en-US"/>
              <a:t>:  jobs inserted in first k slots</a:t>
            </a:r>
            <a:endParaRPr lang="en-US" altLang="en-US" u="sng"/>
          </a:p>
          <a:p>
            <a:endParaRPr lang="en-US" altLang="en-US"/>
          </a:p>
          <a:p>
            <a:r>
              <a:rPr lang="en-US" altLang="en-US"/>
              <a:t>Starting with a </a:t>
            </a:r>
            <a:r>
              <a:rPr lang="en-US" altLang="en-US" i="1"/>
              <a:t>k</a:t>
            </a:r>
            <a:r>
              <a:rPr lang="en-US" altLang="en-US"/>
              <a:t>-partial schedule</a:t>
            </a:r>
          </a:p>
          <a:p>
            <a:pPr lvl="1"/>
            <a:r>
              <a:rPr lang="en-US" altLang="en-US"/>
              <a:t>construct a (</a:t>
            </a:r>
            <a:r>
              <a:rPr lang="en-US" altLang="en-US" i="1"/>
              <a:t>k </a:t>
            </a:r>
            <a:r>
              <a:rPr lang="en-US" altLang="en-US"/>
              <a:t>+1)-partial schedule, </a:t>
            </a:r>
            <a:r>
              <a:rPr lang="en-US" altLang="en-US" i="1"/>
              <a:t>if possible</a:t>
            </a:r>
            <a:endParaRPr lang="en-US" altLang="en-US"/>
          </a:p>
          <a:p>
            <a:pPr lvl="1"/>
            <a:r>
              <a:rPr lang="en-US" altLang="en-US" i="1"/>
              <a:t>otherwise, </a:t>
            </a:r>
            <a:r>
              <a:rPr lang="en-US" altLang="en-US"/>
              <a:t>add a new barrier to the barrier list </a:t>
            </a:r>
            <a:r>
              <a:rPr lang="en-US" altLang="en-US" i="1"/>
              <a:t>L</a:t>
            </a:r>
            <a:r>
              <a:rPr lang="en-US" altLang="en-US" i="1" baseline="-25000"/>
              <a:t>b</a:t>
            </a:r>
            <a:r>
              <a:rPr lang="en-US" altLang="en-US"/>
              <a:t> and start over from scratch</a:t>
            </a:r>
          </a:p>
        </p:txBody>
      </p:sp>
      <p:grpSp>
        <p:nvGrpSpPr>
          <p:cNvPr id="19467" name="Group 11"/>
          <p:cNvGrpSpPr>
            <a:grpSpLocks/>
          </p:cNvGrpSpPr>
          <p:nvPr/>
        </p:nvGrpSpPr>
        <p:grpSpPr bwMode="auto">
          <a:xfrm>
            <a:off x="2667000" y="1219200"/>
            <a:ext cx="2654300" cy="1203325"/>
            <a:chOff x="1968" y="720"/>
            <a:chExt cx="1672" cy="758"/>
          </a:xfrm>
        </p:grpSpPr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1968" y="720"/>
              <a:ext cx="70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Slot</a:t>
              </a:r>
            </a:p>
            <a:p>
              <a:pPr eaLnBrk="0" hangingPunct="0"/>
              <a:r>
                <a:rPr lang="en-US" altLang="en-US"/>
                <a:t>number</a:t>
              </a:r>
            </a:p>
          </p:txBody>
        </p:sp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1978" y="790"/>
              <a:ext cx="67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2314" y="1222"/>
              <a:ext cx="38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2458" y="1270"/>
              <a:ext cx="38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2458" y="127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2928" y="960"/>
              <a:ext cx="71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Release</a:t>
              </a:r>
            </a:p>
            <a:p>
              <a:pPr eaLnBrk="0" hangingPunct="0"/>
              <a:r>
                <a:rPr lang="en-US" altLang="en-US"/>
                <a:t>time</a:t>
              </a: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2938" y="982"/>
              <a:ext cx="67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8F67-14BA-46ED-BE62-EA54746B8B4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85225" cy="977900"/>
          </a:xfrm>
        </p:spPr>
        <p:txBody>
          <a:bodyPr/>
          <a:lstStyle/>
          <a:p>
            <a:r>
              <a:rPr lang="en-US" altLang="en-US"/>
              <a:t>Reservation Systems with Slack </a:t>
            </a:r>
            <a:br>
              <a:rPr lang="en-US" altLang="en-US"/>
            </a:br>
            <a:r>
              <a:rPr lang="en-US" altLang="en-US" sz="2400" i="1"/>
              <a:t>Earliest Deadline with Barriers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Selects machine </a:t>
            </a:r>
            <a:r>
              <a:rPr lang="en-US" altLang="en-US" i="1"/>
              <a:t>h</a:t>
            </a:r>
            <a:r>
              <a:rPr lang="en-US" altLang="en-US"/>
              <a:t> for job in (</a:t>
            </a:r>
            <a:r>
              <a:rPr lang="en-US" altLang="en-US" i="1"/>
              <a:t>k</a:t>
            </a:r>
            <a:r>
              <a:rPr lang="en-US" altLang="en-US"/>
              <a:t>+1)st slot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Compute the starting time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745328"/>
              </p:ext>
            </p:extLst>
          </p:nvPr>
        </p:nvGraphicFramePr>
        <p:xfrm>
          <a:off x="1676400" y="1905000"/>
          <a:ext cx="54673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3" imgW="2400120" imgH="457200" progId="Equation.DSMT4">
                  <p:embed/>
                </p:oleObj>
              </mc:Choice>
              <mc:Fallback>
                <p:oleObj name="Equation" r:id="rId3" imgW="240012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5467350" cy="10414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725648"/>
              </p:ext>
            </p:extLst>
          </p:nvPr>
        </p:nvGraphicFramePr>
        <p:xfrm>
          <a:off x="1828800" y="4191000"/>
          <a:ext cx="2819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5" imgW="1193760" imgH="228600" progId="Equation.DSMT4">
                  <p:embed/>
                </p:oleObj>
              </mc:Choice>
              <mc:Fallback>
                <p:oleObj name="Equation" r:id="rId5" imgW="11937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91000"/>
                        <a:ext cx="2819400" cy="5397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A1FB5-A68B-4EF5-A73C-4E926C4E963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85225" cy="977900"/>
          </a:xfrm>
        </p:spPr>
        <p:txBody>
          <a:bodyPr/>
          <a:lstStyle/>
          <a:p>
            <a:r>
              <a:rPr lang="en-US" altLang="en-US"/>
              <a:t>Reservation Systems with Slack </a:t>
            </a:r>
            <a:br>
              <a:rPr lang="en-US" altLang="en-US"/>
            </a:br>
            <a:r>
              <a:rPr lang="en-US" altLang="en-US" sz="2400" i="1"/>
              <a:t>Computing the Starting Time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 </a:t>
            </a:r>
            <a:r>
              <a:rPr lang="en-US" altLang="en-US">
                <a:latin typeface="Symbol" pitchFamily="18" charset="2"/>
              </a:rPr>
              <a:t>t</a:t>
            </a:r>
            <a:r>
              <a:rPr lang="en-US" altLang="en-US"/>
              <a:t> be the earliest time the job can start</a:t>
            </a:r>
          </a:p>
          <a:p>
            <a:endParaRPr lang="en-US" alt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896169"/>
              </p:ext>
            </p:extLst>
          </p:nvPr>
        </p:nvGraphicFramePr>
        <p:xfrm>
          <a:off x="3506788" y="2603500"/>
          <a:ext cx="27193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3" imgW="1193760" imgH="228600" progId="Equation.DSMT4">
                  <p:embed/>
                </p:oleObj>
              </mc:Choice>
              <mc:Fallback>
                <p:oleObj name="Equation" r:id="rId3" imgW="11937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2603500"/>
                        <a:ext cx="2719387" cy="5207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698500" y="3368675"/>
          <a:ext cx="31527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5" imgW="1384200" imgH="215640" progId="Equation.DSMT4">
                  <p:embed/>
                </p:oleObj>
              </mc:Choice>
              <mc:Fallback>
                <p:oleObj name="Equation" r:id="rId5" imgW="138420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368675"/>
                        <a:ext cx="31527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Line 6"/>
          <p:cNvSpPr>
            <a:spLocks noChangeShapeType="1"/>
          </p:cNvSpPr>
          <p:nvPr/>
        </p:nvSpPr>
        <p:spPr bwMode="auto">
          <a:xfrm flipV="1">
            <a:off x="48768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918325" y="3013075"/>
            <a:ext cx="16113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00000"/>
                </a:solidFill>
              </a:rPr>
              <a:t>Minimum</a:t>
            </a:r>
          </a:p>
          <a:p>
            <a:pPr eaLnBrk="0" hangingPunct="0"/>
            <a:r>
              <a:rPr lang="en-US" altLang="en-US">
                <a:solidFill>
                  <a:srgbClr val="000000"/>
                </a:solidFill>
              </a:rPr>
              <a:t>release date</a:t>
            </a:r>
          </a:p>
          <a:p>
            <a:pPr eaLnBrk="0" hangingPunct="0"/>
            <a:r>
              <a:rPr lang="en-US" altLang="en-US">
                <a:solidFill>
                  <a:srgbClr val="000000"/>
                </a:solidFill>
              </a:rPr>
              <a:t>of jobs left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6781800" y="3048000"/>
            <a:ext cx="1752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51816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5181600" y="3581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H="1">
            <a:off x="3886200" y="3581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609600" y="3352800"/>
            <a:ext cx="3276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533400" y="4495800"/>
          <a:ext cx="4684713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7" imgW="2057400" imgH="457200" progId="Equation.DSMT4">
                  <p:embed/>
                </p:oleObj>
              </mc:Choice>
              <mc:Fallback>
                <p:oleObj name="Equation" r:id="rId7" imgW="205740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4684713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33400" y="4419600"/>
            <a:ext cx="4800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5562600" y="3124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H="1">
            <a:off x="53340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5105400" y="5791200"/>
          <a:ext cx="36718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9" imgW="1612800" imgH="228600" progId="Equation.DSMT4">
                  <p:embed/>
                </p:oleObj>
              </mc:Choice>
              <mc:Fallback>
                <p:oleObj name="Equation" r:id="rId9" imgW="16128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791200"/>
                        <a:ext cx="36718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5105400" y="5791200"/>
            <a:ext cx="3733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V="1">
            <a:off x="5943600" y="3124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1828800" y="5915025"/>
            <a:ext cx="1682750" cy="730250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rebuchet MS" pitchFamily="34" charset="0"/>
              </a:rPr>
              <a:t>actually…</a:t>
            </a:r>
          </a:p>
          <a:p>
            <a:r>
              <a:rPr lang="en-US" altLang="en-US" sz="2000">
                <a:latin typeface="Trebuchet MS" pitchFamily="34" charset="0"/>
              </a:rPr>
              <a:t>(k+1)mod(m)</a:t>
            </a:r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H="1" flipV="1">
            <a:off x="2362200" y="5410200"/>
            <a:ext cx="304800" cy="5334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4A11-AB69-4667-9E48-4978D732E26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69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Reservation Systems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597025"/>
            <a:ext cx="7820025" cy="4767263"/>
          </a:xfrm>
        </p:spPr>
        <p:txBody>
          <a:bodyPr/>
          <a:lstStyle/>
          <a:p>
            <a:r>
              <a:rPr lang="en-US" altLang="en-US" dirty="0"/>
              <a:t>Hotel rooms, car rentals,</a:t>
            </a:r>
            <a:br>
              <a:rPr lang="en-US" altLang="en-US" dirty="0"/>
            </a:br>
            <a:r>
              <a:rPr lang="en-US" altLang="en-US" dirty="0"/>
              <a:t>airline tickets (and</a:t>
            </a:r>
            <a:br>
              <a:rPr lang="en-US" altLang="en-US" dirty="0"/>
            </a:br>
            <a:r>
              <a:rPr lang="en-US" altLang="en-US" dirty="0"/>
              <a:t>classroom scheduling)</a:t>
            </a:r>
          </a:p>
          <a:p>
            <a:r>
              <a:rPr lang="en-US" altLang="en-US" dirty="0"/>
              <a:t>You want to have the use of a resource for a given period of time</a:t>
            </a:r>
          </a:p>
          <a:p>
            <a:pPr lvl="1"/>
            <a:r>
              <a:rPr lang="en-US" altLang="en-US" dirty="0"/>
              <a:t>With slack: 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j</a:t>
            </a:r>
            <a:r>
              <a:rPr lang="en-US" altLang="en-US" dirty="0"/>
              <a:t> &lt; 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j</a:t>
            </a:r>
            <a:r>
              <a:rPr lang="en-US" altLang="en-US" dirty="0"/>
              <a:t> –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j</a:t>
            </a:r>
            <a:endParaRPr lang="en-US" altLang="en-US" baseline="-25000" dirty="0"/>
          </a:p>
          <a:p>
            <a:pPr lvl="1"/>
            <a:r>
              <a:rPr lang="en-US" altLang="en-US" dirty="0"/>
              <a:t>Without slack 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j</a:t>
            </a:r>
            <a:r>
              <a:rPr lang="en-US" altLang="en-US" dirty="0"/>
              <a:t> = 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j</a:t>
            </a:r>
            <a:r>
              <a:rPr lang="en-US" altLang="en-US" dirty="0"/>
              <a:t> –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j</a:t>
            </a:r>
            <a:endParaRPr lang="en-US" altLang="en-US" baseline="-25000" dirty="0"/>
          </a:p>
          <a:p>
            <a:endParaRPr lang="en-US" altLang="en-US" dirty="0"/>
          </a:p>
          <a:p>
            <a:r>
              <a:rPr lang="en-US" altLang="en-US" i="1" dirty="0"/>
              <a:t>May not be able to schedule all requests</a:t>
            </a:r>
          </a:p>
        </p:txBody>
      </p:sp>
      <p:pic>
        <p:nvPicPr>
          <p:cNvPr id="126980" name="Picture 4" descr="anguilla-car-rental-2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90600"/>
            <a:ext cx="2971800" cy="176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5DB2-EBA5-4F1D-B7AC-70DE23569DE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85225" cy="977900"/>
          </a:xfrm>
        </p:spPr>
        <p:txBody>
          <a:bodyPr/>
          <a:lstStyle/>
          <a:p>
            <a:r>
              <a:rPr lang="en-US" altLang="en-US"/>
              <a:t>Reservation Systems with Slack </a:t>
            </a:r>
            <a:r>
              <a:rPr lang="en-US" altLang="en-US" sz="2400" i="1"/>
              <a:t/>
            </a:r>
            <a:br>
              <a:rPr lang="en-US" altLang="en-US" sz="2400" i="1"/>
            </a:br>
            <a:r>
              <a:rPr lang="en-US" altLang="en-US" sz="2400" i="1"/>
              <a:t>Selecting a Job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562600"/>
          </a:xfrm>
        </p:spPr>
        <p:txBody>
          <a:bodyPr/>
          <a:lstStyle/>
          <a:p>
            <a:r>
              <a:rPr lang="en-US" altLang="en-US"/>
              <a:t>Select for (</a:t>
            </a:r>
            <a:r>
              <a:rPr lang="en-US" altLang="en-US" i="1"/>
              <a:t>k</a:t>
            </a:r>
            <a:r>
              <a:rPr lang="en-US" altLang="en-US"/>
              <a:t>+1)th slot job </a:t>
            </a:r>
            <a:r>
              <a:rPr lang="en-US" altLang="en-US" i="1"/>
              <a:t>j </a:t>
            </a:r>
            <a:r>
              <a:rPr lang="en-US" altLang="en-US"/>
              <a:t>’ with the earliest deadline </a:t>
            </a:r>
            <a:r>
              <a:rPr lang="en-US" altLang="en-US" i="1"/>
              <a:t>d</a:t>
            </a:r>
            <a:r>
              <a:rPr lang="en-US" altLang="en-US" i="1" baseline="-25000"/>
              <a:t>j’</a:t>
            </a:r>
            <a:endParaRPr lang="en-US" altLang="en-US"/>
          </a:p>
          <a:p>
            <a:r>
              <a:rPr lang="en-US" altLang="en-US"/>
              <a:t>If                      , creation of (k+1) partial schedule was successful</a:t>
            </a:r>
          </a:p>
          <a:p>
            <a:r>
              <a:rPr lang="en-US" altLang="en-US"/>
              <a:t>Otherwise a ‘crisis’ occurred and job </a:t>
            </a:r>
            <a:r>
              <a:rPr lang="en-US" altLang="en-US" i="1"/>
              <a:t>j </a:t>
            </a:r>
            <a:r>
              <a:rPr lang="en-US" altLang="en-US"/>
              <a:t>’ is a ‘crisis job’</a:t>
            </a:r>
          </a:p>
          <a:p>
            <a:r>
              <a:rPr lang="en-US" altLang="en-US"/>
              <a:t>Crisis routine </a:t>
            </a:r>
          </a:p>
          <a:p>
            <a:pPr lvl="1"/>
            <a:r>
              <a:rPr lang="en-US" altLang="en-US"/>
              <a:t>Backtrack to find job with the latest starting time such that the deadline is greater than the crisis job deadline</a:t>
            </a:r>
          </a:p>
          <a:p>
            <a:pPr lvl="1"/>
            <a:r>
              <a:rPr lang="en-US" altLang="en-US"/>
              <a:t>If no such job, optimal schedule does not include crisis job j’</a:t>
            </a:r>
          </a:p>
          <a:p>
            <a:pPr lvl="1"/>
            <a:r>
              <a:rPr lang="en-US" altLang="en-US"/>
              <a:t>Otherwise this job is a </a:t>
            </a:r>
            <a:r>
              <a:rPr lang="en-US" altLang="en-US" i="1"/>
              <a:t>pull job , </a:t>
            </a:r>
            <a:r>
              <a:rPr lang="en-US" altLang="en-US"/>
              <a:t>found in slot </a:t>
            </a:r>
            <a:r>
              <a:rPr lang="en-US" altLang="en-US" i="1"/>
              <a:t>l</a:t>
            </a:r>
            <a:r>
              <a:rPr lang="en-US" altLang="en-US" i="1" baseline="-25000"/>
              <a:t>p</a:t>
            </a:r>
            <a:endParaRPr lang="en-US" altLang="en-US"/>
          </a:p>
          <a:p>
            <a:pPr lvl="1"/>
            <a:r>
              <a:rPr lang="en-US" altLang="en-US"/>
              <a:t>Add new barrier with the minimum release time </a:t>
            </a:r>
            <a:r>
              <a:rPr lang="en-US" altLang="en-US" i="1"/>
              <a:t>r</a:t>
            </a:r>
            <a:r>
              <a:rPr lang="en-US" altLang="en-US"/>
              <a:t>* of all the jobs </a:t>
            </a:r>
            <a:r>
              <a:rPr lang="en-US" altLang="en-US" i="1"/>
              <a:t>J</a:t>
            </a:r>
            <a:r>
              <a:rPr lang="en-US" altLang="en-US" i="1" baseline="-25000"/>
              <a:t>r</a:t>
            </a:r>
            <a:r>
              <a:rPr lang="en-US" altLang="en-US"/>
              <a:t> after the pull job</a:t>
            </a:r>
          </a:p>
          <a:p>
            <a:pPr lvl="1"/>
            <a:r>
              <a:rPr lang="en-US" altLang="en-US"/>
              <a:t>Start over with ( </a:t>
            </a:r>
            <a:r>
              <a:rPr lang="en-US" altLang="en-US" i="1"/>
              <a:t>l</a:t>
            </a:r>
            <a:r>
              <a:rPr lang="en-US" altLang="en-US" i="1" baseline="-25000"/>
              <a:t>p </a:t>
            </a:r>
            <a:r>
              <a:rPr lang="en-US" altLang="en-US" i="1"/>
              <a:t>, r* </a:t>
            </a:r>
            <a:r>
              <a:rPr lang="en-US" altLang="en-US"/>
              <a:t>) added to the barrier list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143000" y="1524000"/>
          <a:ext cx="16002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16002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364EA-A67B-4CCD-91EB-413C58D53AC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85225" cy="977900"/>
          </a:xfrm>
        </p:spPr>
        <p:txBody>
          <a:bodyPr/>
          <a:lstStyle/>
          <a:p>
            <a:r>
              <a:rPr lang="en-US" altLang="en-US"/>
              <a:t>Reservation Systems with Slack </a:t>
            </a: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400" i="1"/>
              <a:t>Barriers Algorithm Example: 2 machines, 4 jobs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995488" y="1905000"/>
          <a:ext cx="62341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Document" r:id="rId3" imgW="6233040" imgH="4064040" progId="Word.Document.8">
                  <p:embed/>
                </p:oleObj>
              </mc:Choice>
              <mc:Fallback>
                <p:oleObj name="Document" r:id="rId3" imgW="6233040" imgH="40640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1905000"/>
                        <a:ext cx="6234112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2057400" y="30480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279525" y="5527675"/>
            <a:ext cx="297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Processing time </a:t>
            </a:r>
            <a:r>
              <a:rPr lang="en-US" altLang="en-US" i="1"/>
              <a:t>p</a:t>
            </a:r>
            <a:r>
              <a:rPr lang="en-US" altLang="en-US"/>
              <a:t>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0C37-3E4F-44A2-9E60-BF64E18B7A1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10200"/>
          </a:xfrm>
        </p:spPr>
        <p:txBody>
          <a:bodyPr/>
          <a:lstStyle/>
          <a:p>
            <a:r>
              <a:rPr lang="en-US" altLang="en-US"/>
              <a:t>L</a:t>
            </a:r>
            <a:r>
              <a:rPr lang="en-US" altLang="en-US" baseline="-25000"/>
              <a:t>b</a:t>
            </a:r>
            <a:r>
              <a:rPr lang="en-US" altLang="en-US"/>
              <a:t>=</a:t>
            </a:r>
            <a:r>
              <a:rPr lang="en-US" altLang="en-US">
                <a:sym typeface="Symbol" pitchFamily="18" charset="2"/>
              </a:rPr>
              <a:t></a:t>
            </a:r>
          </a:p>
          <a:p>
            <a:r>
              <a:rPr lang="en-US" altLang="en-US">
                <a:sym typeface="Symbol" pitchFamily="18" charset="2"/>
              </a:rPr>
              <a:t>=0 , J</a:t>
            </a:r>
            <a:r>
              <a:rPr lang="en-US" altLang="en-US" baseline="-25000">
                <a:sym typeface="Symbol" pitchFamily="18" charset="2"/>
              </a:rPr>
              <a:t>1</a:t>
            </a:r>
            <a:r>
              <a:rPr lang="en-US" altLang="en-US">
                <a:sym typeface="Symbol" pitchFamily="18" charset="2"/>
              </a:rPr>
              <a:t> has r</a:t>
            </a:r>
            <a:r>
              <a:rPr lang="en-US" altLang="en-US" baseline="-25000">
                <a:sym typeface="Symbol" pitchFamily="18" charset="2"/>
              </a:rPr>
              <a:t>1</a:t>
            </a:r>
            <a:r>
              <a:rPr lang="en-US" altLang="en-US">
                <a:sym typeface="Symbol" pitchFamily="18" charset="2"/>
              </a:rPr>
              <a:t>=0 , both machines available , J</a:t>
            </a:r>
            <a:r>
              <a:rPr lang="en-US" altLang="en-US" baseline="-25000">
                <a:sym typeface="Symbol" pitchFamily="18" charset="2"/>
              </a:rPr>
              <a:t>1 </a:t>
            </a:r>
            <a:r>
              <a:rPr lang="en-US" altLang="en-US">
                <a:sym typeface="Symbol" pitchFamily="18" charset="2"/>
              </a:rPr>
              <a:t> m</a:t>
            </a:r>
            <a:r>
              <a:rPr lang="en-US" altLang="en-US" baseline="-25000">
                <a:sym typeface="Symbol" pitchFamily="18" charset="2"/>
              </a:rPr>
              <a:t>1</a:t>
            </a:r>
            <a:r>
              <a:rPr lang="en-US" altLang="en-US">
                <a:sym typeface="Symbol" pitchFamily="18" charset="2"/>
              </a:rPr>
              <a:t>[0,10]</a:t>
            </a:r>
          </a:p>
          <a:p>
            <a:r>
              <a:rPr lang="en-US" altLang="en-US">
                <a:sym typeface="Symbol" pitchFamily="18" charset="2"/>
              </a:rPr>
              <a:t>=r</a:t>
            </a:r>
            <a:r>
              <a:rPr lang="en-US" altLang="en-US" baseline="-25000">
                <a:sym typeface="Symbol" pitchFamily="18" charset="2"/>
              </a:rPr>
              <a:t>2</a:t>
            </a:r>
            <a:r>
              <a:rPr lang="en-US" altLang="en-US">
                <a:sym typeface="Symbol" pitchFamily="18" charset="2"/>
              </a:rPr>
              <a:t>=2 , machine 2 available ,                      J</a:t>
            </a:r>
            <a:r>
              <a:rPr lang="en-US" altLang="en-US" baseline="-25000">
                <a:sym typeface="Symbol" pitchFamily="18" charset="2"/>
              </a:rPr>
              <a:t>2 </a:t>
            </a:r>
            <a:r>
              <a:rPr lang="en-US" altLang="en-US">
                <a:sym typeface="Symbol" pitchFamily="18" charset="2"/>
              </a:rPr>
              <a:t> m</a:t>
            </a:r>
            <a:r>
              <a:rPr lang="en-US" altLang="en-US" baseline="-25000">
                <a:sym typeface="Symbol" pitchFamily="18" charset="2"/>
              </a:rPr>
              <a:t>2</a:t>
            </a:r>
            <a:r>
              <a:rPr lang="en-US" altLang="en-US">
                <a:sym typeface="Symbol" pitchFamily="18" charset="2"/>
              </a:rPr>
              <a:t>[2,12]</a:t>
            </a:r>
          </a:p>
          <a:p>
            <a:r>
              <a:rPr lang="en-US" altLang="en-US">
                <a:sym typeface="Symbol" pitchFamily="18" charset="2"/>
              </a:rPr>
              <a:t>=max{t</a:t>
            </a:r>
            <a:r>
              <a:rPr lang="en-US" altLang="en-US" baseline="-25000">
                <a:sym typeface="Symbol" pitchFamily="18" charset="2"/>
              </a:rPr>
              <a:t>1</a:t>
            </a:r>
            <a:r>
              <a:rPr lang="en-US" altLang="en-US">
                <a:sym typeface="Symbol" pitchFamily="18" charset="2"/>
              </a:rPr>
              <a:t>, t</a:t>
            </a:r>
            <a:r>
              <a:rPr lang="en-US" altLang="en-US" baseline="-25000">
                <a:sym typeface="Symbol" pitchFamily="18" charset="2"/>
              </a:rPr>
              <a:t>2</a:t>
            </a:r>
            <a:r>
              <a:rPr lang="en-US" altLang="en-US">
                <a:sym typeface="Symbol" pitchFamily="18" charset="2"/>
              </a:rPr>
              <a:t>, t</a:t>
            </a:r>
            <a:r>
              <a:rPr lang="en-US" altLang="en-US" baseline="-25000">
                <a:sym typeface="Symbol" pitchFamily="18" charset="2"/>
              </a:rPr>
              <a:t>3</a:t>
            </a:r>
            <a:r>
              <a:rPr lang="en-US" altLang="en-US">
                <a:sym typeface="Symbol" pitchFamily="18" charset="2"/>
              </a:rPr>
              <a:t>, t</a:t>
            </a:r>
            <a:r>
              <a:rPr lang="en-US" altLang="en-US" baseline="-25000">
                <a:sym typeface="Symbol" pitchFamily="18" charset="2"/>
              </a:rPr>
              <a:t>4</a:t>
            </a:r>
            <a:r>
              <a:rPr lang="en-US" altLang="en-US">
                <a:sym typeface="Symbol" pitchFamily="18" charset="2"/>
              </a:rPr>
              <a:t>}={2, 5, 10, 0}=10</a:t>
            </a:r>
          </a:p>
          <a:p>
            <a:r>
              <a:rPr lang="en-US" altLang="en-US">
                <a:sym typeface="Symbol" pitchFamily="18" charset="2"/>
              </a:rPr>
              <a:t>J</a:t>
            </a:r>
            <a:r>
              <a:rPr lang="en-US" altLang="en-US" baseline="-25000">
                <a:sym typeface="Symbol" pitchFamily="18" charset="2"/>
              </a:rPr>
              <a:t>3</a:t>
            </a:r>
            <a:r>
              <a:rPr lang="en-US" altLang="en-US">
                <a:sym typeface="Symbol" pitchFamily="18" charset="2"/>
              </a:rPr>
              <a:t> and J</a:t>
            </a:r>
            <a:r>
              <a:rPr lang="en-US" altLang="en-US" baseline="-25000">
                <a:sym typeface="Symbol" pitchFamily="18" charset="2"/>
              </a:rPr>
              <a:t>4</a:t>
            </a:r>
            <a:r>
              <a:rPr lang="en-US" altLang="en-US">
                <a:sym typeface="Symbol" pitchFamily="18" charset="2"/>
              </a:rPr>
              <a:t> available , d</a:t>
            </a:r>
            <a:r>
              <a:rPr lang="en-US" altLang="en-US" baseline="-25000">
                <a:sym typeface="Symbol" pitchFamily="18" charset="2"/>
              </a:rPr>
              <a:t>3</a:t>
            </a:r>
            <a:r>
              <a:rPr lang="en-US" altLang="en-US">
                <a:sym typeface="Symbol" pitchFamily="18" charset="2"/>
              </a:rPr>
              <a:t>=19&lt;d</a:t>
            </a:r>
            <a:r>
              <a:rPr lang="en-US" altLang="en-US" baseline="-25000">
                <a:sym typeface="Symbol" pitchFamily="18" charset="2"/>
              </a:rPr>
              <a:t>4</a:t>
            </a:r>
            <a:r>
              <a:rPr lang="en-US" altLang="en-US">
                <a:sym typeface="Symbol" pitchFamily="18" charset="2"/>
              </a:rPr>
              <a:t>=30 , J</a:t>
            </a:r>
            <a:r>
              <a:rPr lang="en-US" altLang="en-US" baseline="-25000">
                <a:sym typeface="Symbol" pitchFamily="18" charset="2"/>
              </a:rPr>
              <a:t>3</a:t>
            </a:r>
            <a:r>
              <a:rPr lang="en-US" altLang="en-US">
                <a:sym typeface="Symbol" pitchFamily="18" charset="2"/>
              </a:rPr>
              <a:t> selected</a:t>
            </a:r>
          </a:p>
          <a:p>
            <a:r>
              <a:rPr lang="en-US" altLang="en-US">
                <a:sym typeface="Symbol" pitchFamily="18" charset="2"/>
              </a:rPr>
              <a:t>C</a:t>
            </a:r>
            <a:r>
              <a:rPr lang="en-US" altLang="en-US" baseline="-25000">
                <a:sym typeface="Symbol" pitchFamily="18" charset="2"/>
              </a:rPr>
              <a:t>3</a:t>
            </a:r>
            <a:r>
              <a:rPr lang="en-US" altLang="en-US">
                <a:sym typeface="Symbol" pitchFamily="18" charset="2"/>
              </a:rPr>
              <a:t>=10+10=20&gt;19  J</a:t>
            </a:r>
            <a:r>
              <a:rPr lang="en-US" altLang="en-US" baseline="-25000">
                <a:sym typeface="Symbol" pitchFamily="18" charset="2"/>
              </a:rPr>
              <a:t>3</a:t>
            </a:r>
            <a:r>
              <a:rPr lang="en-US" altLang="en-US">
                <a:sym typeface="Symbol" pitchFamily="18" charset="2"/>
              </a:rPr>
              <a:t> a “crisis job”</a:t>
            </a:r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85225" cy="8255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Reservation Systems with Slack </a:t>
            </a: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400" i="1"/>
              <a:t>Barriers Algorithm Example: 2 machines, 4 jobs</a:t>
            </a:r>
          </a:p>
        </p:txBody>
      </p:sp>
      <p:grpSp>
        <p:nvGrpSpPr>
          <p:cNvPr id="180230" name="Group 6"/>
          <p:cNvGrpSpPr>
            <a:grpSpLocks/>
          </p:cNvGrpSpPr>
          <p:nvPr/>
        </p:nvGrpSpPr>
        <p:grpSpPr bwMode="auto">
          <a:xfrm>
            <a:off x="3276600" y="4267200"/>
            <a:ext cx="5273675" cy="2400300"/>
            <a:chOff x="374" y="1272"/>
            <a:chExt cx="4666" cy="2437"/>
          </a:xfrm>
        </p:grpSpPr>
        <p:sp>
          <p:nvSpPr>
            <p:cNvPr id="180231" name="Line 7"/>
            <p:cNvSpPr>
              <a:spLocks noChangeShapeType="1"/>
            </p:cNvSpPr>
            <p:nvPr/>
          </p:nvSpPr>
          <p:spPr bwMode="auto">
            <a:xfrm>
              <a:off x="1344" y="3072"/>
              <a:ext cx="3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2" name="Line 8"/>
            <p:cNvSpPr>
              <a:spLocks noChangeShapeType="1"/>
            </p:cNvSpPr>
            <p:nvPr/>
          </p:nvSpPr>
          <p:spPr bwMode="auto">
            <a:xfrm flipV="1">
              <a:off x="1344" y="163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3" name="Line 9"/>
            <p:cNvSpPr>
              <a:spLocks noChangeShapeType="1"/>
            </p:cNvSpPr>
            <p:nvPr/>
          </p:nvSpPr>
          <p:spPr bwMode="auto">
            <a:xfrm>
              <a:off x="2304" y="30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4" name="Line 10"/>
            <p:cNvSpPr>
              <a:spLocks noChangeShapeType="1"/>
            </p:cNvSpPr>
            <p:nvPr/>
          </p:nvSpPr>
          <p:spPr bwMode="auto">
            <a:xfrm>
              <a:off x="3264" y="30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5" name="Line 11"/>
            <p:cNvSpPr>
              <a:spLocks noChangeShapeType="1"/>
            </p:cNvSpPr>
            <p:nvPr/>
          </p:nvSpPr>
          <p:spPr bwMode="auto">
            <a:xfrm>
              <a:off x="4320" y="30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6" name="Text Box 12"/>
            <p:cNvSpPr txBox="1">
              <a:spLocks noChangeArrowheads="1"/>
            </p:cNvSpPr>
            <p:nvPr/>
          </p:nvSpPr>
          <p:spPr bwMode="auto">
            <a:xfrm>
              <a:off x="1236" y="3093"/>
              <a:ext cx="3450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0                  10               20                  30</a:t>
              </a:r>
            </a:p>
          </p:txBody>
        </p:sp>
        <p:sp>
          <p:nvSpPr>
            <p:cNvPr id="180237" name="Text Box 13"/>
            <p:cNvSpPr txBox="1">
              <a:spLocks noChangeArrowheads="1"/>
            </p:cNvSpPr>
            <p:nvPr/>
          </p:nvSpPr>
          <p:spPr bwMode="auto">
            <a:xfrm>
              <a:off x="374" y="1799"/>
              <a:ext cx="1023" cy="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Machine 1</a:t>
              </a:r>
            </a:p>
            <a:p>
              <a:pPr eaLnBrk="0" hangingPunct="0"/>
              <a:endParaRPr lang="en-US" altLang="en-US" sz="1800"/>
            </a:p>
            <a:p>
              <a:pPr eaLnBrk="0" hangingPunct="0"/>
              <a:r>
                <a:rPr lang="en-US" altLang="en-US" sz="1800"/>
                <a:t>Machine 2</a:t>
              </a:r>
            </a:p>
          </p:txBody>
        </p:sp>
        <p:sp>
          <p:nvSpPr>
            <p:cNvPr id="180238" name="Rectangle 14"/>
            <p:cNvSpPr>
              <a:spLocks noChangeArrowheads="1"/>
            </p:cNvSpPr>
            <p:nvPr/>
          </p:nvSpPr>
          <p:spPr bwMode="auto">
            <a:xfrm>
              <a:off x="1344" y="1776"/>
              <a:ext cx="960" cy="288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/>
                <a:t>1</a:t>
              </a:r>
            </a:p>
          </p:txBody>
        </p:sp>
        <p:sp>
          <p:nvSpPr>
            <p:cNvPr id="180239" name="Rectangle 15"/>
            <p:cNvSpPr>
              <a:spLocks noChangeArrowheads="1"/>
            </p:cNvSpPr>
            <p:nvPr/>
          </p:nvSpPr>
          <p:spPr bwMode="auto">
            <a:xfrm>
              <a:off x="1536" y="2448"/>
              <a:ext cx="912" cy="288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/>
                <a:t>2</a:t>
              </a:r>
            </a:p>
          </p:txBody>
        </p:sp>
        <p:sp>
          <p:nvSpPr>
            <p:cNvPr id="180240" name="Rectangle 16"/>
            <p:cNvSpPr>
              <a:spLocks noChangeArrowheads="1"/>
            </p:cNvSpPr>
            <p:nvPr/>
          </p:nvSpPr>
          <p:spPr bwMode="auto">
            <a:xfrm>
              <a:off x="2304" y="1776"/>
              <a:ext cx="960" cy="288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/>
                <a:t>3</a:t>
              </a:r>
            </a:p>
          </p:txBody>
        </p:sp>
        <p:sp>
          <p:nvSpPr>
            <p:cNvPr id="180241" name="Line 17"/>
            <p:cNvSpPr>
              <a:spLocks noChangeShapeType="1"/>
            </p:cNvSpPr>
            <p:nvPr/>
          </p:nvSpPr>
          <p:spPr bwMode="auto">
            <a:xfrm>
              <a:off x="3168" y="1536"/>
              <a:ext cx="0" cy="192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0242" name="Object 18"/>
            <p:cNvGraphicFramePr>
              <a:graphicFrameLocks noChangeAspect="1"/>
            </p:cNvGraphicFramePr>
            <p:nvPr/>
          </p:nvGraphicFramePr>
          <p:xfrm>
            <a:off x="2872" y="3408"/>
            <a:ext cx="63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55" name="Equation" r:id="rId3" imgW="482400" imgH="228600" progId="Equation.DSMT4">
                    <p:embed/>
                  </p:oleObj>
                </mc:Choice>
                <mc:Fallback>
                  <p:oleObj name="Equation" r:id="rId3" imgW="48240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" y="3408"/>
                          <a:ext cx="632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43" name="Text Box 19"/>
            <p:cNvSpPr txBox="1">
              <a:spLocks noChangeArrowheads="1"/>
            </p:cNvSpPr>
            <p:nvPr/>
          </p:nvSpPr>
          <p:spPr bwMode="auto">
            <a:xfrm>
              <a:off x="3925" y="1272"/>
              <a:ext cx="94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Crisis job</a:t>
              </a:r>
            </a:p>
          </p:txBody>
        </p:sp>
        <p:sp>
          <p:nvSpPr>
            <p:cNvPr id="180244" name="Line 20"/>
            <p:cNvSpPr>
              <a:spLocks noChangeShapeType="1"/>
            </p:cNvSpPr>
            <p:nvPr/>
          </p:nvSpPr>
          <p:spPr bwMode="auto">
            <a:xfrm flipH="1">
              <a:off x="2976" y="1440"/>
              <a:ext cx="9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5" name="Text Box 21"/>
            <p:cNvSpPr txBox="1">
              <a:spLocks noChangeArrowheads="1"/>
            </p:cNvSpPr>
            <p:nvPr/>
          </p:nvSpPr>
          <p:spPr bwMode="auto">
            <a:xfrm>
              <a:off x="4071" y="2229"/>
              <a:ext cx="798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Pull job</a:t>
              </a:r>
            </a:p>
          </p:txBody>
        </p:sp>
        <p:sp>
          <p:nvSpPr>
            <p:cNvPr id="180246" name="Line 22"/>
            <p:cNvSpPr>
              <a:spLocks noChangeShapeType="1"/>
            </p:cNvSpPr>
            <p:nvPr/>
          </p:nvSpPr>
          <p:spPr bwMode="auto">
            <a:xfrm flipH="1">
              <a:off x="2256" y="2352"/>
              <a:ext cx="18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02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461504"/>
              </p:ext>
            </p:extLst>
          </p:nvPr>
        </p:nvGraphicFramePr>
        <p:xfrm>
          <a:off x="304800" y="4633598"/>
          <a:ext cx="2971800" cy="1784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6" name="Document" r:id="rId5" imgW="6311745" imgH="3863649" progId="Word.Document.8">
                  <p:embed/>
                </p:oleObj>
              </mc:Choice>
              <mc:Fallback>
                <p:oleObj name="Document" r:id="rId5" imgW="6311745" imgH="3863649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633598"/>
                        <a:ext cx="2971800" cy="1784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9C11-25F8-4C4F-B4D3-C0EC6EA74A1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r>
              <a:rPr lang="en-US" altLang="en-US" sz="2000"/>
              <a:t>“Pull job” J</a:t>
            </a:r>
            <a:r>
              <a:rPr lang="en-US" altLang="en-US" sz="2000" baseline="-25000"/>
              <a:t>2</a:t>
            </a:r>
            <a:r>
              <a:rPr lang="en-US" altLang="en-US" sz="2000"/>
              <a:t> has highest slot number with d</a:t>
            </a:r>
            <a:r>
              <a:rPr lang="en-US" altLang="en-US" sz="2000" baseline="-25000"/>
              <a:t>j</a:t>
            </a:r>
            <a:r>
              <a:rPr lang="en-US" altLang="en-US" sz="2000"/>
              <a:t> &gt;19</a:t>
            </a:r>
          </a:p>
          <a:p>
            <a:r>
              <a:rPr lang="en-US" altLang="en-US" sz="2000"/>
              <a:t>Restricted set J</a:t>
            </a:r>
            <a:r>
              <a:rPr lang="en-US" altLang="en-US" sz="2000" baseline="-25000"/>
              <a:t>r</a:t>
            </a:r>
            <a:r>
              <a:rPr lang="en-US" altLang="en-US" sz="2000"/>
              <a:t>={3} , r</a:t>
            </a:r>
            <a:r>
              <a:rPr lang="en-US" altLang="en-US" sz="2000" baseline="-25000"/>
              <a:t>3</a:t>
            </a:r>
            <a:r>
              <a:rPr lang="en-US" altLang="en-US" sz="2000"/>
              <a:t>=5 , L</a:t>
            </a:r>
            <a:r>
              <a:rPr lang="en-US" altLang="en-US" sz="2000" baseline="-25000"/>
              <a:t>b</a:t>
            </a:r>
            <a:r>
              <a:rPr lang="en-US" altLang="en-US" sz="2000"/>
              <a:t>={(2,5)}</a:t>
            </a:r>
          </a:p>
          <a:p>
            <a:r>
              <a:rPr lang="en-US" altLang="en-US" sz="2000"/>
              <a:t>Start over…</a:t>
            </a:r>
          </a:p>
          <a:p>
            <a:r>
              <a:rPr lang="en-US" altLang="en-US" sz="2000">
                <a:sym typeface="Symbol" pitchFamily="18" charset="2"/>
              </a:rPr>
              <a:t>=0… J</a:t>
            </a:r>
            <a:r>
              <a:rPr lang="en-US" altLang="en-US" sz="2000" baseline="-25000">
                <a:sym typeface="Symbol" pitchFamily="18" charset="2"/>
              </a:rPr>
              <a:t>1</a:t>
            </a:r>
            <a:r>
              <a:rPr lang="en-US" altLang="en-US" sz="2000">
                <a:sym typeface="Symbol" pitchFamily="18" charset="2"/>
              </a:rPr>
              <a:t> has r</a:t>
            </a:r>
            <a:r>
              <a:rPr lang="en-US" altLang="en-US" sz="2000" baseline="-25000">
                <a:sym typeface="Symbol" pitchFamily="18" charset="2"/>
              </a:rPr>
              <a:t>1</a:t>
            </a:r>
            <a:r>
              <a:rPr lang="en-US" altLang="en-US" sz="2000">
                <a:sym typeface="Symbol" pitchFamily="18" charset="2"/>
              </a:rPr>
              <a:t>=0 , both machines available , J</a:t>
            </a:r>
            <a:r>
              <a:rPr lang="en-US" altLang="en-US" sz="2000" baseline="-25000">
                <a:sym typeface="Symbol" pitchFamily="18" charset="2"/>
              </a:rPr>
              <a:t>1 </a:t>
            </a:r>
            <a:r>
              <a:rPr lang="en-US" altLang="en-US" sz="2000">
                <a:sym typeface="Symbol" pitchFamily="18" charset="2"/>
              </a:rPr>
              <a:t> m</a:t>
            </a:r>
            <a:r>
              <a:rPr lang="en-US" altLang="en-US" sz="2000" baseline="-25000">
                <a:sym typeface="Symbol" pitchFamily="18" charset="2"/>
              </a:rPr>
              <a:t>1</a:t>
            </a:r>
            <a:r>
              <a:rPr lang="en-US" altLang="en-US" sz="2000">
                <a:sym typeface="Symbol" pitchFamily="18" charset="2"/>
              </a:rPr>
              <a:t>[0,10]</a:t>
            </a:r>
          </a:p>
          <a:p>
            <a:r>
              <a:rPr lang="en-US" altLang="en-US" sz="2000">
                <a:sym typeface="Symbol" pitchFamily="18" charset="2"/>
              </a:rPr>
              <a:t>=max{0, 2, 0, </a:t>
            </a:r>
            <a:r>
              <a:rPr lang="en-US" altLang="en-US" sz="2000">
                <a:solidFill>
                  <a:srgbClr val="FF0000"/>
                </a:solidFill>
                <a:sym typeface="Symbol" pitchFamily="18" charset="2"/>
              </a:rPr>
              <a:t>5</a:t>
            </a:r>
            <a:r>
              <a:rPr lang="en-US" altLang="en-US" sz="2000">
                <a:sym typeface="Symbol" pitchFamily="18" charset="2"/>
              </a:rPr>
              <a:t>} , S(2)=5 on machine 2</a:t>
            </a:r>
          </a:p>
          <a:p>
            <a:r>
              <a:rPr lang="en-US" altLang="en-US" sz="2000">
                <a:sym typeface="Symbol" pitchFamily="18" charset="2"/>
              </a:rPr>
              <a:t>All 3 remaining jobs available at t=5… pick job with earliest d</a:t>
            </a:r>
            <a:r>
              <a:rPr lang="en-US" altLang="en-US" sz="2000" baseline="-25000">
                <a:sym typeface="Symbol" pitchFamily="18" charset="2"/>
              </a:rPr>
              <a:t>j </a:t>
            </a:r>
            <a:r>
              <a:rPr lang="en-US" altLang="en-US" sz="2000">
                <a:sym typeface="Symbol" pitchFamily="18" charset="2"/>
              </a:rPr>
              <a:t> J</a:t>
            </a:r>
            <a:r>
              <a:rPr lang="en-US" altLang="en-US" sz="2000" baseline="-25000">
                <a:sym typeface="Symbol" pitchFamily="18" charset="2"/>
              </a:rPr>
              <a:t>3</a:t>
            </a:r>
          </a:p>
          <a:p>
            <a:r>
              <a:rPr lang="en-US" altLang="en-US" sz="2000">
                <a:sym typeface="Symbol" pitchFamily="18" charset="2"/>
              </a:rPr>
              <a:t>J</a:t>
            </a:r>
            <a:r>
              <a:rPr lang="en-US" altLang="en-US" sz="2000" baseline="-25000">
                <a:sym typeface="Symbol" pitchFamily="18" charset="2"/>
              </a:rPr>
              <a:t>3 </a:t>
            </a:r>
            <a:r>
              <a:rPr lang="en-US" altLang="en-US" sz="2000">
                <a:sym typeface="Symbol" pitchFamily="18" charset="2"/>
              </a:rPr>
              <a:t> m</a:t>
            </a:r>
            <a:r>
              <a:rPr lang="en-US" altLang="en-US" sz="2000" baseline="-25000">
                <a:sym typeface="Symbol" pitchFamily="18" charset="2"/>
              </a:rPr>
              <a:t>2</a:t>
            </a:r>
            <a:r>
              <a:rPr lang="en-US" altLang="en-US" sz="2000">
                <a:sym typeface="Symbol" pitchFamily="18" charset="2"/>
              </a:rPr>
              <a:t>[5,15] , C</a:t>
            </a:r>
            <a:r>
              <a:rPr lang="en-US" altLang="en-US" sz="2000" baseline="-25000">
                <a:sym typeface="Symbol" pitchFamily="18" charset="2"/>
              </a:rPr>
              <a:t>3</a:t>
            </a:r>
            <a:r>
              <a:rPr lang="en-US" altLang="en-US" sz="2000">
                <a:sym typeface="Symbol" pitchFamily="18" charset="2"/>
              </a:rPr>
              <a:t>=15&lt;d</a:t>
            </a:r>
            <a:r>
              <a:rPr lang="en-US" altLang="en-US" sz="2000" baseline="-25000">
                <a:sym typeface="Symbol" pitchFamily="18" charset="2"/>
              </a:rPr>
              <a:t>3</a:t>
            </a:r>
            <a:r>
              <a:rPr lang="en-US" altLang="en-US" sz="2000">
                <a:sym typeface="Symbol" pitchFamily="18" charset="2"/>
              </a:rPr>
              <a:t>=19 , no crisis</a:t>
            </a:r>
          </a:p>
          <a:p>
            <a:r>
              <a:rPr lang="en-US" altLang="en-US" sz="2000">
                <a:sym typeface="Symbol" pitchFamily="18" charset="2"/>
              </a:rPr>
              <a:t>=max{5, 5, 10, 0} , S(3)=10 on machine 1</a:t>
            </a:r>
          </a:p>
          <a:p>
            <a:r>
              <a:rPr lang="en-US" altLang="en-US" sz="2000">
                <a:sym typeface="Symbol" pitchFamily="18" charset="2"/>
              </a:rPr>
              <a:t>J</a:t>
            </a:r>
            <a:r>
              <a:rPr lang="en-US" altLang="en-US" sz="2000" baseline="-25000">
                <a:sym typeface="Symbol" pitchFamily="18" charset="2"/>
              </a:rPr>
              <a:t>2</a:t>
            </a:r>
            <a:r>
              <a:rPr lang="en-US" altLang="en-US" sz="2000">
                <a:sym typeface="Symbol" pitchFamily="18" charset="2"/>
              </a:rPr>
              <a:t> and J</a:t>
            </a:r>
            <a:r>
              <a:rPr lang="en-US" altLang="en-US" sz="2000" baseline="-25000">
                <a:sym typeface="Symbol" pitchFamily="18" charset="2"/>
              </a:rPr>
              <a:t>4</a:t>
            </a:r>
            <a:r>
              <a:rPr lang="en-US" altLang="en-US" sz="2000">
                <a:sym typeface="Symbol" pitchFamily="18" charset="2"/>
              </a:rPr>
              <a:t> available , d</a:t>
            </a:r>
            <a:r>
              <a:rPr lang="en-US" altLang="en-US" sz="2000" baseline="-25000">
                <a:sym typeface="Symbol" pitchFamily="18" charset="2"/>
              </a:rPr>
              <a:t>2</a:t>
            </a:r>
            <a:r>
              <a:rPr lang="en-US" altLang="en-US" sz="2000">
                <a:sym typeface="Symbol" pitchFamily="18" charset="2"/>
              </a:rPr>
              <a:t>=d</a:t>
            </a:r>
            <a:r>
              <a:rPr lang="en-US" altLang="en-US" sz="2000" baseline="-25000">
                <a:sym typeface="Symbol" pitchFamily="18" charset="2"/>
              </a:rPr>
              <a:t>4</a:t>
            </a:r>
            <a:r>
              <a:rPr lang="en-US" altLang="en-US" sz="2000">
                <a:sym typeface="Symbol" pitchFamily="18" charset="2"/>
              </a:rPr>
              <a:t>=30…  pick J</a:t>
            </a:r>
            <a:r>
              <a:rPr lang="en-US" altLang="en-US" sz="2000" baseline="-25000">
                <a:sym typeface="Symbol" pitchFamily="18" charset="2"/>
              </a:rPr>
              <a:t>2</a:t>
            </a:r>
            <a:endParaRPr lang="en-US" altLang="en-US" sz="2000">
              <a:sym typeface="Symbol" pitchFamily="18" charset="2"/>
            </a:endParaRPr>
          </a:p>
          <a:p>
            <a:r>
              <a:rPr lang="en-US" altLang="en-US" sz="2000">
                <a:sym typeface="Symbol" pitchFamily="18" charset="2"/>
              </a:rPr>
              <a:t>=10+10=20 &lt; d</a:t>
            </a:r>
            <a:r>
              <a:rPr lang="en-US" altLang="en-US" sz="2000" baseline="-25000">
                <a:sym typeface="Symbol" pitchFamily="18" charset="2"/>
              </a:rPr>
              <a:t>2</a:t>
            </a:r>
            <a:r>
              <a:rPr lang="en-US" altLang="en-US" sz="2000">
                <a:sym typeface="Symbol" pitchFamily="18" charset="2"/>
              </a:rPr>
              <a:t>=30 , J</a:t>
            </a:r>
            <a:r>
              <a:rPr lang="en-US" altLang="en-US" sz="2000" baseline="-25000">
                <a:sym typeface="Symbol" pitchFamily="18" charset="2"/>
              </a:rPr>
              <a:t>2 </a:t>
            </a:r>
            <a:r>
              <a:rPr lang="en-US" altLang="en-US" sz="2000">
                <a:sym typeface="Symbol" pitchFamily="18" charset="2"/>
              </a:rPr>
              <a:t> m</a:t>
            </a:r>
            <a:r>
              <a:rPr lang="en-US" altLang="en-US" sz="2000" baseline="-25000">
                <a:sym typeface="Symbol" pitchFamily="18" charset="2"/>
              </a:rPr>
              <a:t>1</a:t>
            </a:r>
            <a:r>
              <a:rPr lang="en-US" altLang="en-US" sz="2000">
                <a:sym typeface="Symbol" pitchFamily="18" charset="2"/>
              </a:rPr>
              <a:t>[10,20] , no crisis</a:t>
            </a:r>
          </a:p>
          <a:p>
            <a:r>
              <a:rPr lang="en-US" altLang="en-US" sz="2000">
                <a:sym typeface="Symbol" pitchFamily="18" charset="2"/>
              </a:rPr>
              <a:t>=max{10, 5, 15, 0} , S(4)=15 on machine 2</a:t>
            </a:r>
          </a:p>
          <a:p>
            <a:r>
              <a:rPr lang="en-US" altLang="en-US" sz="2000">
                <a:sym typeface="Symbol" pitchFamily="18" charset="2"/>
              </a:rPr>
              <a:t>=15+10=25 &lt; d</a:t>
            </a:r>
            <a:r>
              <a:rPr lang="en-US" altLang="en-US" sz="2000" baseline="-25000">
                <a:sym typeface="Symbol" pitchFamily="18" charset="2"/>
              </a:rPr>
              <a:t>4</a:t>
            </a:r>
            <a:r>
              <a:rPr lang="en-US" altLang="en-US" sz="2000">
                <a:sym typeface="Symbol" pitchFamily="18" charset="2"/>
              </a:rPr>
              <a:t>=30 , J</a:t>
            </a:r>
            <a:r>
              <a:rPr lang="en-US" altLang="en-US" sz="2000" baseline="-25000">
                <a:sym typeface="Symbol" pitchFamily="18" charset="2"/>
              </a:rPr>
              <a:t>4 </a:t>
            </a:r>
            <a:r>
              <a:rPr lang="en-US" altLang="en-US" sz="2000">
                <a:sym typeface="Symbol" pitchFamily="18" charset="2"/>
              </a:rPr>
              <a:t> m</a:t>
            </a:r>
            <a:r>
              <a:rPr lang="en-US" altLang="en-US" sz="2000" baseline="-25000">
                <a:sym typeface="Symbol" pitchFamily="18" charset="2"/>
              </a:rPr>
              <a:t>2</a:t>
            </a:r>
            <a:r>
              <a:rPr lang="en-US" altLang="en-US" sz="2000">
                <a:sym typeface="Symbol" pitchFamily="18" charset="2"/>
              </a:rPr>
              <a:t>[15,25] , no crisis</a:t>
            </a:r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85225" cy="9779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Reservation Systems with Slack </a:t>
            </a: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400" i="1"/>
              <a:t>Barriers Algorithm Example: 2 machines, 4 jobs</a:t>
            </a:r>
          </a:p>
        </p:txBody>
      </p:sp>
      <p:sp>
        <p:nvSpPr>
          <p:cNvPr id="181254" name="Line 6"/>
          <p:cNvSpPr>
            <a:spLocks noChangeShapeType="1"/>
          </p:cNvSpPr>
          <p:nvPr/>
        </p:nvSpPr>
        <p:spPr bwMode="auto">
          <a:xfrm flipH="1">
            <a:off x="2514600" y="1752600"/>
            <a:ext cx="2209800" cy="838200"/>
          </a:xfrm>
          <a:prstGeom prst="line">
            <a:avLst/>
          </a:prstGeom>
          <a:noFill/>
          <a:ln w="38100" cmpd="dbl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12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563478"/>
              </p:ext>
            </p:extLst>
          </p:nvPr>
        </p:nvGraphicFramePr>
        <p:xfrm>
          <a:off x="6096001" y="4724400"/>
          <a:ext cx="28956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9" name="Document" r:id="rId3" imgW="6255829" imgH="4063040" progId="Word.Document.8">
                  <p:embed/>
                </p:oleObj>
              </mc:Choice>
              <mc:Fallback>
                <p:oleObj name="Document" r:id="rId3" imgW="6255829" imgH="406304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4724400"/>
                        <a:ext cx="289560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98FEA-FCB5-469D-8BDC-171202C1E6B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2133600" y="48768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2133600" y="2590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965325" y="4841875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0                  10               20                  30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93725" y="2784475"/>
            <a:ext cx="14779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Machine 1</a:t>
            </a:r>
          </a:p>
          <a:p>
            <a:pPr eaLnBrk="0" hangingPunct="0"/>
            <a:endParaRPr lang="en-US" altLang="en-US"/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Machine 2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2133600" y="2819400"/>
            <a:ext cx="1524000" cy="4572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895600" y="3886200"/>
            <a:ext cx="1447800" cy="4572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3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657600" y="2819400"/>
            <a:ext cx="1524000" cy="4572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2</a:t>
            </a: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3657600" y="480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5181600" y="480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6858000" y="480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4343400" y="3886200"/>
            <a:ext cx="1524000" cy="4572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165725" y="5443538"/>
            <a:ext cx="2606675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Optimal Schedule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685800" y="1778000"/>
            <a:ext cx="2782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/>
              <a:t>Second iteration:</a:t>
            </a:r>
            <a:endParaRPr lang="en-US" altLang="en-US" b="1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52400" y="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Reservation Systems with Slack </a:t>
            </a:r>
            <a:r>
              <a:rPr lang="en-US" altLang="en-US" sz="2800" b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en-US" sz="2800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Barriers Algorithm Example: 2 machines, 4 jobs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96AA5-FD7B-4A79-AC02-09A1956EEFD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85225" cy="977900"/>
          </a:xfrm>
        </p:spPr>
        <p:txBody>
          <a:bodyPr/>
          <a:lstStyle/>
          <a:p>
            <a:r>
              <a:rPr lang="en-US" altLang="en-US"/>
              <a:t>Reservation Systems with Slack </a:t>
            </a:r>
            <a:br>
              <a:rPr lang="en-US" altLang="en-US"/>
            </a:br>
            <a:r>
              <a:rPr lang="en-US" altLang="en-US" sz="2400" i="1"/>
              <a:t>Generalizations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Non-identical processing times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NP-hard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efficient algorithm exists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Need heuristics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Composite dispatching rule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Preprocessing: gather information on the flexibility of jobs and machines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Let </a:t>
            </a:r>
            <a:r>
              <a:rPr lang="en-US" altLang="en-US">
                <a:latin typeface="Symbol" pitchFamily="18" charset="2"/>
              </a:rPr>
              <a:t>y</a:t>
            </a:r>
            <a:r>
              <a:rPr lang="en-US" altLang="en-US" i="1" baseline="-25000"/>
              <a:t>ik</a:t>
            </a:r>
            <a:r>
              <a:rPr lang="en-US" altLang="en-US"/>
              <a:t> be the number of jobs that can be processed on machine </a:t>
            </a:r>
            <a:r>
              <a:rPr lang="en-US" altLang="en-US" i="1"/>
              <a:t>i  </a:t>
            </a:r>
            <a:r>
              <a:rPr lang="en-US" altLang="en-US"/>
              <a:t> in the slot [</a:t>
            </a:r>
            <a:r>
              <a:rPr lang="en-US" altLang="en-US" i="1"/>
              <a:t>k</a:t>
            </a:r>
            <a:r>
              <a:rPr lang="en-US" altLang="en-US"/>
              <a:t>-1,</a:t>
            </a:r>
            <a:r>
              <a:rPr lang="en-US" altLang="en-US" i="1"/>
              <a:t>k</a:t>
            </a:r>
            <a:r>
              <a:rPr lang="en-US" altLang="en-US"/>
              <a:t>]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Let </a:t>
            </a:r>
            <a:r>
              <a:rPr lang="en-US" altLang="en-US" i="1"/>
              <a:t>M</a:t>
            </a:r>
            <a:r>
              <a:rPr lang="en-US" altLang="en-US" i="1" baseline="-25000"/>
              <a:t>j</a:t>
            </a:r>
            <a:r>
              <a:rPr lang="en-US" altLang="en-US"/>
              <a:t> be the set of machines job </a:t>
            </a:r>
            <a:r>
              <a:rPr lang="en-US" altLang="en-US" i="1"/>
              <a:t>j</a:t>
            </a:r>
            <a:r>
              <a:rPr lang="en-US" altLang="en-US"/>
              <a:t> can be processed on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Dispatch least flexible job first on the least flexible machine,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C7459-A934-466F-BD7A-53B37BE6C39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85225" cy="977900"/>
          </a:xfrm>
        </p:spPr>
        <p:txBody>
          <a:bodyPr/>
          <a:lstStyle/>
          <a:p>
            <a:r>
              <a:rPr lang="en-US" altLang="en-US"/>
              <a:t>Reservation Systems with Slack</a:t>
            </a:r>
            <a:r>
              <a:rPr lang="en-US" altLang="en-US" sz="2400" i="1"/>
              <a:t> </a:t>
            </a:r>
            <a:br>
              <a:rPr lang="en-US" altLang="en-US" sz="2400" i="1"/>
            </a:br>
            <a:r>
              <a:rPr lang="en-US" altLang="en-US" sz="2400" i="1"/>
              <a:t>Priority Indices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r>
              <a:rPr lang="en-US" altLang="en-US" dirty="0"/>
              <a:t>Priority index for jobs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Priority index for machines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557584"/>
              </p:ext>
            </p:extLst>
          </p:nvPr>
        </p:nvGraphicFramePr>
        <p:xfrm>
          <a:off x="1068388" y="2540000"/>
          <a:ext cx="655161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3" imgW="2831760" imgH="469800" progId="Equation.DSMT4">
                  <p:embed/>
                </p:oleObj>
              </mc:Choice>
              <mc:Fallback>
                <p:oleObj name="Equation" r:id="rId3" imgW="283176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2540000"/>
                        <a:ext cx="6551612" cy="107791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512379"/>
              </p:ext>
            </p:extLst>
          </p:nvPr>
        </p:nvGraphicFramePr>
        <p:xfrm>
          <a:off x="990600" y="4343400"/>
          <a:ext cx="7273925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5" imgW="3441600" imgH="990360" progId="Equation.DSMT4">
                  <p:embed/>
                </p:oleObj>
              </mc:Choice>
              <mc:Fallback>
                <p:oleObj name="Equation" r:id="rId5" imgW="3441600" imgH="990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7273925" cy="20875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613525" y="1717675"/>
            <a:ext cx="1844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Low values =</a:t>
            </a:r>
          </a:p>
          <a:p>
            <a:pPr eaLnBrk="0" hangingPunct="0"/>
            <a:r>
              <a:rPr lang="en-US" altLang="en-US"/>
              <a:t>high priority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553200" y="1676400"/>
            <a:ext cx="1981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5486400" y="2209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9B3E7-1D57-470C-9BA5-B06687B7652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altLang="en-US"/>
              <a:t>Reservation Systems with Slack</a:t>
            </a:r>
            <a:r>
              <a:rPr lang="en-US" altLang="en-US" sz="2400" i="1"/>
              <a:t> </a:t>
            </a:r>
            <a:br>
              <a:rPr lang="en-US" altLang="en-US" sz="2400" i="1"/>
            </a:br>
            <a:r>
              <a:rPr lang="en-US" altLang="en-US" sz="2400" i="1"/>
              <a:t>Algorithm to Max Weighted Number of Jobs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5410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/>
              <a:t>Step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	Calculate both priority indices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	Order jobs according to job priority index (</a:t>
            </a:r>
            <a:r>
              <a:rPr lang="en-US" altLang="en-US" sz="2000" i="1"/>
              <a:t>I</a:t>
            </a:r>
            <a:r>
              <a:rPr lang="en-US" altLang="en-US" sz="2000" i="1" baseline="-25000"/>
              <a:t>j</a:t>
            </a:r>
            <a:r>
              <a:rPr lang="en-US" altLang="en-US" sz="20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/>
              <a:t>Step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	Set </a:t>
            </a:r>
            <a:r>
              <a:rPr lang="en-US" altLang="en-US" sz="2000" i="1"/>
              <a:t>j=1</a:t>
            </a:r>
            <a:endParaRPr lang="en-US" alt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/>
              <a:t>Step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	For job [</a:t>
            </a:r>
            <a:r>
              <a:rPr lang="en-US" altLang="en-US" sz="2000" i="1"/>
              <a:t>j]</a:t>
            </a:r>
            <a:r>
              <a:rPr lang="en-US" altLang="en-US" sz="2000"/>
              <a:t> select the machine and time slot with lowest rank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	Discard job</a:t>
            </a:r>
            <a:r>
              <a:rPr lang="en-US" altLang="en-US" sz="2000" i="1"/>
              <a:t> [j]</a:t>
            </a:r>
            <a:r>
              <a:rPr lang="en-US" altLang="en-US" sz="2000"/>
              <a:t>  if it cannot be processed at all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/>
              <a:t>Step 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	If </a:t>
            </a:r>
            <a:r>
              <a:rPr lang="en-US" altLang="en-US" sz="2000" i="1"/>
              <a:t>j=n</a:t>
            </a:r>
            <a:r>
              <a:rPr lang="en-US" altLang="en-US" sz="2000"/>
              <a:t> , </a:t>
            </a:r>
            <a:r>
              <a:rPr lang="en-US" altLang="en-US" sz="2000" i="1"/>
              <a:t>STOP </a:t>
            </a:r>
            <a:r>
              <a:rPr lang="en-US" altLang="en-US" sz="2000"/>
              <a:t>; otherwise set </a:t>
            </a:r>
            <a:r>
              <a:rPr lang="en-US" altLang="en-US" sz="2000" i="1"/>
              <a:t>j=j+1</a:t>
            </a:r>
            <a:r>
              <a:rPr lang="en-US" altLang="en-US" sz="2000"/>
              <a:t> and go back to Step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B3113-4115-4686-B375-9683D604D31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u="sng"/>
              <a:t>Example:</a:t>
            </a:r>
            <a:r>
              <a:rPr lang="en-US" altLang="en-US"/>
              <a:t>	     4 jobs, 3 machines</a:t>
            </a:r>
          </a:p>
          <a:p>
            <a:r>
              <a:rPr lang="en-US" altLang="en-US">
                <a:latin typeface="Tahoma" pitchFamily="34" charset="0"/>
              </a:rPr>
              <a:t>I(j) = l M</a:t>
            </a:r>
            <a:r>
              <a:rPr lang="en-US" altLang="en-US" baseline="-25000">
                <a:latin typeface="Tahoma" pitchFamily="34" charset="0"/>
              </a:rPr>
              <a:t>j</a:t>
            </a:r>
            <a:r>
              <a:rPr lang="en-US" altLang="en-US">
                <a:latin typeface="Tahoma" pitchFamily="34" charset="0"/>
              </a:rPr>
              <a:t> l</a:t>
            </a:r>
            <a:r>
              <a:rPr lang="en-US" altLang="en-US" baseline="30000">
                <a:latin typeface="Tahoma" pitchFamily="34" charset="0"/>
              </a:rPr>
              <a:t>2</a:t>
            </a:r>
            <a:r>
              <a:rPr lang="en-US" altLang="en-US">
                <a:latin typeface="Tahoma" pitchFamily="34" charset="0"/>
              </a:rPr>
              <a:t> / (w</a:t>
            </a:r>
            <a:r>
              <a:rPr lang="en-US" altLang="en-US" baseline="-25000">
                <a:latin typeface="Tahoma" pitchFamily="34" charset="0"/>
              </a:rPr>
              <a:t>j</a:t>
            </a:r>
            <a:r>
              <a:rPr lang="en-US" altLang="en-US">
                <a:latin typeface="Tahoma" pitchFamily="34" charset="0"/>
              </a:rPr>
              <a:t> / p</a:t>
            </a:r>
            <a:r>
              <a:rPr lang="en-US" altLang="en-US" baseline="-25000">
                <a:latin typeface="Tahoma" pitchFamily="34" charset="0"/>
              </a:rPr>
              <a:t>j</a:t>
            </a:r>
            <a:r>
              <a:rPr lang="en-US" altLang="en-US">
                <a:latin typeface="Tahoma" pitchFamily="34" charset="0"/>
              </a:rPr>
              <a:t>)</a:t>
            </a:r>
          </a:p>
          <a:p>
            <a:r>
              <a:rPr lang="en-US" altLang="en-US">
                <a:latin typeface="Tahoma" pitchFamily="34" charset="0"/>
              </a:rPr>
              <a:t>g(i,k) = max { </a:t>
            </a:r>
            <a:r>
              <a:rPr lang="en-US" altLang="en-US" b="1">
                <a:latin typeface="Tahoma" pitchFamily="34" charset="0"/>
                <a:sym typeface="Symbol" pitchFamily="18" charset="2"/>
              </a:rPr>
              <a:t></a:t>
            </a:r>
            <a:r>
              <a:rPr lang="en-US" altLang="en-US">
                <a:latin typeface="Tahoma" pitchFamily="34" charset="0"/>
              </a:rPr>
              <a:t>(i,k+1), … , </a:t>
            </a:r>
            <a:r>
              <a:rPr lang="en-US" altLang="en-US" b="1">
                <a:latin typeface="Tahoma" pitchFamily="34" charset="0"/>
                <a:sym typeface="Symbol" pitchFamily="18" charset="2"/>
              </a:rPr>
              <a:t></a:t>
            </a:r>
            <a:r>
              <a:rPr lang="en-US" altLang="en-US">
                <a:latin typeface="Tahoma" pitchFamily="34" charset="0"/>
              </a:rPr>
              <a:t>(i,k+p</a:t>
            </a:r>
            <a:r>
              <a:rPr lang="en-US" altLang="en-US" baseline="-25000">
                <a:latin typeface="Tahoma" pitchFamily="34" charset="0"/>
              </a:rPr>
              <a:t>j</a:t>
            </a:r>
            <a:r>
              <a:rPr lang="en-US" altLang="en-US">
                <a:latin typeface="Tahoma" pitchFamily="34" charset="0"/>
              </a:rPr>
              <a:t>) }</a:t>
            </a:r>
          </a:p>
          <a:p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Step 0 :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381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dirty="0"/>
              <a:t>Reservation Systems with Slack</a:t>
            </a:r>
            <a:r>
              <a:rPr lang="en-US" altLang="en-US" sz="2400" i="1" dirty="0"/>
              <a:t> </a:t>
            </a:r>
            <a:br>
              <a:rPr lang="en-US" altLang="en-US" sz="2400" i="1" dirty="0"/>
            </a:br>
            <a:r>
              <a:rPr lang="en-US" altLang="en-US" sz="2400" i="1" dirty="0"/>
              <a:t>Algorithm to Max Weighted Number of Jobs</a:t>
            </a:r>
          </a:p>
        </p:txBody>
      </p:sp>
      <p:graphicFrame>
        <p:nvGraphicFramePr>
          <p:cNvPr id="120891" name="Group 59"/>
          <p:cNvGraphicFramePr>
            <a:graphicFrameLocks noGrp="1"/>
          </p:cNvGraphicFramePr>
          <p:nvPr/>
        </p:nvGraphicFramePr>
        <p:xfrm>
          <a:off x="1447800" y="3505200"/>
          <a:ext cx="6096000" cy="307848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96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job 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p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j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w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j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r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j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j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M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j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{1,2,3}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{1,2}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{1,3}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I(j)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/(5/2)=3.6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/(2/3)=6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/(5/4)=3.2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1/(7/2) =.28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B3FF3-5F13-46E0-8DCF-7B19863CE4F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795338"/>
          </a:xfrm>
        </p:spPr>
        <p:txBody>
          <a:bodyPr/>
          <a:lstStyle/>
          <a:p>
            <a:r>
              <a:rPr lang="en-US" altLang="en-US"/>
              <a:t>Potential job need for machines within job [r</a:t>
            </a:r>
            <a:r>
              <a:rPr lang="en-US" altLang="en-US" baseline="-25000"/>
              <a:t>j</a:t>
            </a:r>
            <a:r>
              <a:rPr lang="en-US" altLang="en-US"/>
              <a:t> , d</a:t>
            </a:r>
            <a:r>
              <a:rPr lang="en-US" altLang="en-US" baseline="-25000"/>
              <a:t>j</a:t>
            </a:r>
            <a:r>
              <a:rPr lang="en-US" altLang="en-US"/>
              <a:t>]</a:t>
            </a:r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85225" cy="9144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Reservation Systems with Slack</a:t>
            </a:r>
            <a:r>
              <a:rPr lang="en-US" altLang="en-US" sz="2400" i="1"/>
              <a:t> </a:t>
            </a:r>
            <a:br>
              <a:rPr lang="en-US" altLang="en-US" sz="2400" i="1"/>
            </a:br>
            <a:r>
              <a:rPr lang="en-US" altLang="en-US" sz="2400" i="1"/>
              <a:t>Algorithm to Max Weighted Number of Jobs</a:t>
            </a:r>
          </a:p>
        </p:txBody>
      </p:sp>
      <p:graphicFrame>
        <p:nvGraphicFramePr>
          <p:cNvPr id="182401" name="Group 129"/>
          <p:cNvGraphicFramePr>
            <a:graphicFrameLocks noGrp="1"/>
          </p:cNvGraphicFramePr>
          <p:nvPr/>
        </p:nvGraphicFramePr>
        <p:xfrm>
          <a:off x="457200" y="2286000"/>
          <a:ext cx="8220075" cy="3886202"/>
        </p:xfrm>
        <a:graphic>
          <a:graphicData uri="http://schemas.openxmlformats.org/drawingml/2006/table">
            <a:tbl>
              <a:tblPr/>
              <a:tblGrid>
                <a:gridCol w="990600"/>
                <a:gridCol w="803275"/>
                <a:gridCol w="803275"/>
                <a:gridCol w="803275"/>
                <a:gridCol w="803275"/>
                <a:gridCol w="803275"/>
                <a:gridCol w="803275"/>
                <a:gridCol w="803275"/>
                <a:gridCol w="803275"/>
                <a:gridCol w="803275"/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M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j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job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1,2,3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job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job 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1,3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job 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mach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mach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mach 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0C6E4-0A91-4C54-B66A-2D97D63E4FD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Reservation Systems without Slack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Reservation system with </a:t>
            </a:r>
            <a:r>
              <a:rPr lang="en-US" altLang="en-US" i="1"/>
              <a:t>m</a:t>
            </a:r>
            <a:r>
              <a:rPr lang="en-US" altLang="en-US"/>
              <a:t> machines, </a:t>
            </a:r>
            <a:r>
              <a:rPr lang="en-US" altLang="en-US" i="1"/>
              <a:t>n</a:t>
            </a:r>
            <a:r>
              <a:rPr lang="en-US" altLang="en-US"/>
              <a:t> jobs</a:t>
            </a:r>
          </a:p>
          <a:p>
            <a:r>
              <a:rPr lang="en-US" altLang="en-US"/>
              <a:t>Release date </a:t>
            </a:r>
            <a:r>
              <a:rPr lang="en-US" altLang="en-US" i="1"/>
              <a:t>r</a:t>
            </a:r>
            <a:r>
              <a:rPr lang="en-US" altLang="en-US" i="1" baseline="-25000"/>
              <a:t>j </a:t>
            </a:r>
            <a:r>
              <a:rPr lang="en-US" altLang="en-US"/>
              <a:t>, due date </a:t>
            </a:r>
            <a:r>
              <a:rPr lang="en-US" altLang="en-US" i="1"/>
              <a:t>d</a:t>
            </a:r>
            <a:r>
              <a:rPr lang="en-US" altLang="en-US" i="1" baseline="-25000"/>
              <a:t>j </a:t>
            </a:r>
            <a:r>
              <a:rPr lang="en-US" altLang="en-US"/>
              <a:t>, weight </a:t>
            </a:r>
            <a:r>
              <a:rPr lang="en-US" altLang="en-US" i="1"/>
              <a:t>w</a:t>
            </a:r>
            <a:r>
              <a:rPr lang="en-US" altLang="en-US" i="1" baseline="-25000"/>
              <a:t>j</a:t>
            </a:r>
            <a:endParaRPr lang="en-US" altLang="en-US"/>
          </a:p>
          <a:p>
            <a:r>
              <a:rPr lang="en-US" altLang="en-US"/>
              <a:t>No slack</a:t>
            </a:r>
          </a:p>
          <a:p>
            <a:endParaRPr lang="en-US" altLang="en-US"/>
          </a:p>
          <a:p>
            <a:r>
              <a:rPr lang="en-US" altLang="en-US"/>
              <a:t>If processed , job must start at time </a:t>
            </a:r>
            <a:r>
              <a:rPr lang="en-US" altLang="en-US" i="1"/>
              <a:t>r</a:t>
            </a:r>
            <a:r>
              <a:rPr lang="en-US" altLang="en-US" i="1" baseline="-25000"/>
              <a:t>j</a:t>
            </a:r>
            <a:endParaRPr lang="en-US" altLang="en-US"/>
          </a:p>
          <a:p>
            <a:r>
              <a:rPr lang="en-US" altLang="en-US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Should we process the job?</a:t>
            </a:r>
          </a:p>
          <a:p>
            <a:r>
              <a:rPr lang="en-US" altLang="en-US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Possible objectives</a:t>
            </a:r>
          </a:p>
          <a:p>
            <a:pPr lvl="1"/>
            <a:r>
              <a:rPr lang="en-US" altLang="en-US"/>
              <a:t>Maximize $$</a:t>
            </a:r>
          </a:p>
          <a:p>
            <a:pPr lvl="1"/>
            <a:r>
              <a:rPr lang="en-US" altLang="en-US"/>
              <a:t>Maximize resource usage</a:t>
            </a:r>
          </a:p>
          <a:p>
            <a:pPr lvl="1"/>
            <a:r>
              <a:rPr lang="en-US" altLang="en-US"/>
              <a:t>Minimize number of rejected requests</a:t>
            </a:r>
          </a:p>
          <a:p>
            <a:pPr lvl="1"/>
            <a:r>
              <a:rPr lang="en-US" altLang="en-US"/>
              <a:t>Minimize $$ of rejected requests</a:t>
            </a:r>
          </a:p>
          <a:p>
            <a:endParaRPr lang="en-US" altLang="en-US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590800" y="2057400"/>
          <a:ext cx="182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723600" imgH="241200" progId="Equation.DSMT4">
                  <p:embed/>
                </p:oleObj>
              </mc:Choice>
              <mc:Fallback>
                <p:oleObj name="Equation" r:id="rId3" imgW="72360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57400"/>
                        <a:ext cx="1828800" cy="6858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5153-02DC-4F74-AC0F-A9FDAB583B4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5257800"/>
          </a:xfrm>
        </p:spPr>
        <p:txBody>
          <a:bodyPr/>
          <a:lstStyle/>
          <a:p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Step 0  (cont.)</a:t>
            </a:r>
          </a:p>
          <a:p>
            <a:endParaRPr lang="en-US" altLang="en-US" i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i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i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i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i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endParaRPr lang="en-US" altLang="en-US"/>
          </a:p>
          <a:p>
            <a:pPr lvl="1"/>
            <a:r>
              <a:rPr lang="en-US" altLang="en-US"/>
              <a:t>job priority index order :  </a:t>
            </a:r>
            <a:r>
              <a:rPr lang="en-US" altLang="en-U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4 - 3 - 1 - 2</a:t>
            </a:r>
          </a:p>
          <a:p>
            <a:endParaRPr lang="en-US" altLang="en-US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Step 1 :</a:t>
            </a:r>
          </a:p>
          <a:p>
            <a:pPr lvl="1"/>
            <a:r>
              <a:rPr lang="en-US" altLang="en-US"/>
              <a:t>pick first job from list :  </a:t>
            </a:r>
            <a:r>
              <a:rPr lang="en-US" altLang="en-US" i="1"/>
              <a:t>job 4</a:t>
            </a:r>
            <a:endParaRPr lang="en-US" alt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Reservation Systems with Slack</a:t>
            </a:r>
            <a:r>
              <a:rPr lang="en-US" altLang="en-US" sz="2400" i="1"/>
              <a:t> </a:t>
            </a:r>
            <a:br>
              <a:rPr lang="en-US" altLang="en-US" sz="2400" i="1"/>
            </a:br>
            <a:r>
              <a:rPr lang="en-US" altLang="en-US" sz="2400" i="1"/>
              <a:t>Algorithm to Max Weighted Number of Jobs</a:t>
            </a:r>
          </a:p>
        </p:txBody>
      </p:sp>
      <p:graphicFrame>
        <p:nvGraphicFramePr>
          <p:cNvPr id="121940" name="Group 84"/>
          <p:cNvGraphicFramePr>
            <a:graphicFrameLocks noGrp="1"/>
          </p:cNvGraphicFramePr>
          <p:nvPr/>
        </p:nvGraphicFramePr>
        <p:xfrm>
          <a:off x="1219200" y="2209800"/>
          <a:ext cx="6934200" cy="2112963"/>
        </p:xfrm>
        <a:graphic>
          <a:graphicData uri="http://schemas.openxmlformats.org/drawingml/2006/table">
            <a:tbl>
              <a:tblPr/>
              <a:tblGrid>
                <a:gridCol w="1311275"/>
                <a:gridCol w="623888"/>
                <a:gridCol w="625475"/>
                <a:gridCol w="623887"/>
                <a:gridCol w="625475"/>
                <a:gridCol w="625475"/>
                <a:gridCol w="623888"/>
                <a:gridCol w="625475"/>
                <a:gridCol w="623887"/>
                <a:gridCol w="625475"/>
              </a:tblGrid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time 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rgbClr val="FF33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(1,k)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rgbClr val="FF33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(2,k)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rgbClr val="FF33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(3,k)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rgbClr val="FF33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ADED4-AF36-4646-8280-4559A65B29C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562600"/>
          </a:xfrm>
        </p:spPr>
        <p:txBody>
          <a:bodyPr/>
          <a:lstStyle/>
          <a:p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Step 2 :</a:t>
            </a:r>
          </a:p>
          <a:p>
            <a:pPr lvl="1"/>
            <a:r>
              <a:rPr lang="en-US" altLang="en-US"/>
              <a:t>p</a:t>
            </a:r>
            <a:r>
              <a:rPr lang="en-US" altLang="en-US" baseline="-25000"/>
              <a:t>4</a:t>
            </a:r>
            <a:r>
              <a:rPr lang="en-US" altLang="en-US"/>
              <a:t> = 2 must be accomplished in slots [5,6,7,8]</a:t>
            </a:r>
          </a:p>
          <a:p>
            <a:pPr lvl="1"/>
            <a:r>
              <a:rPr lang="en-US" altLang="en-US"/>
              <a:t>M</a:t>
            </a:r>
            <a:r>
              <a:rPr lang="en-US" altLang="en-US" baseline="-25000"/>
              <a:t>4</a:t>
            </a:r>
            <a:r>
              <a:rPr lang="en-US" altLang="en-US"/>
              <a:t> = {1} ,  g(1,4) = 4   g(1,5) = 2   </a:t>
            </a:r>
            <a:r>
              <a:rPr lang="en-US" altLang="en-US" b="1">
                <a:solidFill>
                  <a:srgbClr val="0033CC"/>
                </a:solidFill>
              </a:rPr>
              <a:t>g(1,6)=2</a:t>
            </a:r>
          </a:p>
          <a:p>
            <a:pPr lvl="2"/>
            <a:r>
              <a:rPr lang="en-US" altLang="en-US"/>
              <a:t>job 4  --&gt; m</a:t>
            </a:r>
            <a:r>
              <a:rPr lang="en-US" altLang="en-US" baseline="-25000"/>
              <a:t>1</a:t>
            </a:r>
            <a:r>
              <a:rPr lang="en-US" altLang="en-US"/>
              <a:t>[7,8]</a:t>
            </a:r>
          </a:p>
          <a:p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Step 3 :</a:t>
            </a:r>
          </a:p>
          <a:p>
            <a:pPr lvl="1"/>
            <a:r>
              <a:rPr lang="en-US" altLang="en-US"/>
              <a:t>pick job 3 from list</a:t>
            </a:r>
          </a:p>
          <a:p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Step 2 :</a:t>
            </a:r>
          </a:p>
          <a:p>
            <a:pPr lvl="1"/>
            <a:r>
              <a:rPr lang="en-US" altLang="en-US"/>
              <a:t>p</a:t>
            </a:r>
            <a:r>
              <a:rPr lang="en-US" altLang="en-US" baseline="-25000"/>
              <a:t>3</a:t>
            </a:r>
            <a:r>
              <a:rPr lang="en-US" altLang="en-US"/>
              <a:t> = 4 must be accomplished in slots [4,5,6,7,8]</a:t>
            </a:r>
          </a:p>
          <a:p>
            <a:pPr lvl="1"/>
            <a:r>
              <a:rPr lang="en-US" altLang="en-US"/>
              <a:t>M</a:t>
            </a:r>
            <a:r>
              <a:rPr lang="en-US" altLang="en-US" baseline="-25000"/>
              <a:t>3</a:t>
            </a:r>
            <a:r>
              <a:rPr lang="en-US" altLang="en-US"/>
              <a:t> = {1,3} , check g(1,3), g(1,4), g(3,3), g(3,4)</a:t>
            </a:r>
          </a:p>
          <a:p>
            <a:pPr lvl="2"/>
            <a:r>
              <a:rPr lang="en-US" altLang="en-US"/>
              <a:t>m</a:t>
            </a:r>
            <a:r>
              <a:rPr lang="en-US" altLang="en-US" baseline="-25000"/>
              <a:t>1 </a:t>
            </a:r>
            <a:r>
              <a:rPr lang="en-US" altLang="en-US"/>
              <a:t>excluded because of job 4 conflict</a:t>
            </a:r>
          </a:p>
          <a:p>
            <a:pPr lvl="2"/>
            <a:r>
              <a:rPr lang="en-US" altLang="en-US"/>
              <a:t>g(3,3)=max{2,2,1,1}=2, g(3,4)=max{2,1,1,1}=2  </a:t>
            </a:r>
            <a:r>
              <a:rPr lang="en-US" altLang="en-US" b="1" i="1">
                <a:solidFill>
                  <a:srgbClr val="0033CC"/>
                </a:solidFill>
              </a:rPr>
              <a:t>pick k=4</a:t>
            </a:r>
            <a:endParaRPr lang="en-US" altLang="en-US" b="1">
              <a:solidFill>
                <a:srgbClr val="0033CC"/>
              </a:solidFill>
            </a:endParaRPr>
          </a:p>
          <a:p>
            <a:pPr lvl="2"/>
            <a:r>
              <a:rPr lang="en-US" altLang="en-US"/>
              <a:t>job 3 --&gt; m</a:t>
            </a:r>
            <a:r>
              <a:rPr lang="en-US" altLang="en-US" baseline="-25000"/>
              <a:t>3</a:t>
            </a:r>
            <a:r>
              <a:rPr lang="en-US" altLang="en-US"/>
              <a:t>[5,6,7,8]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Reservation Systems with Slack</a:t>
            </a:r>
            <a:r>
              <a:rPr lang="en-US" altLang="en-US" sz="2400" i="1"/>
              <a:t> </a:t>
            </a:r>
            <a:br>
              <a:rPr lang="en-US" altLang="en-US" sz="2400" i="1"/>
            </a:br>
            <a:r>
              <a:rPr lang="en-US" altLang="en-US" sz="2400" i="1"/>
              <a:t>Algorithm to Max Weighted Number of Jobs</a:t>
            </a:r>
          </a:p>
        </p:txBody>
      </p:sp>
      <p:graphicFrame>
        <p:nvGraphicFramePr>
          <p:cNvPr id="122946" name="Group 66"/>
          <p:cNvGraphicFramePr>
            <a:graphicFrameLocks noGrp="1"/>
          </p:cNvGraphicFramePr>
          <p:nvPr/>
        </p:nvGraphicFramePr>
        <p:xfrm>
          <a:off x="4724400" y="2590800"/>
          <a:ext cx="3886200" cy="1219200"/>
        </p:xfrm>
        <a:graphic>
          <a:graphicData uri="http://schemas.openxmlformats.org/drawingml/2006/table">
            <a:tbl>
              <a:tblPr/>
              <a:tblGrid>
                <a:gridCol w="735013"/>
                <a:gridCol w="349250"/>
                <a:gridCol w="350837"/>
                <a:gridCol w="349250"/>
                <a:gridCol w="350838"/>
                <a:gridCol w="349250"/>
                <a:gridCol w="350837"/>
                <a:gridCol w="350838"/>
                <a:gridCol w="349250"/>
                <a:gridCol w="350837"/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time 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rgbClr val="FF33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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(1,k)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rgbClr val="FF33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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(2,k)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rgbClr val="FF33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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(3,k)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rgbClr val="FF33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9A217-0DE1-4A22-9A91-9EFA3F089A5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Step 3 :</a:t>
            </a:r>
          </a:p>
          <a:p>
            <a:pPr lvl="1"/>
            <a:r>
              <a:rPr lang="en-US" altLang="en-US"/>
              <a:t>pick job 1 from list</a:t>
            </a:r>
          </a:p>
          <a:p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Step 2 :</a:t>
            </a:r>
          </a:p>
          <a:p>
            <a:pPr lvl="1"/>
            <a:r>
              <a:rPr lang="en-US" altLang="en-US"/>
              <a:t>p</a:t>
            </a:r>
            <a:r>
              <a:rPr lang="en-US" altLang="en-US" baseline="-25000"/>
              <a:t>1</a:t>
            </a:r>
            <a:r>
              <a:rPr lang="en-US" altLang="en-US"/>
              <a:t> = 2 must be accomplished in slots [2,3,4,5]</a:t>
            </a:r>
          </a:p>
          <a:p>
            <a:pPr lvl="1"/>
            <a:r>
              <a:rPr lang="en-US" altLang="en-US"/>
              <a:t>M</a:t>
            </a:r>
            <a:r>
              <a:rPr lang="en-US" altLang="en-US" baseline="-25000"/>
              <a:t>1</a:t>
            </a:r>
            <a:r>
              <a:rPr lang="en-US" altLang="en-US"/>
              <a:t> = {1,2,3} , check g(i,1), g(i,2), g(i,3) for i = 1,2  and 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					g(3,1), g(3,2) </a:t>
            </a:r>
          </a:p>
          <a:p>
            <a:pPr lvl="1"/>
            <a:r>
              <a:rPr lang="en-US" altLang="en-US"/>
              <a:t>g(i,k):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job 1 --&gt; m</a:t>
            </a:r>
            <a:r>
              <a:rPr lang="en-US" altLang="en-US" baseline="-25000"/>
              <a:t>3</a:t>
            </a:r>
            <a:r>
              <a:rPr lang="en-US" altLang="en-US"/>
              <a:t>[2,3]</a:t>
            </a:r>
          </a:p>
          <a:p>
            <a:endParaRPr lang="en-US" alt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Reservation Systems with Slack</a:t>
            </a:r>
            <a:r>
              <a:rPr lang="en-US" altLang="en-US" sz="2400" i="1"/>
              <a:t> </a:t>
            </a:r>
            <a:br>
              <a:rPr lang="en-US" altLang="en-US" sz="2400" i="1"/>
            </a:br>
            <a:r>
              <a:rPr lang="en-US" altLang="en-US" sz="2400" i="1"/>
              <a:t>Algorithm to Max Weighted Number of Jobs</a:t>
            </a:r>
          </a:p>
        </p:txBody>
      </p:sp>
      <p:graphicFrame>
        <p:nvGraphicFramePr>
          <p:cNvPr id="123942" name="Group 38"/>
          <p:cNvGraphicFramePr>
            <a:graphicFrameLocks noGrp="1"/>
          </p:cNvGraphicFramePr>
          <p:nvPr/>
        </p:nvGraphicFramePr>
        <p:xfrm>
          <a:off x="2057400" y="4191000"/>
          <a:ext cx="4495800" cy="1584960"/>
        </p:xfrm>
        <a:graphic>
          <a:graphicData uri="http://schemas.openxmlformats.org/drawingml/2006/table">
            <a:tbl>
              <a:tblPr/>
              <a:tblGrid>
                <a:gridCol w="1123950"/>
                <a:gridCol w="1123950"/>
                <a:gridCol w="1123950"/>
                <a:gridCol w="1123950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m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m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m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----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943" name="Text Box 39"/>
          <p:cNvSpPr txBox="1">
            <a:spLocks noChangeArrowheads="1"/>
          </p:cNvSpPr>
          <p:nvPr/>
        </p:nvSpPr>
        <p:spPr bwMode="auto">
          <a:xfrm>
            <a:off x="6781800" y="5334000"/>
            <a:ext cx="2043113" cy="434975"/>
          </a:xfrm>
          <a:prstGeom prst="rect">
            <a:avLst/>
          </a:prstGeom>
          <a:noFill/>
          <a:ln w="38100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itchFamily="34" charset="0"/>
              </a:rPr>
              <a:t>pick m</a:t>
            </a:r>
            <a:r>
              <a:rPr lang="en-US" altLang="en-US" sz="2000" baseline="-25000">
                <a:latin typeface="Tahoma" pitchFamily="34" charset="0"/>
              </a:rPr>
              <a:t>3 </a:t>
            </a:r>
            <a:r>
              <a:rPr lang="en-US" altLang="en-US" sz="2000">
                <a:latin typeface="Tahoma" pitchFamily="34" charset="0"/>
              </a:rPr>
              <a:t>and k=1</a:t>
            </a:r>
          </a:p>
        </p:txBody>
      </p:sp>
      <p:graphicFrame>
        <p:nvGraphicFramePr>
          <p:cNvPr id="123944" name="Group 40"/>
          <p:cNvGraphicFramePr>
            <a:graphicFrameLocks noGrp="1"/>
          </p:cNvGraphicFramePr>
          <p:nvPr/>
        </p:nvGraphicFramePr>
        <p:xfrm>
          <a:off x="5105400" y="1066800"/>
          <a:ext cx="3886200" cy="1219200"/>
        </p:xfrm>
        <a:graphic>
          <a:graphicData uri="http://schemas.openxmlformats.org/drawingml/2006/table">
            <a:tbl>
              <a:tblPr/>
              <a:tblGrid>
                <a:gridCol w="735013"/>
                <a:gridCol w="349250"/>
                <a:gridCol w="350837"/>
                <a:gridCol w="349250"/>
                <a:gridCol w="350838"/>
                <a:gridCol w="349250"/>
                <a:gridCol w="350837"/>
                <a:gridCol w="350838"/>
                <a:gridCol w="349250"/>
                <a:gridCol w="350837"/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time 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rgbClr val="FF33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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(1,k)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rgbClr val="FF33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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(2,k)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rgbClr val="FF33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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(3,k)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rgbClr val="FF33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55EBC-0121-4E3E-A42F-19359C89723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10600" cy="3810000"/>
          </a:xfrm>
        </p:spPr>
        <p:txBody>
          <a:bodyPr/>
          <a:lstStyle/>
          <a:p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Step 3 :</a:t>
            </a:r>
          </a:p>
          <a:p>
            <a:pPr lvl="1"/>
            <a:r>
              <a:rPr lang="en-US" altLang="en-US"/>
              <a:t>pick job 2 from list</a:t>
            </a:r>
          </a:p>
          <a:p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Step 2 :</a:t>
            </a:r>
          </a:p>
          <a:p>
            <a:pPr lvl="1"/>
            <a:r>
              <a:rPr lang="en-US" altLang="en-US"/>
              <a:t>p</a:t>
            </a:r>
            <a:r>
              <a:rPr lang="en-US" altLang="en-US" baseline="-25000"/>
              <a:t>2</a:t>
            </a:r>
            <a:r>
              <a:rPr lang="en-US" altLang="en-US"/>
              <a:t> = 3 must be accomplished in slots [3,4,5]</a:t>
            </a:r>
          </a:p>
          <a:p>
            <a:pPr lvl="1"/>
            <a:r>
              <a:rPr lang="en-US" altLang="en-US"/>
              <a:t>M</a:t>
            </a:r>
            <a:r>
              <a:rPr lang="en-US" altLang="en-US" baseline="-25000"/>
              <a:t>2</a:t>
            </a:r>
            <a:r>
              <a:rPr lang="en-US" altLang="en-US"/>
              <a:t> = {1,2} , check g(1,2)=4, </a:t>
            </a:r>
            <a:r>
              <a:rPr lang="en-US" altLang="en-US" b="1">
                <a:solidFill>
                  <a:srgbClr val="0033CC"/>
                </a:solidFill>
              </a:rPr>
              <a:t>g(2,2)=2</a:t>
            </a:r>
            <a:r>
              <a:rPr lang="en-US" altLang="en-US"/>
              <a:t>  </a:t>
            </a:r>
          </a:p>
          <a:p>
            <a:pPr lvl="1"/>
            <a:r>
              <a:rPr lang="en-US" altLang="en-US"/>
              <a:t> job 2  </a:t>
            </a:r>
            <a:r>
              <a:rPr lang="en-US" altLang="en-US">
                <a:sym typeface="Wingdings" pitchFamily="2" charset="2"/>
              </a:rPr>
              <a:t>  m</a:t>
            </a:r>
            <a:r>
              <a:rPr lang="en-US" altLang="en-US" baseline="-25000">
                <a:sym typeface="Wingdings" pitchFamily="2" charset="2"/>
              </a:rPr>
              <a:t>2</a:t>
            </a:r>
            <a:r>
              <a:rPr lang="en-US" altLang="en-US">
                <a:sym typeface="Wingdings" pitchFamily="2" charset="2"/>
              </a:rPr>
              <a:t>[3,4,5] …</a:t>
            </a:r>
            <a:r>
              <a:rPr lang="en-US" altLang="en-US" i="1">
                <a:sym typeface="Wingdings" pitchFamily="2" charset="2"/>
              </a:rPr>
              <a:t>but  m</a:t>
            </a:r>
            <a:r>
              <a:rPr lang="en-US" altLang="en-US" i="1" baseline="-25000">
                <a:sym typeface="Wingdings" pitchFamily="2" charset="2"/>
              </a:rPr>
              <a:t>1</a:t>
            </a:r>
            <a:r>
              <a:rPr lang="en-US" altLang="en-US" i="1">
                <a:sym typeface="Wingdings" pitchFamily="2" charset="2"/>
              </a:rPr>
              <a:t>[3,4,5] eliminates need for m</a:t>
            </a:r>
            <a:r>
              <a:rPr lang="en-US" altLang="en-US" i="1" baseline="-25000">
                <a:sym typeface="Wingdings" pitchFamily="2" charset="2"/>
              </a:rPr>
              <a:t>2</a:t>
            </a:r>
            <a:endParaRPr lang="en-US" altLang="en-US" i="1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Reservation Systems with Slack</a:t>
            </a:r>
            <a:r>
              <a:rPr lang="en-US" altLang="en-US" sz="2400" i="1"/>
              <a:t> </a:t>
            </a:r>
            <a:br>
              <a:rPr lang="en-US" altLang="en-US" sz="2400" i="1"/>
            </a:br>
            <a:r>
              <a:rPr lang="en-US" altLang="en-US" sz="2400" i="1"/>
              <a:t>Algorithm to Max Weighted Number of Jobs</a:t>
            </a:r>
          </a:p>
        </p:txBody>
      </p:sp>
      <p:graphicFrame>
        <p:nvGraphicFramePr>
          <p:cNvPr id="125142" name="Group 214"/>
          <p:cNvGraphicFramePr>
            <a:graphicFrameLocks noGrp="1"/>
          </p:cNvGraphicFramePr>
          <p:nvPr/>
        </p:nvGraphicFramePr>
        <p:xfrm>
          <a:off x="1295400" y="4724400"/>
          <a:ext cx="6096000" cy="134112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slot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m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m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m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143" name="Group 215"/>
          <p:cNvGraphicFramePr>
            <a:graphicFrameLocks noGrp="1"/>
          </p:cNvGraphicFramePr>
          <p:nvPr/>
        </p:nvGraphicFramePr>
        <p:xfrm>
          <a:off x="5105400" y="1143000"/>
          <a:ext cx="3886200" cy="1219200"/>
        </p:xfrm>
        <a:graphic>
          <a:graphicData uri="http://schemas.openxmlformats.org/drawingml/2006/table">
            <a:tbl>
              <a:tblPr/>
              <a:tblGrid>
                <a:gridCol w="735013"/>
                <a:gridCol w="349250"/>
                <a:gridCol w="350837"/>
                <a:gridCol w="349250"/>
                <a:gridCol w="350838"/>
                <a:gridCol w="349250"/>
                <a:gridCol w="350837"/>
                <a:gridCol w="350838"/>
                <a:gridCol w="349250"/>
                <a:gridCol w="350837"/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time 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rgbClr val="FF33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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(1,k)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rgbClr val="FF33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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(2,k)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rgbClr val="FF33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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(3,k)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rgbClr val="FF33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FDFA0-CDD4-4B30-A96D-5EB46C3AF97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4818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924800" cy="503238"/>
          </a:xfrm>
        </p:spPr>
        <p:txBody>
          <a:bodyPr/>
          <a:lstStyle/>
          <a:p>
            <a:r>
              <a:rPr lang="en-US" altLang="en-US"/>
              <a:t>Timetabling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altLang="en-US" dirty="0"/>
              <a:t>Infinite identical machines in parallel</a:t>
            </a:r>
          </a:p>
          <a:p>
            <a:r>
              <a:rPr lang="en-US" altLang="en-US" dirty="0"/>
              <a:t>All of </a:t>
            </a:r>
            <a:r>
              <a:rPr lang="en-US" altLang="en-US" i="1" dirty="0"/>
              <a:t>n</a:t>
            </a:r>
            <a:r>
              <a:rPr lang="en-US" altLang="en-US" dirty="0"/>
              <a:t> jobs must be processed</a:t>
            </a:r>
          </a:p>
          <a:p>
            <a:r>
              <a:rPr lang="en-US" altLang="en-US" dirty="0"/>
              <a:t>Tooling constraints</a:t>
            </a:r>
          </a:p>
          <a:p>
            <a:pPr lvl="1"/>
            <a:r>
              <a:rPr lang="en-US" altLang="en-US" dirty="0"/>
              <a:t>Many tools</a:t>
            </a:r>
          </a:p>
          <a:p>
            <a:pPr lvl="1"/>
            <a:r>
              <a:rPr lang="en-US" altLang="en-US" dirty="0"/>
              <a:t>Need one or more tools for each job</a:t>
            </a:r>
          </a:p>
          <a:p>
            <a:r>
              <a:rPr lang="en-US" altLang="en-US" dirty="0"/>
              <a:t>Resource constraints</a:t>
            </a:r>
          </a:p>
          <a:p>
            <a:pPr lvl="1"/>
            <a:r>
              <a:rPr lang="en-US" altLang="en-US" dirty="0"/>
              <a:t>Single resource of quantity </a:t>
            </a:r>
            <a:r>
              <a:rPr lang="en-US" altLang="en-US" i="1" dirty="0"/>
              <a:t>R</a:t>
            </a:r>
            <a:endParaRPr lang="en-US" altLang="en-US" dirty="0"/>
          </a:p>
          <a:p>
            <a:pPr lvl="1"/>
            <a:r>
              <a:rPr lang="en-US" altLang="en-US" dirty="0"/>
              <a:t>Need certain amount for each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8843-4863-4FE5-AB68-90583B0A88FE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63842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85225" cy="977900"/>
          </a:xfrm>
        </p:spPr>
        <p:txBody>
          <a:bodyPr/>
          <a:lstStyle/>
          <a:p>
            <a:r>
              <a:rPr lang="en-US" altLang="en-US"/>
              <a:t>Timetabling </a:t>
            </a:r>
            <a:br>
              <a:rPr lang="en-US" altLang="en-US"/>
            </a:br>
            <a:r>
              <a:rPr lang="en-US" altLang="en-US" sz="2400" i="1"/>
              <a:t>Resource Constraints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One type of tool but </a:t>
            </a:r>
            <a:r>
              <a:rPr lang="en-US" altLang="en-US" i="1" dirty="0"/>
              <a:t>R</a:t>
            </a:r>
            <a:r>
              <a:rPr lang="en-US" altLang="en-US" dirty="0"/>
              <a:t> units of it (resource)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Job </a:t>
            </a:r>
            <a:r>
              <a:rPr lang="en-US" altLang="en-US" i="1" dirty="0"/>
              <a:t>j</a:t>
            </a:r>
            <a:r>
              <a:rPr lang="en-US" altLang="en-US" dirty="0"/>
              <a:t> needs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units of this resource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Clearly, if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+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&gt; </a:t>
            </a:r>
            <a:r>
              <a:rPr lang="en-US" altLang="en-US" i="1" dirty="0"/>
              <a:t>R</a:t>
            </a:r>
            <a:r>
              <a:rPr lang="en-US" altLang="en-US" dirty="0"/>
              <a:t> then job </a:t>
            </a:r>
            <a:r>
              <a:rPr lang="en-US" altLang="en-US" i="1" dirty="0"/>
              <a:t>j</a:t>
            </a:r>
            <a:r>
              <a:rPr lang="en-US" altLang="en-US" dirty="0"/>
              <a:t> and </a:t>
            </a:r>
            <a:r>
              <a:rPr lang="en-US" altLang="en-US" i="1" dirty="0"/>
              <a:t>k</a:t>
            </a:r>
            <a:r>
              <a:rPr lang="en-US" altLang="en-US" dirty="0"/>
              <a:t> cannot be processed at the same time,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Applications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scheduling a construction project (</a:t>
            </a:r>
            <a:r>
              <a:rPr lang="en-US" altLang="en-US" i="1" dirty="0"/>
              <a:t>R</a:t>
            </a:r>
            <a:r>
              <a:rPr lang="en-US" altLang="en-US" dirty="0"/>
              <a:t>=crew size)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 scheduling (</a:t>
            </a:r>
            <a:r>
              <a:rPr lang="en-US" altLang="en-US" i="1" dirty="0"/>
              <a:t>R</a:t>
            </a:r>
            <a:r>
              <a:rPr lang="en-US" altLang="en-US" dirty="0"/>
              <a:t>=number of seats)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Workforce capacity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 activities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 infinite number of resources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activity requires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j</a:t>
            </a:r>
            <a:r>
              <a:rPr lang="en-US" altLang="en-US" dirty="0"/>
              <a:t> workers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You only have W workers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Find a schedule that minimizes </a:t>
            </a:r>
            <a:r>
              <a:rPr lang="en-US" altLang="en-US" dirty="0" err="1"/>
              <a:t>makespan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A2BBA-9518-40FC-88AE-1570C867ACD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6691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1524000"/>
            <a:ext cx="5791200" cy="520700"/>
          </a:xfrm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2400"/>
              <a:t>Special Case: Exam Scheduling 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14563"/>
            <a:ext cx="8458200" cy="4414837"/>
          </a:xfrm>
        </p:spPr>
        <p:txBody>
          <a:bodyPr/>
          <a:lstStyle/>
          <a:p>
            <a:r>
              <a:rPr lang="en-US" altLang="en-US"/>
              <a:t>All exams have the same duration</a:t>
            </a:r>
          </a:p>
          <a:p>
            <a:r>
              <a:rPr lang="en-US" altLang="en-US"/>
              <a:t>An exam room has capacity W</a:t>
            </a:r>
          </a:p>
          <a:p>
            <a:r>
              <a:rPr lang="en-US" altLang="en-US"/>
              <a:t>Course j has W</a:t>
            </a:r>
            <a:r>
              <a:rPr lang="en-US" altLang="en-US" baseline="-25000"/>
              <a:t>j</a:t>
            </a:r>
            <a:r>
              <a:rPr lang="en-US" altLang="en-US"/>
              <a:t> students</a:t>
            </a:r>
          </a:p>
          <a:p>
            <a:r>
              <a:rPr lang="en-US" altLang="en-US"/>
              <a:t>All students in course j must write the exam at the same time</a:t>
            </a:r>
          </a:p>
          <a:p>
            <a:r>
              <a:rPr lang="en-US" altLang="en-US"/>
              <a:t>Find a timetable for all n exams in the minimum amount of time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152400" y="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/>
              <a:t>Timetabling </a:t>
            </a:r>
            <a:br>
              <a:rPr lang="en-US" altLang="en-US"/>
            </a:br>
            <a:r>
              <a:rPr lang="en-US" altLang="en-US" sz="2400" i="1"/>
              <a:t>Resource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6F736-DCC1-483E-9B8E-CD37D8BBCE3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67938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1524000"/>
            <a:ext cx="4724400" cy="520700"/>
          </a:xfrm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2400"/>
              <a:t>Special Case = Bin Packing</a:t>
            </a:r>
          </a:p>
        </p:txBody>
      </p:sp>
      <p:sp>
        <p:nvSpPr>
          <p:cNvPr id="167957" name="Rectangle 21"/>
          <p:cNvSpPr>
            <a:spLocks noChangeArrowheads="1"/>
          </p:cNvSpPr>
          <p:nvPr/>
        </p:nvSpPr>
        <p:spPr bwMode="auto">
          <a:xfrm>
            <a:off x="457200" y="2971800"/>
            <a:ext cx="914400" cy="457200"/>
          </a:xfrm>
          <a:prstGeom prst="rect">
            <a:avLst/>
          </a:prstGeom>
          <a:gradFill rotWithShape="1">
            <a:gsLst>
              <a:gs pos="0">
                <a:srgbClr val="9933FF">
                  <a:gamma/>
                  <a:tint val="22353"/>
                  <a:invGamma/>
                </a:srgbClr>
              </a:gs>
              <a:gs pos="100000">
                <a:srgbClr val="9933FF"/>
              </a:gs>
            </a:gsLst>
            <a:path path="shape">
              <a:fillToRect l="50000" t="50000" r="50000" b="50000"/>
            </a:path>
          </a:gra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latin typeface="Tahoma" pitchFamily="34" charset="0"/>
              </a:rPr>
              <a:t>W</a:t>
            </a:r>
            <a:r>
              <a:rPr lang="en-US" altLang="en-US" sz="1800" baseline="-25000">
                <a:latin typeface="Tahoma" pitchFamily="34" charset="0"/>
              </a:rPr>
              <a:t>1</a:t>
            </a:r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1600200" y="3048000"/>
            <a:ext cx="914400" cy="381000"/>
          </a:xfrm>
          <a:prstGeom prst="rect">
            <a:avLst/>
          </a:prstGeom>
          <a:gradFill rotWithShape="1">
            <a:gsLst>
              <a:gs pos="0">
                <a:srgbClr val="C0C0C0">
                  <a:gamma/>
                  <a:tint val="31765"/>
                  <a:invGamma/>
                </a:srgbClr>
              </a:gs>
              <a:gs pos="100000">
                <a:srgbClr val="C0C0C0"/>
              </a:gs>
            </a:gsLst>
            <a:path path="shape">
              <a:fillToRect l="50000" t="50000" r="50000" b="50000"/>
            </a:path>
          </a:gra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latin typeface="Tahoma" pitchFamily="34" charset="0"/>
              </a:rPr>
              <a:t>W</a:t>
            </a:r>
            <a:r>
              <a:rPr lang="en-US" altLang="en-US" sz="1800" baseline="-25000">
                <a:latin typeface="Tahoma" pitchFamily="34" charset="0"/>
              </a:rPr>
              <a:t>2</a:t>
            </a:r>
          </a:p>
        </p:txBody>
      </p:sp>
      <p:sp>
        <p:nvSpPr>
          <p:cNvPr id="167959" name="Rectangle 23"/>
          <p:cNvSpPr>
            <a:spLocks noChangeArrowheads="1"/>
          </p:cNvSpPr>
          <p:nvPr/>
        </p:nvSpPr>
        <p:spPr bwMode="auto">
          <a:xfrm>
            <a:off x="2667000" y="2133600"/>
            <a:ext cx="914400" cy="1295400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31765"/>
                  <a:invGamma/>
                </a:schemeClr>
              </a:gs>
              <a:gs pos="100000">
                <a:schemeClr val="tx2"/>
              </a:gs>
            </a:gsLst>
            <a:path path="shape">
              <a:fillToRect l="50000" t="50000" r="50000" b="50000"/>
            </a:path>
          </a:gra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latin typeface="Tahoma" pitchFamily="34" charset="0"/>
              </a:rPr>
              <a:t>W</a:t>
            </a:r>
            <a:r>
              <a:rPr lang="en-US" altLang="en-US" sz="1800" baseline="-25000">
                <a:latin typeface="Tahoma" pitchFamily="34" charset="0"/>
              </a:rPr>
              <a:t>3</a:t>
            </a:r>
          </a:p>
        </p:txBody>
      </p:sp>
      <p:sp>
        <p:nvSpPr>
          <p:cNvPr id="167960" name="Rectangle 24"/>
          <p:cNvSpPr>
            <a:spLocks noChangeArrowheads="1"/>
          </p:cNvSpPr>
          <p:nvPr/>
        </p:nvSpPr>
        <p:spPr bwMode="auto">
          <a:xfrm>
            <a:off x="3810000" y="2667000"/>
            <a:ext cx="914400" cy="762000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tint val="10196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latin typeface="Tahoma" pitchFamily="34" charset="0"/>
              </a:rPr>
              <a:t>W</a:t>
            </a:r>
            <a:r>
              <a:rPr lang="en-US" altLang="en-US" sz="1800" baseline="-25000">
                <a:latin typeface="Tahoma" pitchFamily="34" charset="0"/>
              </a:rPr>
              <a:t>4</a:t>
            </a:r>
          </a:p>
        </p:txBody>
      </p:sp>
      <p:sp>
        <p:nvSpPr>
          <p:cNvPr id="167961" name="Rectangle 25"/>
          <p:cNvSpPr>
            <a:spLocks noChangeArrowheads="1"/>
          </p:cNvSpPr>
          <p:nvPr/>
        </p:nvSpPr>
        <p:spPr bwMode="auto">
          <a:xfrm>
            <a:off x="457200" y="2514600"/>
            <a:ext cx="914400" cy="228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25098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latin typeface="Tahoma" pitchFamily="34" charset="0"/>
              </a:rPr>
              <a:t>W</a:t>
            </a:r>
            <a:r>
              <a:rPr lang="en-US" altLang="en-US" sz="1800" baseline="-25000">
                <a:latin typeface="Tahoma" pitchFamily="34" charset="0"/>
              </a:rPr>
              <a:t>5</a:t>
            </a:r>
          </a:p>
        </p:txBody>
      </p:sp>
      <p:sp>
        <p:nvSpPr>
          <p:cNvPr id="167962" name="Rectangle 26"/>
          <p:cNvSpPr>
            <a:spLocks noChangeArrowheads="1"/>
          </p:cNvSpPr>
          <p:nvPr/>
        </p:nvSpPr>
        <p:spPr bwMode="auto">
          <a:xfrm>
            <a:off x="1600200" y="2362200"/>
            <a:ext cx="914400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2000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latin typeface="Tahoma" pitchFamily="34" charset="0"/>
              </a:rPr>
              <a:t>W</a:t>
            </a:r>
            <a:r>
              <a:rPr lang="en-US" altLang="en-US" sz="1800" baseline="-25000">
                <a:latin typeface="Tahoma" pitchFamily="34" charset="0"/>
              </a:rPr>
              <a:t>6</a:t>
            </a:r>
          </a:p>
        </p:txBody>
      </p:sp>
      <p:sp>
        <p:nvSpPr>
          <p:cNvPr id="167963" name="Rectangle 27"/>
          <p:cNvSpPr>
            <a:spLocks noChangeArrowheads="1"/>
          </p:cNvSpPr>
          <p:nvPr/>
        </p:nvSpPr>
        <p:spPr bwMode="auto">
          <a:xfrm>
            <a:off x="4953000" y="2362200"/>
            <a:ext cx="914400" cy="1066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28627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latin typeface="Tahoma" pitchFamily="34" charset="0"/>
              </a:rPr>
              <a:t>W</a:t>
            </a:r>
            <a:r>
              <a:rPr lang="en-US" altLang="en-US" sz="1800" baseline="-25000">
                <a:latin typeface="Tahoma" pitchFamily="34" charset="0"/>
              </a:rPr>
              <a:t>7</a:t>
            </a:r>
          </a:p>
        </p:txBody>
      </p:sp>
      <p:sp>
        <p:nvSpPr>
          <p:cNvPr id="167964" name="Rectangle 28"/>
          <p:cNvSpPr>
            <a:spLocks noChangeArrowheads="1"/>
          </p:cNvSpPr>
          <p:nvPr/>
        </p:nvSpPr>
        <p:spPr bwMode="auto">
          <a:xfrm>
            <a:off x="6019800" y="1828800"/>
            <a:ext cx="914400" cy="160020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tint val="22745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latin typeface="Tahoma" pitchFamily="34" charset="0"/>
              </a:rPr>
              <a:t>W</a:t>
            </a:r>
            <a:r>
              <a:rPr lang="en-US" altLang="en-US" sz="1800" baseline="-25000">
                <a:latin typeface="Tahoma" pitchFamily="34" charset="0"/>
              </a:rPr>
              <a:t>8</a:t>
            </a:r>
          </a:p>
        </p:txBody>
      </p:sp>
      <p:sp>
        <p:nvSpPr>
          <p:cNvPr id="167965" name="Text Box 29"/>
          <p:cNvSpPr txBox="1">
            <a:spLocks noChangeArrowheads="1"/>
          </p:cNvSpPr>
          <p:nvPr/>
        </p:nvSpPr>
        <p:spPr bwMode="auto">
          <a:xfrm>
            <a:off x="7162800" y="1600200"/>
            <a:ext cx="1766888" cy="2568575"/>
          </a:xfrm>
          <a:prstGeom prst="rect">
            <a:avLst/>
          </a:prstGeom>
          <a:noFill/>
          <a:ln w="38100" algn="ctr">
            <a:solidFill>
              <a:srgbClr val="0033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000">
                <a:latin typeface="Tahoma" pitchFamily="34" charset="0"/>
              </a:rPr>
              <a:t>Pack the objects into the bins</a:t>
            </a:r>
          </a:p>
          <a:p>
            <a:pPr algn="ctr" eaLnBrk="0" hangingPunct="0"/>
            <a:r>
              <a:rPr lang="en-US" altLang="en-US" sz="2000">
                <a:latin typeface="Tahoma" pitchFamily="34" charset="0"/>
              </a:rPr>
              <a:t>to minimize the number of</a:t>
            </a:r>
          </a:p>
          <a:p>
            <a:pPr algn="ctr" eaLnBrk="0" hangingPunct="0"/>
            <a:r>
              <a:rPr lang="en-US" altLang="en-US" sz="2000">
                <a:latin typeface="Tahoma" pitchFamily="34" charset="0"/>
              </a:rPr>
              <a:t>bins that are used</a:t>
            </a:r>
          </a:p>
        </p:txBody>
      </p:sp>
      <p:grpSp>
        <p:nvGrpSpPr>
          <p:cNvPr id="167967" name="Group 31"/>
          <p:cNvGrpSpPr>
            <a:grpSpLocks/>
          </p:cNvGrpSpPr>
          <p:nvPr/>
        </p:nvGrpSpPr>
        <p:grpSpPr bwMode="auto">
          <a:xfrm>
            <a:off x="457200" y="4572000"/>
            <a:ext cx="4457700" cy="1866900"/>
            <a:chOff x="288" y="2688"/>
            <a:chExt cx="3550" cy="1374"/>
          </a:xfrm>
        </p:grpSpPr>
        <p:grpSp>
          <p:nvGrpSpPr>
            <p:cNvPr id="167939" name="Group 3"/>
            <p:cNvGrpSpPr>
              <a:grpSpLocks/>
            </p:cNvGrpSpPr>
            <p:nvPr/>
          </p:nvGrpSpPr>
          <p:grpSpPr bwMode="auto">
            <a:xfrm>
              <a:off x="288" y="2688"/>
              <a:ext cx="576" cy="1008"/>
              <a:chOff x="720" y="1968"/>
              <a:chExt cx="576" cy="1008"/>
            </a:xfrm>
          </p:grpSpPr>
          <p:sp>
            <p:nvSpPr>
              <p:cNvPr id="167940" name="Line 4"/>
              <p:cNvSpPr>
                <a:spLocks noChangeShapeType="1"/>
              </p:cNvSpPr>
              <p:nvPr/>
            </p:nvSpPr>
            <p:spPr bwMode="auto">
              <a:xfrm>
                <a:off x="720" y="1968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41" name="Line 5"/>
              <p:cNvSpPr>
                <a:spLocks noChangeShapeType="1"/>
              </p:cNvSpPr>
              <p:nvPr/>
            </p:nvSpPr>
            <p:spPr bwMode="auto">
              <a:xfrm>
                <a:off x="720" y="2976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42" name="Line 6"/>
              <p:cNvSpPr>
                <a:spLocks noChangeShapeType="1"/>
              </p:cNvSpPr>
              <p:nvPr/>
            </p:nvSpPr>
            <p:spPr bwMode="auto">
              <a:xfrm>
                <a:off x="1296" y="1968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7943" name="Group 7"/>
            <p:cNvGrpSpPr>
              <a:grpSpLocks/>
            </p:cNvGrpSpPr>
            <p:nvPr/>
          </p:nvGrpSpPr>
          <p:grpSpPr bwMode="auto">
            <a:xfrm>
              <a:off x="1008" y="2688"/>
              <a:ext cx="576" cy="1008"/>
              <a:chOff x="720" y="1968"/>
              <a:chExt cx="576" cy="1008"/>
            </a:xfrm>
          </p:grpSpPr>
          <p:sp>
            <p:nvSpPr>
              <p:cNvPr id="167944" name="Line 8"/>
              <p:cNvSpPr>
                <a:spLocks noChangeShapeType="1"/>
              </p:cNvSpPr>
              <p:nvPr/>
            </p:nvSpPr>
            <p:spPr bwMode="auto">
              <a:xfrm>
                <a:off x="720" y="1968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45" name="Line 9"/>
              <p:cNvSpPr>
                <a:spLocks noChangeShapeType="1"/>
              </p:cNvSpPr>
              <p:nvPr/>
            </p:nvSpPr>
            <p:spPr bwMode="auto">
              <a:xfrm>
                <a:off x="720" y="2976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46" name="Line 10"/>
              <p:cNvSpPr>
                <a:spLocks noChangeShapeType="1"/>
              </p:cNvSpPr>
              <p:nvPr/>
            </p:nvSpPr>
            <p:spPr bwMode="auto">
              <a:xfrm>
                <a:off x="1296" y="1968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7947" name="Group 11"/>
            <p:cNvGrpSpPr>
              <a:grpSpLocks/>
            </p:cNvGrpSpPr>
            <p:nvPr/>
          </p:nvGrpSpPr>
          <p:grpSpPr bwMode="auto">
            <a:xfrm>
              <a:off x="1728" y="2688"/>
              <a:ext cx="576" cy="1008"/>
              <a:chOff x="720" y="1968"/>
              <a:chExt cx="576" cy="1008"/>
            </a:xfrm>
          </p:grpSpPr>
          <p:sp>
            <p:nvSpPr>
              <p:cNvPr id="167948" name="Line 12"/>
              <p:cNvSpPr>
                <a:spLocks noChangeShapeType="1"/>
              </p:cNvSpPr>
              <p:nvPr/>
            </p:nvSpPr>
            <p:spPr bwMode="auto">
              <a:xfrm>
                <a:off x="720" y="1968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49" name="Line 13"/>
              <p:cNvSpPr>
                <a:spLocks noChangeShapeType="1"/>
              </p:cNvSpPr>
              <p:nvPr/>
            </p:nvSpPr>
            <p:spPr bwMode="auto">
              <a:xfrm>
                <a:off x="720" y="2976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50" name="Line 14"/>
              <p:cNvSpPr>
                <a:spLocks noChangeShapeType="1"/>
              </p:cNvSpPr>
              <p:nvPr/>
            </p:nvSpPr>
            <p:spPr bwMode="auto">
              <a:xfrm>
                <a:off x="1296" y="1968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7951" name="Group 15"/>
            <p:cNvGrpSpPr>
              <a:grpSpLocks/>
            </p:cNvGrpSpPr>
            <p:nvPr/>
          </p:nvGrpSpPr>
          <p:grpSpPr bwMode="auto">
            <a:xfrm>
              <a:off x="2448" y="2688"/>
              <a:ext cx="576" cy="1008"/>
              <a:chOff x="720" y="1968"/>
              <a:chExt cx="576" cy="1008"/>
            </a:xfrm>
          </p:grpSpPr>
          <p:sp>
            <p:nvSpPr>
              <p:cNvPr id="167952" name="Line 16"/>
              <p:cNvSpPr>
                <a:spLocks noChangeShapeType="1"/>
              </p:cNvSpPr>
              <p:nvPr/>
            </p:nvSpPr>
            <p:spPr bwMode="auto">
              <a:xfrm>
                <a:off x="720" y="1968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53" name="Line 17"/>
              <p:cNvSpPr>
                <a:spLocks noChangeShapeType="1"/>
              </p:cNvSpPr>
              <p:nvPr/>
            </p:nvSpPr>
            <p:spPr bwMode="auto">
              <a:xfrm>
                <a:off x="720" y="2976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54" name="Line 18"/>
              <p:cNvSpPr>
                <a:spLocks noChangeShapeType="1"/>
              </p:cNvSpPr>
              <p:nvPr/>
            </p:nvSpPr>
            <p:spPr bwMode="auto">
              <a:xfrm>
                <a:off x="1296" y="1968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955" name="Text Box 19"/>
            <p:cNvSpPr txBox="1">
              <a:spLocks noChangeArrowheads="1"/>
            </p:cNvSpPr>
            <p:nvPr/>
          </p:nvSpPr>
          <p:spPr bwMode="auto">
            <a:xfrm>
              <a:off x="3145" y="2736"/>
              <a:ext cx="693" cy="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6600">
                  <a:latin typeface="Tahoma" pitchFamily="34" charset="0"/>
                </a:rPr>
                <a:t>…</a:t>
              </a:r>
            </a:p>
          </p:txBody>
        </p:sp>
        <p:sp>
          <p:nvSpPr>
            <p:cNvPr id="167956" name="Text Box 20"/>
            <p:cNvSpPr txBox="1">
              <a:spLocks noChangeArrowheads="1"/>
            </p:cNvSpPr>
            <p:nvPr/>
          </p:nvSpPr>
          <p:spPr bwMode="auto">
            <a:xfrm>
              <a:off x="481" y="3792"/>
              <a:ext cx="228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1800">
                  <a:latin typeface="Tahoma" pitchFamily="34" charset="0"/>
                </a:rPr>
                <a:t>Each bin has capacity = W</a:t>
              </a:r>
            </a:p>
          </p:txBody>
        </p:sp>
        <p:sp>
          <p:nvSpPr>
            <p:cNvPr id="167966" name="Line 30"/>
            <p:cNvSpPr>
              <a:spLocks noChangeShapeType="1"/>
            </p:cNvSpPr>
            <p:nvPr/>
          </p:nvSpPr>
          <p:spPr bwMode="auto">
            <a:xfrm>
              <a:off x="288" y="2688"/>
              <a:ext cx="2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7968" name="Group 32"/>
          <p:cNvGrpSpPr>
            <a:grpSpLocks/>
          </p:cNvGrpSpPr>
          <p:nvPr/>
        </p:nvGrpSpPr>
        <p:grpSpPr bwMode="auto">
          <a:xfrm>
            <a:off x="5029200" y="4572000"/>
            <a:ext cx="3581400" cy="1371600"/>
            <a:chOff x="288" y="2688"/>
            <a:chExt cx="2736" cy="1008"/>
          </a:xfrm>
        </p:grpSpPr>
        <p:grpSp>
          <p:nvGrpSpPr>
            <p:cNvPr id="167969" name="Group 33"/>
            <p:cNvGrpSpPr>
              <a:grpSpLocks/>
            </p:cNvGrpSpPr>
            <p:nvPr/>
          </p:nvGrpSpPr>
          <p:grpSpPr bwMode="auto">
            <a:xfrm>
              <a:off x="288" y="2688"/>
              <a:ext cx="576" cy="1008"/>
              <a:chOff x="720" y="1968"/>
              <a:chExt cx="576" cy="1008"/>
            </a:xfrm>
          </p:grpSpPr>
          <p:sp>
            <p:nvSpPr>
              <p:cNvPr id="167970" name="Line 34"/>
              <p:cNvSpPr>
                <a:spLocks noChangeShapeType="1"/>
              </p:cNvSpPr>
              <p:nvPr/>
            </p:nvSpPr>
            <p:spPr bwMode="auto">
              <a:xfrm>
                <a:off x="720" y="1968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71" name="Line 35"/>
              <p:cNvSpPr>
                <a:spLocks noChangeShapeType="1"/>
              </p:cNvSpPr>
              <p:nvPr/>
            </p:nvSpPr>
            <p:spPr bwMode="auto">
              <a:xfrm>
                <a:off x="720" y="2976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72" name="Line 36"/>
              <p:cNvSpPr>
                <a:spLocks noChangeShapeType="1"/>
              </p:cNvSpPr>
              <p:nvPr/>
            </p:nvSpPr>
            <p:spPr bwMode="auto">
              <a:xfrm>
                <a:off x="1296" y="1968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7973" name="Group 37"/>
            <p:cNvGrpSpPr>
              <a:grpSpLocks/>
            </p:cNvGrpSpPr>
            <p:nvPr/>
          </p:nvGrpSpPr>
          <p:grpSpPr bwMode="auto">
            <a:xfrm>
              <a:off x="1008" y="2688"/>
              <a:ext cx="576" cy="1008"/>
              <a:chOff x="720" y="1968"/>
              <a:chExt cx="576" cy="1008"/>
            </a:xfrm>
          </p:grpSpPr>
          <p:sp>
            <p:nvSpPr>
              <p:cNvPr id="167974" name="Line 38"/>
              <p:cNvSpPr>
                <a:spLocks noChangeShapeType="1"/>
              </p:cNvSpPr>
              <p:nvPr/>
            </p:nvSpPr>
            <p:spPr bwMode="auto">
              <a:xfrm>
                <a:off x="720" y="1968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75" name="Line 39"/>
              <p:cNvSpPr>
                <a:spLocks noChangeShapeType="1"/>
              </p:cNvSpPr>
              <p:nvPr/>
            </p:nvSpPr>
            <p:spPr bwMode="auto">
              <a:xfrm>
                <a:off x="720" y="2976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76" name="Line 40"/>
              <p:cNvSpPr>
                <a:spLocks noChangeShapeType="1"/>
              </p:cNvSpPr>
              <p:nvPr/>
            </p:nvSpPr>
            <p:spPr bwMode="auto">
              <a:xfrm>
                <a:off x="1296" y="1968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7977" name="Group 41"/>
            <p:cNvGrpSpPr>
              <a:grpSpLocks/>
            </p:cNvGrpSpPr>
            <p:nvPr/>
          </p:nvGrpSpPr>
          <p:grpSpPr bwMode="auto">
            <a:xfrm>
              <a:off x="1728" y="2688"/>
              <a:ext cx="576" cy="1008"/>
              <a:chOff x="720" y="1968"/>
              <a:chExt cx="576" cy="1008"/>
            </a:xfrm>
          </p:grpSpPr>
          <p:sp>
            <p:nvSpPr>
              <p:cNvPr id="167978" name="Line 42"/>
              <p:cNvSpPr>
                <a:spLocks noChangeShapeType="1"/>
              </p:cNvSpPr>
              <p:nvPr/>
            </p:nvSpPr>
            <p:spPr bwMode="auto">
              <a:xfrm>
                <a:off x="720" y="1968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79" name="Line 43"/>
              <p:cNvSpPr>
                <a:spLocks noChangeShapeType="1"/>
              </p:cNvSpPr>
              <p:nvPr/>
            </p:nvSpPr>
            <p:spPr bwMode="auto">
              <a:xfrm>
                <a:off x="720" y="2976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80" name="Line 44"/>
              <p:cNvSpPr>
                <a:spLocks noChangeShapeType="1"/>
              </p:cNvSpPr>
              <p:nvPr/>
            </p:nvSpPr>
            <p:spPr bwMode="auto">
              <a:xfrm>
                <a:off x="1296" y="1968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7981" name="Group 45"/>
            <p:cNvGrpSpPr>
              <a:grpSpLocks/>
            </p:cNvGrpSpPr>
            <p:nvPr/>
          </p:nvGrpSpPr>
          <p:grpSpPr bwMode="auto">
            <a:xfrm>
              <a:off x="2448" y="2688"/>
              <a:ext cx="576" cy="1008"/>
              <a:chOff x="720" y="1968"/>
              <a:chExt cx="576" cy="1008"/>
            </a:xfrm>
          </p:grpSpPr>
          <p:sp>
            <p:nvSpPr>
              <p:cNvPr id="167982" name="Line 46"/>
              <p:cNvSpPr>
                <a:spLocks noChangeShapeType="1"/>
              </p:cNvSpPr>
              <p:nvPr/>
            </p:nvSpPr>
            <p:spPr bwMode="auto">
              <a:xfrm>
                <a:off x="720" y="1968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83" name="Line 47"/>
              <p:cNvSpPr>
                <a:spLocks noChangeShapeType="1"/>
              </p:cNvSpPr>
              <p:nvPr/>
            </p:nvSpPr>
            <p:spPr bwMode="auto">
              <a:xfrm>
                <a:off x="720" y="2976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84" name="Line 48"/>
              <p:cNvSpPr>
                <a:spLocks noChangeShapeType="1"/>
              </p:cNvSpPr>
              <p:nvPr/>
            </p:nvSpPr>
            <p:spPr bwMode="auto">
              <a:xfrm>
                <a:off x="1296" y="1968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985" name="Rectangle 49"/>
            <p:cNvSpPr>
              <a:spLocks noChangeArrowheads="1"/>
            </p:cNvSpPr>
            <p:nvPr/>
          </p:nvSpPr>
          <p:spPr bwMode="auto">
            <a:xfrm>
              <a:off x="1728" y="2736"/>
              <a:ext cx="576" cy="288"/>
            </a:xfrm>
            <a:prstGeom prst="rect">
              <a:avLst/>
            </a:prstGeom>
            <a:gradFill rotWithShape="1">
              <a:gsLst>
                <a:gs pos="0">
                  <a:srgbClr val="9933FF">
                    <a:gamma/>
                    <a:tint val="22353"/>
                    <a:invGamma/>
                  </a:srgbClr>
                </a:gs>
                <a:gs pos="100000">
                  <a:srgbClr val="9933FF"/>
                </a:gs>
              </a:gsLst>
              <a:path path="shape">
                <a:fillToRect l="50000" t="50000" r="50000" b="50000"/>
              </a:path>
            </a:gradFill>
            <a:ln w="254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latin typeface="Tahoma" pitchFamily="34" charset="0"/>
                </a:rPr>
                <a:t>W</a:t>
              </a:r>
              <a:r>
                <a:rPr lang="en-US" altLang="en-US" sz="1800" baseline="-25000">
                  <a:latin typeface="Tahoma" pitchFamily="34" charset="0"/>
                </a:rPr>
                <a:t>1</a:t>
              </a:r>
            </a:p>
          </p:txBody>
        </p:sp>
        <p:sp>
          <p:nvSpPr>
            <p:cNvPr id="167986" name="Rectangle 50"/>
            <p:cNvSpPr>
              <a:spLocks noChangeArrowheads="1"/>
            </p:cNvSpPr>
            <p:nvPr/>
          </p:nvSpPr>
          <p:spPr bwMode="auto">
            <a:xfrm>
              <a:off x="2448" y="2976"/>
              <a:ext cx="576" cy="240"/>
            </a:xfrm>
            <a:prstGeom prst="rect">
              <a:avLst/>
            </a:prstGeom>
            <a:gradFill rotWithShape="1">
              <a:gsLst>
                <a:gs pos="0">
                  <a:srgbClr val="C0C0C0">
                    <a:gamma/>
                    <a:tint val="31765"/>
                    <a:invGamma/>
                  </a:srgbClr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254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latin typeface="Tahoma" pitchFamily="34" charset="0"/>
                </a:rPr>
                <a:t>W</a:t>
              </a:r>
              <a:r>
                <a:rPr lang="en-US" altLang="en-US" sz="1800" baseline="-25000">
                  <a:latin typeface="Tahoma" pitchFamily="34" charset="0"/>
                </a:rPr>
                <a:t>2</a:t>
              </a:r>
            </a:p>
          </p:txBody>
        </p:sp>
        <p:sp>
          <p:nvSpPr>
            <p:cNvPr id="167987" name="Rectangle 51"/>
            <p:cNvSpPr>
              <a:spLocks noChangeArrowheads="1"/>
            </p:cNvSpPr>
            <p:nvPr/>
          </p:nvSpPr>
          <p:spPr bwMode="auto">
            <a:xfrm>
              <a:off x="1008" y="2880"/>
              <a:ext cx="576" cy="816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tint val="31765"/>
                    <a:invGamma/>
                  </a:schemeClr>
                </a:gs>
                <a:gs pos="100000">
                  <a:schemeClr val="tx2"/>
                </a:gs>
              </a:gsLst>
              <a:path path="shape">
                <a:fillToRect l="50000" t="50000" r="50000" b="50000"/>
              </a:path>
            </a:gradFill>
            <a:ln w="254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latin typeface="Tahoma" pitchFamily="34" charset="0"/>
                </a:rPr>
                <a:t>W</a:t>
              </a:r>
              <a:r>
                <a:rPr lang="en-US" altLang="en-US" sz="1800" baseline="-25000">
                  <a:latin typeface="Tahoma" pitchFamily="34" charset="0"/>
                </a:rPr>
                <a:t>3</a:t>
              </a:r>
            </a:p>
          </p:txBody>
        </p:sp>
        <p:sp>
          <p:nvSpPr>
            <p:cNvPr id="167988" name="Rectangle 52"/>
            <p:cNvSpPr>
              <a:spLocks noChangeArrowheads="1"/>
            </p:cNvSpPr>
            <p:nvPr/>
          </p:nvSpPr>
          <p:spPr bwMode="auto">
            <a:xfrm>
              <a:off x="2448" y="3216"/>
              <a:ext cx="576" cy="48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tint val="10196"/>
                    <a:invGamma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254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latin typeface="Tahoma" pitchFamily="34" charset="0"/>
                </a:rPr>
                <a:t>W</a:t>
              </a:r>
              <a:r>
                <a:rPr lang="en-US" altLang="en-US" sz="1800" baseline="-25000">
                  <a:latin typeface="Tahoma" pitchFamily="34" charset="0"/>
                </a:rPr>
                <a:t>4</a:t>
              </a:r>
            </a:p>
          </p:txBody>
        </p:sp>
        <p:sp>
          <p:nvSpPr>
            <p:cNvPr id="167989" name="Rectangle 53"/>
            <p:cNvSpPr>
              <a:spLocks noChangeArrowheads="1"/>
            </p:cNvSpPr>
            <p:nvPr/>
          </p:nvSpPr>
          <p:spPr bwMode="auto">
            <a:xfrm>
              <a:off x="1008" y="2736"/>
              <a:ext cx="576" cy="14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25098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254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latin typeface="Tahoma" pitchFamily="34" charset="0"/>
                </a:rPr>
                <a:t>W</a:t>
              </a:r>
              <a:r>
                <a:rPr lang="en-US" altLang="en-US" sz="1800" baseline="-25000">
                  <a:latin typeface="Tahoma" pitchFamily="34" charset="0"/>
                </a:rPr>
                <a:t>5</a:t>
              </a:r>
            </a:p>
          </p:txBody>
        </p:sp>
        <p:sp>
          <p:nvSpPr>
            <p:cNvPr id="167990" name="Rectangle 54"/>
            <p:cNvSpPr>
              <a:spLocks noChangeArrowheads="1"/>
            </p:cNvSpPr>
            <p:nvPr/>
          </p:nvSpPr>
          <p:spPr bwMode="auto">
            <a:xfrm>
              <a:off x="2448" y="2736"/>
              <a:ext cx="576" cy="24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20000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254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latin typeface="Tahoma" pitchFamily="34" charset="0"/>
                </a:rPr>
                <a:t>W</a:t>
              </a:r>
              <a:r>
                <a:rPr lang="en-US" altLang="en-US" sz="1800" baseline="-25000">
                  <a:latin typeface="Tahoma" pitchFamily="34" charset="0"/>
                </a:rPr>
                <a:t>6</a:t>
              </a:r>
            </a:p>
          </p:txBody>
        </p:sp>
        <p:sp>
          <p:nvSpPr>
            <p:cNvPr id="167991" name="Rectangle 55"/>
            <p:cNvSpPr>
              <a:spLocks noChangeArrowheads="1"/>
            </p:cNvSpPr>
            <p:nvPr/>
          </p:nvSpPr>
          <p:spPr bwMode="auto">
            <a:xfrm>
              <a:off x="288" y="2688"/>
              <a:ext cx="576" cy="100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22745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254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latin typeface="Tahoma" pitchFamily="34" charset="0"/>
                </a:rPr>
                <a:t>W</a:t>
              </a:r>
              <a:r>
                <a:rPr lang="en-US" altLang="en-US" sz="1800" baseline="-25000">
                  <a:latin typeface="Tahoma" pitchFamily="34" charset="0"/>
                </a:rPr>
                <a:t>8</a:t>
              </a:r>
            </a:p>
          </p:txBody>
        </p:sp>
        <p:sp>
          <p:nvSpPr>
            <p:cNvPr id="167992" name="Line 56"/>
            <p:cNvSpPr>
              <a:spLocks noChangeShapeType="1"/>
            </p:cNvSpPr>
            <p:nvPr/>
          </p:nvSpPr>
          <p:spPr bwMode="auto">
            <a:xfrm>
              <a:off x="288" y="2688"/>
              <a:ext cx="2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93" name="Rectangle 57"/>
            <p:cNvSpPr>
              <a:spLocks noChangeArrowheads="1"/>
            </p:cNvSpPr>
            <p:nvPr/>
          </p:nvSpPr>
          <p:spPr bwMode="auto">
            <a:xfrm>
              <a:off x="1728" y="3024"/>
              <a:ext cx="576" cy="672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28627"/>
                    <a:invGamma/>
                  </a:schemeClr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254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latin typeface="Tahoma" pitchFamily="34" charset="0"/>
                </a:rPr>
                <a:t>W</a:t>
              </a:r>
              <a:r>
                <a:rPr lang="en-US" altLang="en-US" sz="1800" baseline="-25000">
                  <a:latin typeface="Tahoma" pitchFamily="34" charset="0"/>
                </a:rPr>
                <a:t>7</a:t>
              </a:r>
            </a:p>
          </p:txBody>
        </p:sp>
      </p:grpSp>
      <p:sp>
        <p:nvSpPr>
          <p:cNvPr id="167994" name="Rectangle 58"/>
          <p:cNvSpPr>
            <a:spLocks noChangeArrowheads="1"/>
          </p:cNvSpPr>
          <p:nvPr/>
        </p:nvSpPr>
        <p:spPr bwMode="auto">
          <a:xfrm>
            <a:off x="152400" y="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/>
              <a:t>Timetabling </a:t>
            </a:r>
            <a:br>
              <a:rPr lang="en-US" altLang="en-US"/>
            </a:br>
            <a:r>
              <a:rPr lang="en-US" altLang="en-US" sz="2400" i="1"/>
              <a:t>Resource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B8D56-7BC1-45E4-8265-E149E779CFC0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73058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85225" cy="977900"/>
          </a:xfrm>
        </p:spPr>
        <p:txBody>
          <a:bodyPr/>
          <a:lstStyle/>
          <a:p>
            <a:r>
              <a:rPr lang="en-US" altLang="en-US"/>
              <a:t>Timetabling </a:t>
            </a:r>
            <a:br>
              <a:rPr lang="en-US" altLang="en-US"/>
            </a:br>
            <a:r>
              <a:rPr lang="en-US" altLang="en-US" sz="2400" i="1"/>
              <a:t>Solving the Bin-Packing Problem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562600"/>
          </a:xfrm>
        </p:spPr>
        <p:txBody>
          <a:bodyPr/>
          <a:lstStyle/>
          <a:p>
            <a:r>
              <a:rPr lang="en-US" altLang="en-US" b="1"/>
              <a:t>First fit (FF) heuristic</a:t>
            </a:r>
          </a:p>
          <a:p>
            <a:pPr lvl="1"/>
            <a:r>
              <a:rPr lang="en-US" altLang="en-US"/>
              <a:t>Always put an item in the first bin it fits into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Worst case bound:</a:t>
            </a:r>
          </a:p>
          <a:p>
            <a:pPr lvl="1"/>
            <a:endParaRPr lang="en-US" altLang="en-US"/>
          </a:p>
          <a:p>
            <a:r>
              <a:rPr lang="en-US" altLang="en-US" sz="2000" u="sng"/>
              <a:t>Example:</a:t>
            </a:r>
            <a:r>
              <a:rPr lang="en-US" altLang="en-US" sz="2000"/>
              <a:t>  Assume 18 items and </a:t>
            </a:r>
            <a:r>
              <a:rPr lang="en-US" altLang="en-US" sz="2000" i="1"/>
              <a:t>R</a:t>
            </a:r>
            <a:r>
              <a:rPr lang="en-US" altLang="en-US" sz="2000"/>
              <a:t>=2100</a:t>
            </a:r>
            <a:endParaRPr lang="en-US" altLang="en-US"/>
          </a:p>
          <a:p>
            <a:pPr lvl="1"/>
            <a:r>
              <a:rPr lang="en-US" altLang="en-US" sz="2000"/>
              <a:t>Jobs 1-6 require 301 resources</a:t>
            </a:r>
          </a:p>
          <a:p>
            <a:pPr lvl="1"/>
            <a:r>
              <a:rPr lang="en-US" altLang="en-US" sz="2000"/>
              <a:t>Jobs 7-12 require 701 resources</a:t>
            </a:r>
          </a:p>
          <a:p>
            <a:pPr lvl="1"/>
            <a:r>
              <a:rPr lang="en-US" altLang="en-US" sz="2000"/>
              <a:t>Jobs 13-18 require 1051 resources</a:t>
            </a:r>
            <a:endParaRPr lang="en-US" altLang="en-US"/>
          </a:p>
          <a:p>
            <a:r>
              <a:rPr lang="en-US" altLang="en-US" sz="2000"/>
              <a:t>FF heuristic:</a:t>
            </a:r>
            <a:endParaRPr lang="en-US" altLang="en-US"/>
          </a:p>
          <a:p>
            <a:pPr lvl="1"/>
            <a:r>
              <a:rPr lang="en-US" altLang="en-US" sz="2000"/>
              <a:t>We assign the first 6 jobs to one interval (301</a:t>
            </a:r>
            <a:r>
              <a:rPr lang="en-US" altLang="en-US" sz="2000">
                <a:sym typeface="Symbol" pitchFamily="18" charset="2"/>
              </a:rPr>
              <a:t></a:t>
            </a:r>
            <a:r>
              <a:rPr lang="en-US" altLang="en-US" sz="2000"/>
              <a:t>6=1806)</a:t>
            </a:r>
          </a:p>
          <a:p>
            <a:pPr lvl="1"/>
            <a:r>
              <a:rPr lang="en-US" altLang="en-US" sz="2000"/>
              <a:t>We then assign jobs two at a time to next 3 intervals (701</a:t>
            </a:r>
            <a:r>
              <a:rPr lang="en-US" altLang="en-US" sz="2000">
                <a:sym typeface="Symbol" pitchFamily="18" charset="2"/>
              </a:rPr>
              <a:t></a:t>
            </a:r>
            <a:r>
              <a:rPr lang="en-US" altLang="en-US" sz="2000"/>
              <a:t>2=1402)</a:t>
            </a:r>
          </a:p>
          <a:p>
            <a:pPr lvl="1"/>
            <a:r>
              <a:rPr lang="en-US" altLang="en-US" sz="2000"/>
              <a:t>We then assign just one of the remaining jobs to each interval</a:t>
            </a:r>
          </a:p>
          <a:p>
            <a:r>
              <a:rPr lang="en-US" altLang="en-US" sz="2000"/>
              <a:t>Very poor performance due to </a:t>
            </a:r>
            <a:r>
              <a:rPr lang="en-US" altLang="en-US" sz="2000" i="1"/>
              <a:t>initial order of jobs</a:t>
            </a:r>
            <a:endParaRPr lang="en-US" altLang="en-US" sz="2000"/>
          </a:p>
          <a:p>
            <a:endParaRPr lang="en-US" altLang="en-US"/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4038600" y="2286000"/>
          <a:ext cx="36576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4" name="Equation" r:id="rId3" imgW="1803240" imgH="393480" progId="Equation.DSMT4">
                  <p:embed/>
                </p:oleObj>
              </mc:Choice>
              <mc:Fallback>
                <p:oleObj name="Equation" r:id="rId3" imgW="18032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86000"/>
                        <a:ext cx="3657600" cy="7953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E3D3F-7C98-4C46-BCCF-DF1626DE7993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74082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1371600"/>
            <a:ext cx="5029200" cy="444500"/>
          </a:xfrm>
          <a:solidFill>
            <a:srgbClr val="FFFFCC"/>
          </a:solidFill>
          <a:ln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First Fit Decreasing (FFD)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90775"/>
            <a:ext cx="8458200" cy="4238625"/>
          </a:xfrm>
        </p:spPr>
        <p:txBody>
          <a:bodyPr/>
          <a:lstStyle/>
          <a:p>
            <a:r>
              <a:rPr lang="en-US" altLang="en-US"/>
              <a:t>An improvement of FF: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Order jobs in decreasing order of R</a:t>
            </a:r>
            <a:r>
              <a:rPr lang="en-US" altLang="en-US" i="1" baseline="-25000"/>
              <a:t>j</a:t>
            </a:r>
            <a:r>
              <a:rPr lang="en-US" altLang="en-US" i="1"/>
              <a:t> first</a:t>
            </a:r>
          </a:p>
          <a:p>
            <a:r>
              <a:rPr lang="en-US" altLang="en-US"/>
              <a:t>Worst case bound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FF and FFD can be extended to arbitrary release dates</a:t>
            </a:r>
          </a:p>
        </p:txBody>
      </p:sp>
      <p:graphicFrame>
        <p:nvGraphicFramePr>
          <p:cNvPr id="174084" name="Object 4"/>
          <p:cNvGraphicFramePr>
            <a:graphicFrameLocks noChangeAspect="1"/>
          </p:cNvGraphicFramePr>
          <p:nvPr/>
        </p:nvGraphicFramePr>
        <p:xfrm>
          <a:off x="2667000" y="3657600"/>
          <a:ext cx="46482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9" name="Equation" r:id="rId3" imgW="1904760" imgH="393480" progId="Equation.DSMT4">
                  <p:embed/>
                </p:oleObj>
              </mc:Choice>
              <mc:Fallback>
                <p:oleObj name="Equation" r:id="rId3" imgW="19047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57600"/>
                        <a:ext cx="46482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228600" y="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b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Solving the Bin-Packing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C9B5-1AA5-409D-A4D4-5781D83B845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85225" cy="990600"/>
          </a:xfrm>
        </p:spPr>
        <p:txBody>
          <a:bodyPr/>
          <a:lstStyle/>
          <a:p>
            <a:r>
              <a:rPr lang="en-US" altLang="en-US"/>
              <a:t>Reservation Systems without Slack </a:t>
            </a:r>
            <a:br>
              <a:rPr lang="en-US" altLang="en-US"/>
            </a:br>
            <a:r>
              <a:rPr lang="en-US" altLang="en-US" sz="2400" i="1"/>
              <a:t>Example: A Car Rental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Four types of cars: subcompact, midsize, full size, and sport utility</a:t>
            </a:r>
          </a:p>
          <a:p>
            <a:pPr>
              <a:lnSpc>
                <a:spcPct val="90000"/>
              </a:lnSpc>
            </a:pPr>
            <a:r>
              <a:rPr lang="en-US" altLang="en-US"/>
              <a:t>Fixed number of each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Machine = type of car</a:t>
            </a:r>
          </a:p>
          <a:p>
            <a:pPr>
              <a:lnSpc>
                <a:spcPct val="90000"/>
              </a:lnSpc>
            </a:pPr>
            <a:r>
              <a:rPr lang="en-US" altLang="en-US"/>
              <a:t>Job = customer requesting a car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May request certain machine(s)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Job can be processed on a subset of machines, M</a:t>
            </a:r>
            <a:r>
              <a:rPr lang="en-US" altLang="en-US" baseline="-25000"/>
              <a:t>j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Midsize substituted for subcompact leads to profit based on machine assignment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</a:t>
            </a:r>
            <a:r>
              <a:rPr lang="en-US" altLang="en-US" baseline="-25000"/>
              <a:t>ij</a:t>
            </a:r>
            <a:r>
              <a:rPr lang="en-US" altLang="en-US"/>
              <a:t> = </a:t>
            </a:r>
            <a:r>
              <a:rPr lang="en-US" altLang="en-US">
                <a:cs typeface="Tahoma" pitchFamily="34" charset="0"/>
              </a:rPr>
              <a:t>(q</a:t>
            </a:r>
            <a:r>
              <a:rPr lang="en-US" altLang="en-US" baseline="-25000">
                <a:cs typeface="Tahoma" pitchFamily="34" charset="0"/>
              </a:rPr>
              <a:t>j</a:t>
            </a:r>
            <a:r>
              <a:rPr lang="en-US" altLang="en-US">
                <a:cs typeface="Tahoma" pitchFamily="34" charset="0"/>
              </a:rPr>
              <a:t> – c</a:t>
            </a:r>
            <a:r>
              <a:rPr lang="en-US" altLang="en-US" baseline="-25000">
                <a:cs typeface="Tahoma" pitchFamily="34" charset="0"/>
              </a:rPr>
              <a:t>i</a:t>
            </a:r>
            <a:r>
              <a:rPr lang="en-US" altLang="en-US">
                <a:cs typeface="Tahoma" pitchFamily="34" charset="0"/>
              </a:rPr>
              <a:t>) * p</a:t>
            </a:r>
            <a:r>
              <a:rPr lang="en-US" altLang="en-US" baseline="-25000">
                <a:cs typeface="Tahoma" pitchFamily="34" charset="0"/>
              </a:rPr>
              <a:t>j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cs typeface="Tahoma" pitchFamily="34" charset="0"/>
              </a:rPr>
              <a:t>q</a:t>
            </a:r>
            <a:r>
              <a:rPr lang="en-US" altLang="en-US" baseline="-25000">
                <a:cs typeface="Tahoma" pitchFamily="34" charset="0"/>
              </a:rPr>
              <a:t>j</a:t>
            </a:r>
            <a:r>
              <a:rPr lang="en-US" altLang="en-US">
                <a:cs typeface="Tahoma" pitchFamily="34" charset="0"/>
              </a:rPr>
              <a:t> is the price charged per day to customer j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cs typeface="Tahoma" pitchFamily="34" charset="0"/>
              </a:rPr>
              <a:t>c</a:t>
            </a:r>
            <a:r>
              <a:rPr lang="en-US" altLang="en-US" baseline="-25000">
                <a:cs typeface="Tahoma" pitchFamily="34" charset="0"/>
              </a:rPr>
              <a:t>i</a:t>
            </a:r>
            <a:r>
              <a:rPr lang="en-US" altLang="en-US">
                <a:cs typeface="Tahoma" pitchFamily="34" charset="0"/>
              </a:rPr>
              <a:t> is the cost (to the rental agency) per day of a car in class i</a:t>
            </a:r>
            <a:endParaRPr lang="el-GR" altLang="en-US">
              <a:cs typeface="Tahoma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/>
              <a:t>… weights can be job </a:t>
            </a:r>
            <a:r>
              <a:rPr lang="en-US" altLang="en-US" i="1" u="sng"/>
              <a:t>and</a:t>
            </a:r>
            <a:r>
              <a:rPr lang="en-US" altLang="en-US"/>
              <a:t> machine dependent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34000" y="2133600"/>
            <a:ext cx="2590800" cy="762000"/>
          </a:xfrm>
          <a:prstGeom prst="rect">
            <a:avLst/>
          </a:prstGeom>
          <a:solidFill>
            <a:srgbClr val="CCFFFF"/>
          </a:solidFill>
          <a:ln w="38100">
            <a:solidFill>
              <a:srgbClr val="FF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 eaLnBrk="0" hangingPunct="0"/>
            <a:r>
              <a:rPr lang="en-IE" altLang="en-US" b="1"/>
              <a:t>Yield management</a:t>
            </a:r>
            <a:endParaRPr lang="en-GB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C28D2-D83E-498A-9F90-8E9EE2AF85DE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562600"/>
          </a:xfrm>
        </p:spPr>
        <p:txBody>
          <a:bodyPr/>
          <a:lstStyle/>
          <a:p>
            <a:r>
              <a:rPr lang="en-US" altLang="en-US"/>
              <a:t>First Fit Decreasing Example:</a:t>
            </a:r>
          </a:p>
          <a:p>
            <a:pPr lvl="1"/>
            <a:r>
              <a:rPr lang="en-US" altLang="en-US"/>
              <a:t>order jobs of FF example in decreasing R</a:t>
            </a:r>
            <a:r>
              <a:rPr lang="en-US" altLang="en-US" baseline="-25000"/>
              <a:t>j </a:t>
            </a:r>
            <a:r>
              <a:rPr lang="en-US" altLang="en-US"/>
              <a:t>order</a:t>
            </a:r>
          </a:p>
          <a:p>
            <a:pPr lvl="2"/>
            <a:r>
              <a:rPr lang="en-US" altLang="en-US" u="sng"/>
              <a:t>Job List:</a:t>
            </a:r>
            <a:r>
              <a:rPr lang="en-US" altLang="en-US"/>
              <a:t>  13,…,18,7,…,12,1,…,6</a:t>
            </a:r>
            <a:endParaRPr lang="en-US" altLang="en-US" u="sng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0" y="152400"/>
            <a:ext cx="480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br>
              <a:rPr lang="en-US" altLang="en-US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0099"/>
                </a:solidFill>
                <a:latin typeface="Tahoma" pitchFamily="34" charset="0"/>
              </a:rPr>
              <a:t>Solving the Bin-Packing Problem</a:t>
            </a:r>
          </a:p>
        </p:txBody>
      </p:sp>
      <p:graphicFrame>
        <p:nvGraphicFramePr>
          <p:cNvPr id="176132" name="Group 4"/>
          <p:cNvGraphicFramePr>
            <a:graphicFrameLocks noGrp="1"/>
          </p:cNvGraphicFramePr>
          <p:nvPr/>
        </p:nvGraphicFramePr>
        <p:xfrm>
          <a:off x="304800" y="3200400"/>
          <a:ext cx="8534400" cy="27432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bin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13[1051]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14[1051]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7[701]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8[701]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1[301]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2[301]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bin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14[1051]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8[701]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2[301]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bin 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15[1051]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9[701]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3[301]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bin 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16[1051]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10[701]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4[301]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bin 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17[1051]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11[701]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5[301]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pitchFamily="34" charset="0"/>
                        </a:rPr>
                        <a:t>optimal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bin 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18[1051]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12[701]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6[301]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1" u="sng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pitchFamily="34" charset="0"/>
                        </a:rPr>
                        <a:t>solution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190" name="Line 62"/>
          <p:cNvSpPr>
            <a:spLocks noChangeShapeType="1"/>
          </p:cNvSpPr>
          <p:nvPr/>
        </p:nvSpPr>
        <p:spPr bwMode="auto">
          <a:xfrm flipH="1">
            <a:off x="2438400" y="3581400"/>
            <a:ext cx="457200" cy="152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91" name="Line 63"/>
          <p:cNvSpPr>
            <a:spLocks noChangeShapeType="1"/>
          </p:cNvSpPr>
          <p:nvPr/>
        </p:nvSpPr>
        <p:spPr bwMode="auto">
          <a:xfrm flipH="1">
            <a:off x="3810000" y="3581400"/>
            <a:ext cx="1600200" cy="152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92" name="Line 64"/>
          <p:cNvSpPr>
            <a:spLocks noChangeShapeType="1"/>
          </p:cNvSpPr>
          <p:nvPr/>
        </p:nvSpPr>
        <p:spPr bwMode="auto">
          <a:xfrm flipH="1">
            <a:off x="5029200" y="3581400"/>
            <a:ext cx="281940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6212" name="Group 84"/>
          <p:cNvGraphicFramePr>
            <a:graphicFrameLocks noGrp="1"/>
          </p:cNvGraphicFramePr>
          <p:nvPr/>
        </p:nvGraphicFramePr>
        <p:xfrm>
          <a:off x="4648200" y="152400"/>
          <a:ext cx="4495800" cy="838200"/>
        </p:xfrm>
        <a:graphic>
          <a:graphicData uri="http://schemas.openxmlformats.org/drawingml/2006/table">
            <a:tbl>
              <a:tblPr/>
              <a:tblGrid>
                <a:gridCol w="1243013"/>
                <a:gridCol w="958850"/>
                <a:gridCol w="1147762"/>
                <a:gridCol w="1146175"/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activities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1…6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7…12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13…18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W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701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7D8DC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hlink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125000"/>
                        <a:defRPr sz="2000">
                          <a:solidFill>
                            <a:schemeClr val="hlink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</a:rPr>
                        <a:t>1051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6210" name="Text Box 82"/>
          <p:cNvSpPr txBox="1">
            <a:spLocks noChangeArrowheads="1"/>
          </p:cNvSpPr>
          <p:nvPr/>
        </p:nvSpPr>
        <p:spPr bwMode="auto">
          <a:xfrm>
            <a:off x="7505700" y="1954213"/>
            <a:ext cx="1308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000">
                <a:latin typeface="Tahoma" pitchFamily="34" charset="0"/>
              </a:rPr>
              <a:t>W = 2100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F5F4-0932-420F-974D-44A42D08BAC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52579" name="AutoShape 3"/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4267200" cy="520700"/>
          </a:xfrm>
          <a:solidFill>
            <a:srgbClr val="FFFFCC"/>
          </a:solidFill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People are Different…</a:t>
            </a:r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56615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So far we have been </a:t>
            </a:r>
            <a:br>
              <a:rPr lang="en-US" altLang="en-US"/>
            </a:br>
            <a:r>
              <a:rPr lang="en-US" altLang="en-US"/>
              <a:t>assuming that we have W people that are all equivalent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Any set of W</a:t>
            </a:r>
            <a:r>
              <a:rPr lang="en-US" altLang="en-US" baseline="-25000"/>
              <a:t>j</a:t>
            </a:r>
            <a:r>
              <a:rPr lang="en-US" altLang="en-US"/>
              <a:t> people could do activity j</a:t>
            </a:r>
          </a:p>
          <a:p>
            <a:pPr>
              <a:lnSpc>
                <a:spcPct val="90000"/>
              </a:lnSpc>
            </a:pPr>
            <a:r>
              <a:rPr lang="en-US" altLang="en-US"/>
              <a:t>Obviously this isn’t true in many applications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E.g., Medical or language specialties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operator has to have specific skills to do the activity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Able to speak French, certified accountant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specific tool is needed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1/8” drill bit, refrigerator truck</a:t>
            </a:r>
          </a:p>
          <a:p>
            <a:pPr>
              <a:lnSpc>
                <a:spcPct val="90000"/>
              </a:lnSpc>
            </a:pPr>
            <a:r>
              <a:rPr lang="en-US" altLang="en-US"/>
              <a:t>If two activities require the same operator or tool, they cannot be done at the same time</a:t>
            </a:r>
          </a:p>
        </p:txBody>
      </p:sp>
      <p:pic>
        <p:nvPicPr>
          <p:cNvPr id="152581" name="Picture 5" descr="toy_peo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"/>
            <a:ext cx="2286000" cy="20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152400" y="5334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dirty="0"/>
              <a:t>Timetabling </a:t>
            </a:r>
            <a:br>
              <a:rPr lang="en-US" altLang="en-US" dirty="0"/>
            </a:br>
            <a:r>
              <a:rPr lang="en-US" altLang="en-US" sz="2400" i="1" dirty="0"/>
              <a:t>Operator or</a:t>
            </a:r>
            <a:r>
              <a:rPr lang="en-US" altLang="en-US" dirty="0"/>
              <a:t> </a:t>
            </a:r>
            <a:r>
              <a:rPr lang="en-US" altLang="en-US" sz="2400" i="1" dirty="0"/>
              <a:t>Tooling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7CD6B-EA22-44DF-A316-3941D7325161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85225" cy="977900"/>
          </a:xfrm>
        </p:spPr>
        <p:txBody>
          <a:bodyPr/>
          <a:lstStyle/>
          <a:p>
            <a:r>
              <a:rPr lang="en-US" altLang="en-US"/>
              <a:t>Timetabling </a:t>
            </a:r>
            <a:br>
              <a:rPr lang="en-US" altLang="en-US"/>
            </a:br>
            <a:r>
              <a:rPr lang="en-US" altLang="en-US" sz="2400" i="1"/>
              <a:t>Tooling Constraints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86400"/>
          </a:xfrm>
        </p:spPr>
        <p:txBody>
          <a:bodyPr/>
          <a:lstStyle/>
          <a:p>
            <a:r>
              <a:rPr lang="en-US" altLang="en-US" dirty="0"/>
              <a:t>One of each tool</a:t>
            </a:r>
          </a:p>
          <a:p>
            <a:endParaRPr lang="en-US" altLang="en-US" dirty="0"/>
          </a:p>
          <a:p>
            <a:r>
              <a:rPr lang="en-US" altLang="en-US" i="1" dirty="0"/>
              <a:t>Objective:</a:t>
            </a:r>
            <a:r>
              <a:rPr lang="en-US" altLang="en-US" dirty="0"/>
              <a:t> minimize </a:t>
            </a:r>
            <a:r>
              <a:rPr lang="en-US" altLang="en-US" dirty="0" err="1"/>
              <a:t>makespan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Special case of resource-constrained project scheduling problem with one of each resource, that is,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= 1, and no precedence constraints</a:t>
            </a:r>
          </a:p>
          <a:p>
            <a:endParaRPr lang="en-US" altLang="en-US" dirty="0"/>
          </a:p>
          <a:p>
            <a:r>
              <a:rPr lang="en-US" altLang="en-US" dirty="0"/>
              <a:t>NP-hard</a:t>
            </a:r>
          </a:p>
          <a:p>
            <a:r>
              <a:rPr lang="en-US" altLang="en-US" dirty="0"/>
              <a:t>Assume all processing times = 1 … no efficient algorithms exist</a:t>
            </a:r>
          </a:p>
          <a:p>
            <a:r>
              <a:rPr lang="en-US" altLang="en-US" i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Equivalent to node coloring problem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A33DE-5854-48BB-BA6A-89D120059E05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155700"/>
            <a:ext cx="8308975" cy="5297488"/>
          </a:xfrm>
        </p:spPr>
        <p:txBody>
          <a:bodyPr/>
          <a:lstStyle/>
          <a:p>
            <a:r>
              <a:rPr lang="en-US" altLang="en-US" sz="2800" b="1"/>
              <a:t>Node Coloring Problem</a:t>
            </a:r>
          </a:p>
          <a:p>
            <a:pPr lvl="1"/>
            <a:r>
              <a:rPr lang="en-US" altLang="en-US" sz="2800"/>
              <a:t>Job = node</a:t>
            </a:r>
          </a:p>
          <a:p>
            <a:pPr lvl="1"/>
            <a:r>
              <a:rPr lang="en-US" altLang="en-US" sz="2800"/>
              <a:t>Jobs need same tool = arc between nodes</a:t>
            </a:r>
          </a:p>
          <a:p>
            <a:pPr lvl="1"/>
            <a:endParaRPr lang="en-US" altLang="en-US" sz="2800"/>
          </a:p>
          <a:p>
            <a:pPr lvl="1"/>
            <a:r>
              <a:rPr lang="en-US" altLang="en-US" sz="2800" u="sng"/>
              <a:t>Feasibility problem:</a:t>
            </a:r>
          </a:p>
          <a:p>
            <a:pPr lvl="2"/>
            <a:r>
              <a:rPr lang="en-US" altLang="en-US" sz="2800"/>
              <a:t>Can the graph be colored with </a:t>
            </a:r>
            <a:r>
              <a:rPr lang="en-US" altLang="en-US" sz="2800" i="1"/>
              <a:t>H</a:t>
            </a:r>
            <a:r>
              <a:rPr lang="en-US" altLang="en-US" sz="2800"/>
              <a:t> colors (timeslots) ?</a:t>
            </a:r>
          </a:p>
          <a:p>
            <a:pPr lvl="2"/>
            <a:endParaRPr lang="en-US" altLang="en-US" sz="2800"/>
          </a:p>
          <a:p>
            <a:pPr lvl="1"/>
            <a:r>
              <a:rPr lang="en-US" altLang="en-US" sz="2800" u="sng"/>
              <a:t>Optimization problem:</a:t>
            </a:r>
          </a:p>
          <a:p>
            <a:pPr lvl="2"/>
            <a:r>
              <a:rPr lang="en-US" altLang="en-US" sz="2800"/>
              <a:t>What is the lowest number of colors needed?</a:t>
            </a:r>
          </a:p>
          <a:p>
            <a:pPr lvl="2"/>
            <a:r>
              <a:rPr lang="en-US" altLang="en-US" sz="2800" i="1"/>
              <a:t>Chromatic number</a:t>
            </a:r>
            <a:r>
              <a:rPr lang="en-US" altLang="en-US" sz="2800"/>
              <a:t> of the graph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785225" cy="381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Timetabling </a:t>
            </a:r>
            <a:br>
              <a:rPr lang="en-US" altLang="en-US" dirty="0"/>
            </a:br>
            <a:r>
              <a:rPr lang="en-US" altLang="en-US" sz="2400" i="1" dirty="0"/>
              <a:t>Tooling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963E9-CDF2-434D-90B4-151D9EB223EA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56674" name="AutoShape 2"/>
          <p:cNvSpPr>
            <a:spLocks noGrp="1" noChangeArrowheads="1"/>
          </p:cNvSpPr>
          <p:nvPr>
            <p:ph type="title"/>
          </p:nvPr>
        </p:nvSpPr>
        <p:spPr>
          <a:xfrm>
            <a:off x="533400" y="1371600"/>
            <a:ext cx="4038600" cy="762000"/>
          </a:xfrm>
          <a:solidFill>
            <a:srgbClr val="FFFFCC"/>
          </a:solidFill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Mapping from Graph Coloring to Timetabling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4456113" cy="4230688"/>
          </a:xfrm>
        </p:spPr>
        <p:txBody>
          <a:bodyPr/>
          <a:lstStyle/>
          <a:p>
            <a:r>
              <a:rPr lang="en-US" altLang="en-US"/>
              <a:t>Nodes are activities</a:t>
            </a:r>
          </a:p>
          <a:p>
            <a:r>
              <a:rPr lang="en-US" altLang="en-US"/>
              <a:t>Arcs mean the activities require the same resource</a:t>
            </a:r>
          </a:p>
          <a:p>
            <a:r>
              <a:rPr lang="en-US" altLang="en-US"/>
              <a:t>Colors are time slots</a:t>
            </a:r>
          </a:p>
          <a:p>
            <a:pPr lvl="1"/>
            <a:r>
              <a:rPr lang="en-US" altLang="en-US"/>
              <a:t>Minimizing the number of colors is minimizing makespan</a:t>
            </a:r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5715000" y="1460500"/>
            <a:ext cx="381000" cy="3810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5715000" y="2298700"/>
            <a:ext cx="381000" cy="3810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78" name="Oval 6"/>
          <p:cNvSpPr>
            <a:spLocks noChangeArrowheads="1"/>
          </p:cNvSpPr>
          <p:nvPr/>
        </p:nvSpPr>
        <p:spPr bwMode="auto">
          <a:xfrm>
            <a:off x="6324600" y="1917700"/>
            <a:ext cx="381000" cy="3810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79" name="Oval 7"/>
          <p:cNvSpPr>
            <a:spLocks noChangeArrowheads="1"/>
          </p:cNvSpPr>
          <p:nvPr/>
        </p:nvSpPr>
        <p:spPr bwMode="auto">
          <a:xfrm>
            <a:off x="7010400" y="1460500"/>
            <a:ext cx="381000" cy="3810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0" name="Oval 8"/>
          <p:cNvSpPr>
            <a:spLocks noChangeArrowheads="1"/>
          </p:cNvSpPr>
          <p:nvPr/>
        </p:nvSpPr>
        <p:spPr bwMode="auto">
          <a:xfrm>
            <a:off x="7010400" y="2374900"/>
            <a:ext cx="381000" cy="3810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1" name="Oval 9"/>
          <p:cNvSpPr>
            <a:spLocks noChangeArrowheads="1"/>
          </p:cNvSpPr>
          <p:nvPr/>
        </p:nvSpPr>
        <p:spPr bwMode="auto">
          <a:xfrm>
            <a:off x="6324600" y="2908300"/>
            <a:ext cx="381000" cy="3810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Oval 10"/>
          <p:cNvSpPr>
            <a:spLocks noChangeArrowheads="1"/>
          </p:cNvSpPr>
          <p:nvPr/>
        </p:nvSpPr>
        <p:spPr bwMode="auto">
          <a:xfrm>
            <a:off x="7848600" y="1917700"/>
            <a:ext cx="381000" cy="3810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3" name="Oval 11"/>
          <p:cNvSpPr>
            <a:spLocks noChangeArrowheads="1"/>
          </p:cNvSpPr>
          <p:nvPr/>
        </p:nvSpPr>
        <p:spPr bwMode="auto">
          <a:xfrm>
            <a:off x="7848600" y="2832100"/>
            <a:ext cx="381000" cy="3810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Oval 12"/>
          <p:cNvSpPr>
            <a:spLocks noChangeArrowheads="1"/>
          </p:cNvSpPr>
          <p:nvPr/>
        </p:nvSpPr>
        <p:spPr bwMode="auto">
          <a:xfrm>
            <a:off x="8686800" y="2374900"/>
            <a:ext cx="381000" cy="3810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6685" name="AutoShape 13"/>
          <p:cNvCxnSpPr>
            <a:cxnSpLocks noChangeShapeType="1"/>
            <a:stCxn id="156676" idx="6"/>
            <a:endCxn id="156679" idx="2"/>
          </p:cNvCxnSpPr>
          <p:nvPr/>
        </p:nvCxnSpPr>
        <p:spPr bwMode="auto">
          <a:xfrm>
            <a:off x="6108700" y="1651000"/>
            <a:ext cx="889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686" name="AutoShape 14"/>
          <p:cNvCxnSpPr>
            <a:cxnSpLocks noChangeShapeType="1"/>
            <a:stCxn id="156678" idx="6"/>
            <a:endCxn id="156679" idx="3"/>
          </p:cNvCxnSpPr>
          <p:nvPr/>
        </p:nvCxnSpPr>
        <p:spPr bwMode="auto">
          <a:xfrm flipV="1">
            <a:off x="6718300" y="1798638"/>
            <a:ext cx="347663" cy="309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687" name="AutoShape 15"/>
          <p:cNvCxnSpPr>
            <a:cxnSpLocks noChangeShapeType="1"/>
            <a:stCxn id="156676" idx="5"/>
            <a:endCxn id="156678" idx="2"/>
          </p:cNvCxnSpPr>
          <p:nvPr/>
        </p:nvCxnSpPr>
        <p:spPr bwMode="auto">
          <a:xfrm>
            <a:off x="6040438" y="1798638"/>
            <a:ext cx="271462" cy="309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688" name="AutoShape 16"/>
          <p:cNvCxnSpPr>
            <a:cxnSpLocks noChangeShapeType="1"/>
            <a:stCxn id="156677" idx="7"/>
            <a:endCxn id="156678" idx="2"/>
          </p:cNvCxnSpPr>
          <p:nvPr/>
        </p:nvCxnSpPr>
        <p:spPr bwMode="auto">
          <a:xfrm flipV="1">
            <a:off x="6040438" y="2108200"/>
            <a:ext cx="271462" cy="2333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689" name="AutoShape 17"/>
          <p:cNvCxnSpPr>
            <a:cxnSpLocks noChangeShapeType="1"/>
            <a:stCxn id="156677" idx="5"/>
            <a:endCxn id="156681" idx="1"/>
          </p:cNvCxnSpPr>
          <p:nvPr/>
        </p:nvCxnSpPr>
        <p:spPr bwMode="auto">
          <a:xfrm>
            <a:off x="6040438" y="2636838"/>
            <a:ext cx="33972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690" name="AutoShape 18"/>
          <p:cNvCxnSpPr>
            <a:cxnSpLocks noChangeShapeType="1"/>
            <a:stCxn id="156681" idx="0"/>
            <a:endCxn id="156678" idx="4"/>
          </p:cNvCxnSpPr>
          <p:nvPr/>
        </p:nvCxnSpPr>
        <p:spPr bwMode="auto">
          <a:xfrm flipV="1">
            <a:off x="6515100" y="2311400"/>
            <a:ext cx="0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691" name="AutoShape 19"/>
          <p:cNvCxnSpPr>
            <a:cxnSpLocks noChangeShapeType="1"/>
            <a:stCxn id="156681" idx="7"/>
            <a:endCxn id="156680" idx="3"/>
          </p:cNvCxnSpPr>
          <p:nvPr/>
        </p:nvCxnSpPr>
        <p:spPr bwMode="auto">
          <a:xfrm flipV="1">
            <a:off x="6650038" y="2713038"/>
            <a:ext cx="415925" cy="238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692" name="AutoShape 20"/>
          <p:cNvCxnSpPr>
            <a:cxnSpLocks noChangeShapeType="1"/>
            <a:stCxn id="156678" idx="6"/>
            <a:endCxn id="156680" idx="1"/>
          </p:cNvCxnSpPr>
          <p:nvPr/>
        </p:nvCxnSpPr>
        <p:spPr bwMode="auto">
          <a:xfrm>
            <a:off x="6718300" y="2108200"/>
            <a:ext cx="347663" cy="3095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693" name="AutoShape 21"/>
          <p:cNvCxnSpPr>
            <a:cxnSpLocks noChangeShapeType="1"/>
            <a:stCxn id="156680" idx="6"/>
            <a:endCxn id="156682" idx="2"/>
          </p:cNvCxnSpPr>
          <p:nvPr/>
        </p:nvCxnSpPr>
        <p:spPr bwMode="auto">
          <a:xfrm flipV="1">
            <a:off x="7404100" y="2108200"/>
            <a:ext cx="43180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694" name="AutoShape 22"/>
          <p:cNvCxnSpPr>
            <a:cxnSpLocks noChangeShapeType="1"/>
            <a:stCxn id="156680" idx="6"/>
            <a:endCxn id="156683" idx="2"/>
          </p:cNvCxnSpPr>
          <p:nvPr/>
        </p:nvCxnSpPr>
        <p:spPr bwMode="auto">
          <a:xfrm>
            <a:off x="7404100" y="2565400"/>
            <a:ext cx="43180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695" name="AutoShape 23"/>
          <p:cNvCxnSpPr>
            <a:cxnSpLocks noChangeShapeType="1"/>
            <a:stCxn id="156683" idx="6"/>
            <a:endCxn id="156684" idx="2"/>
          </p:cNvCxnSpPr>
          <p:nvPr/>
        </p:nvCxnSpPr>
        <p:spPr bwMode="auto">
          <a:xfrm flipV="1">
            <a:off x="8242300" y="2565400"/>
            <a:ext cx="43180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696" name="AutoShape 24"/>
          <p:cNvCxnSpPr>
            <a:cxnSpLocks noChangeShapeType="1"/>
            <a:stCxn id="156682" idx="6"/>
            <a:endCxn id="156684" idx="2"/>
          </p:cNvCxnSpPr>
          <p:nvPr/>
        </p:nvCxnSpPr>
        <p:spPr bwMode="auto">
          <a:xfrm>
            <a:off x="8242300" y="2108200"/>
            <a:ext cx="43180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697" name="AutoShape 25"/>
          <p:cNvCxnSpPr>
            <a:cxnSpLocks noChangeShapeType="1"/>
            <a:stCxn id="156677" idx="0"/>
            <a:endCxn id="156676" idx="4"/>
          </p:cNvCxnSpPr>
          <p:nvPr/>
        </p:nvCxnSpPr>
        <p:spPr bwMode="auto">
          <a:xfrm flipV="1">
            <a:off x="5905500" y="18542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698" name="AutoShape 26"/>
          <p:cNvCxnSpPr>
            <a:cxnSpLocks noChangeShapeType="1"/>
            <a:stCxn id="156677" idx="2"/>
            <a:endCxn id="156679" idx="0"/>
          </p:cNvCxnSpPr>
          <p:nvPr/>
        </p:nvCxnSpPr>
        <p:spPr bwMode="auto">
          <a:xfrm rot="10800000" flipH="1">
            <a:off x="5702300" y="1447800"/>
            <a:ext cx="1498600" cy="1041400"/>
          </a:xfrm>
          <a:prstGeom prst="curvedConnector4">
            <a:avLst>
              <a:gd name="adj1" fmla="val -23731"/>
              <a:gd name="adj2" fmla="val 134144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699" name="AutoShape 27"/>
          <p:cNvCxnSpPr>
            <a:cxnSpLocks noChangeShapeType="1"/>
            <a:stCxn id="156679" idx="6"/>
            <a:endCxn id="156682" idx="2"/>
          </p:cNvCxnSpPr>
          <p:nvPr/>
        </p:nvCxnSpPr>
        <p:spPr bwMode="auto">
          <a:xfrm>
            <a:off x="7404100" y="1651000"/>
            <a:ext cx="43180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700" name="AutoShape 28"/>
          <p:cNvCxnSpPr>
            <a:cxnSpLocks noChangeShapeType="1"/>
            <a:stCxn id="156681" idx="4"/>
            <a:endCxn id="156684" idx="4"/>
          </p:cNvCxnSpPr>
          <p:nvPr/>
        </p:nvCxnSpPr>
        <p:spPr bwMode="auto">
          <a:xfrm rot="5400000" flipH="1" flipV="1">
            <a:off x="7429500" y="1854200"/>
            <a:ext cx="533400" cy="2362200"/>
          </a:xfrm>
          <a:prstGeom prst="curvedConnector3">
            <a:avLst>
              <a:gd name="adj1" fmla="val -48218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6701" name="Line 29"/>
          <p:cNvSpPr>
            <a:spLocks noChangeShapeType="1"/>
          </p:cNvSpPr>
          <p:nvPr/>
        </p:nvSpPr>
        <p:spPr bwMode="auto">
          <a:xfrm>
            <a:off x="5867400" y="58674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02" name="Line 30"/>
          <p:cNvSpPr>
            <a:spLocks noChangeShapeType="1"/>
          </p:cNvSpPr>
          <p:nvPr/>
        </p:nvSpPr>
        <p:spPr bwMode="auto">
          <a:xfrm>
            <a:off x="5867400" y="3886200"/>
            <a:ext cx="0" cy="198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03" name="Line 31"/>
          <p:cNvSpPr>
            <a:spLocks noChangeShapeType="1"/>
          </p:cNvSpPr>
          <p:nvPr/>
        </p:nvSpPr>
        <p:spPr bwMode="auto">
          <a:xfrm>
            <a:off x="6629400" y="51054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04" name="Line 32"/>
          <p:cNvSpPr>
            <a:spLocks noChangeShapeType="1"/>
          </p:cNvSpPr>
          <p:nvPr/>
        </p:nvSpPr>
        <p:spPr bwMode="auto">
          <a:xfrm>
            <a:off x="7391400" y="51054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05" name="Line 33"/>
          <p:cNvSpPr>
            <a:spLocks noChangeShapeType="1"/>
          </p:cNvSpPr>
          <p:nvPr/>
        </p:nvSpPr>
        <p:spPr bwMode="auto">
          <a:xfrm>
            <a:off x="8153400" y="51054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06" name="Rectangle 34"/>
          <p:cNvSpPr>
            <a:spLocks noChangeArrowheads="1"/>
          </p:cNvSpPr>
          <p:nvPr/>
        </p:nvSpPr>
        <p:spPr bwMode="auto">
          <a:xfrm>
            <a:off x="5867400" y="5867400"/>
            <a:ext cx="762000" cy="304800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7" name="Rectangle 35"/>
          <p:cNvSpPr>
            <a:spLocks noChangeArrowheads="1"/>
          </p:cNvSpPr>
          <p:nvPr/>
        </p:nvSpPr>
        <p:spPr bwMode="auto">
          <a:xfrm>
            <a:off x="6629400" y="5867400"/>
            <a:ext cx="762000" cy="304800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8" name="Rectangle 36"/>
          <p:cNvSpPr>
            <a:spLocks noChangeArrowheads="1"/>
          </p:cNvSpPr>
          <p:nvPr/>
        </p:nvSpPr>
        <p:spPr bwMode="auto">
          <a:xfrm>
            <a:off x="7391400" y="5867400"/>
            <a:ext cx="762000" cy="304800"/>
          </a:xfrm>
          <a:prstGeom prst="rect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9" name="Rectangle 37"/>
          <p:cNvSpPr>
            <a:spLocks noChangeArrowheads="1"/>
          </p:cNvSpPr>
          <p:nvPr/>
        </p:nvSpPr>
        <p:spPr bwMode="auto">
          <a:xfrm>
            <a:off x="8153400" y="5867400"/>
            <a:ext cx="762000" cy="304800"/>
          </a:xfrm>
          <a:prstGeom prst="rect">
            <a:avLst/>
          </a:prstGeom>
          <a:solidFill>
            <a:srgbClr val="9933FF"/>
          </a:soli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10" name="Oval 38"/>
          <p:cNvSpPr>
            <a:spLocks noChangeArrowheads="1"/>
          </p:cNvSpPr>
          <p:nvPr/>
        </p:nvSpPr>
        <p:spPr bwMode="auto">
          <a:xfrm>
            <a:off x="6324600" y="2909888"/>
            <a:ext cx="381000" cy="3810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11" name="Line 39"/>
          <p:cNvSpPr>
            <a:spLocks noChangeShapeType="1"/>
          </p:cNvSpPr>
          <p:nvPr/>
        </p:nvSpPr>
        <p:spPr bwMode="auto">
          <a:xfrm flipH="1">
            <a:off x="6096000" y="3352800"/>
            <a:ext cx="304800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12" name="Oval 40"/>
          <p:cNvSpPr>
            <a:spLocks noChangeArrowheads="1"/>
          </p:cNvSpPr>
          <p:nvPr/>
        </p:nvSpPr>
        <p:spPr bwMode="auto">
          <a:xfrm>
            <a:off x="7010400" y="2376488"/>
            <a:ext cx="381000" cy="38100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13" name="Line 41"/>
          <p:cNvSpPr>
            <a:spLocks noChangeShapeType="1"/>
          </p:cNvSpPr>
          <p:nvPr/>
        </p:nvSpPr>
        <p:spPr bwMode="auto">
          <a:xfrm>
            <a:off x="7162800" y="2895600"/>
            <a:ext cx="53340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14" name="Oval 42"/>
          <p:cNvSpPr>
            <a:spLocks noChangeArrowheads="1"/>
          </p:cNvSpPr>
          <p:nvPr/>
        </p:nvSpPr>
        <p:spPr bwMode="auto">
          <a:xfrm>
            <a:off x="7848600" y="2833688"/>
            <a:ext cx="381000" cy="3810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15" name="Line 43"/>
          <p:cNvSpPr>
            <a:spLocks noChangeShapeType="1"/>
          </p:cNvSpPr>
          <p:nvPr/>
        </p:nvSpPr>
        <p:spPr bwMode="auto">
          <a:xfrm flipH="1">
            <a:off x="6248400" y="3276600"/>
            <a:ext cx="1676400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17" name="Rectangle 45"/>
          <p:cNvSpPr>
            <a:spLocks noChangeArrowheads="1"/>
          </p:cNvSpPr>
          <p:nvPr/>
        </p:nvSpPr>
        <p:spPr bwMode="auto">
          <a:xfrm>
            <a:off x="152400" y="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>
              <a:lnSpc>
                <a:spcPct val="90000"/>
              </a:lnSpc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/>
              <a:t>Timetabling </a:t>
            </a:r>
            <a:br>
              <a:rPr lang="en-US" altLang="en-US"/>
            </a:br>
            <a:r>
              <a:rPr lang="en-US" altLang="en-US" sz="2400" i="1"/>
              <a:t>Tooling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3C6E4-DFB4-4ED5-804F-6C5D2903B0F7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5334000"/>
          </a:xfrm>
        </p:spPr>
        <p:txBody>
          <a:bodyPr/>
          <a:lstStyle/>
          <a:p>
            <a:r>
              <a:rPr lang="en-US" altLang="en-US"/>
              <a:t>Closely related to reservation problem with zero slack and arbitrary processing times</a:t>
            </a:r>
          </a:p>
          <a:p>
            <a:endParaRPr lang="en-US" altLang="en-US"/>
          </a:p>
          <a:p>
            <a:r>
              <a:rPr lang="en-US" altLang="en-US"/>
              <a:t>Special case of timetabling problem</a:t>
            </a:r>
          </a:p>
          <a:p>
            <a:pPr lvl="1"/>
            <a:r>
              <a:rPr lang="en-US" altLang="en-US"/>
              <a:t>tools in common = overlapping time slots</a:t>
            </a:r>
          </a:p>
          <a:p>
            <a:pPr lvl="1"/>
            <a:r>
              <a:rPr lang="en-US" altLang="en-US"/>
              <a:t>tools in common </a:t>
            </a:r>
            <a:r>
              <a:rPr lang="en-US" altLang="en-US">
                <a:sym typeface="Symbol" pitchFamily="18" charset="2"/>
              </a:rPr>
              <a:t></a:t>
            </a:r>
            <a:r>
              <a:rPr lang="en-US" altLang="en-US"/>
              <a:t> nodes connected</a:t>
            </a:r>
          </a:p>
          <a:p>
            <a:pPr lvl="1"/>
            <a:r>
              <a:rPr lang="en-US" altLang="en-US"/>
              <a:t>colors = machines</a:t>
            </a:r>
          </a:p>
          <a:p>
            <a:pPr lvl="1"/>
            <a:r>
              <a:rPr lang="en-US" altLang="en-US"/>
              <a:t>minimizing colors = minimizing machines</a:t>
            </a:r>
          </a:p>
          <a:p>
            <a:pPr lvl="1"/>
            <a:r>
              <a:rPr lang="en-US" altLang="en-US"/>
              <a:t>adjacent time slots in reservation problem </a:t>
            </a:r>
          </a:p>
          <a:p>
            <a:pPr lvl="1">
              <a:buFont typeface="Wingdings" pitchFamily="2" charset="2"/>
              <a:buNone/>
            </a:pPr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   vs</a:t>
            </a:r>
            <a:r>
              <a:rPr lang="en-US" altLang="en-US"/>
              <a:t>  tools need not be adjacent in timetabling problem (thus, a </a:t>
            </a:r>
            <a:r>
              <a:rPr lang="en-US" altLang="en-US" i="1"/>
              <a:t>harder </a:t>
            </a:r>
            <a:r>
              <a:rPr lang="en-US" altLang="en-US"/>
              <a:t>problem)</a:t>
            </a:r>
            <a:endParaRPr lang="en-US" altLang="en-US" sz="280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85225" cy="9779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Timetabling </a:t>
            </a:r>
            <a:br>
              <a:rPr lang="en-US" altLang="en-US"/>
            </a:br>
            <a:r>
              <a:rPr lang="en-US" altLang="en-US" sz="2400" i="1"/>
              <a:t>Tooling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679D5-0382-410A-9EA1-7484B138D283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78178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85225" cy="990600"/>
          </a:xfrm>
        </p:spPr>
        <p:txBody>
          <a:bodyPr/>
          <a:lstStyle/>
          <a:p>
            <a:r>
              <a:rPr lang="en-US" altLang="en-US" dirty="0"/>
              <a:t>Reservation Systems without Slack </a:t>
            </a:r>
            <a:br>
              <a:rPr lang="en-US" altLang="en-US" dirty="0"/>
            </a:br>
            <a:r>
              <a:rPr lang="en-US" altLang="en-US" sz="2400" i="1" dirty="0"/>
              <a:t>Node Coloring Problem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5257800"/>
          </a:xfrm>
        </p:spPr>
        <p:txBody>
          <a:bodyPr/>
          <a:lstStyle/>
          <a:p>
            <a:r>
              <a:rPr lang="en-US" altLang="en-US"/>
              <a:t>Consider a graph with </a:t>
            </a:r>
            <a:r>
              <a:rPr lang="en-US" altLang="en-US" i="1"/>
              <a:t>n</a:t>
            </a:r>
            <a:r>
              <a:rPr lang="en-US" altLang="en-US"/>
              <a:t> nodes </a:t>
            </a:r>
          </a:p>
          <a:p>
            <a:r>
              <a:rPr lang="en-US" altLang="en-US"/>
              <a:t>If an arc (</a:t>
            </a:r>
            <a:r>
              <a:rPr lang="en-US" altLang="en-US" i="1"/>
              <a:t>j,k</a:t>
            </a:r>
            <a:r>
              <a:rPr lang="en-US" altLang="en-US"/>
              <a:t>) connects nodes </a:t>
            </a:r>
            <a:r>
              <a:rPr lang="en-US" altLang="en-US" i="1"/>
              <a:t>j</a:t>
            </a:r>
            <a:r>
              <a:rPr lang="en-US" altLang="en-US"/>
              <a:t> and </a:t>
            </a:r>
            <a:r>
              <a:rPr lang="en-US" altLang="en-US" i="1"/>
              <a:t>k ,</a:t>
            </a:r>
            <a:r>
              <a:rPr lang="en-US" altLang="en-US"/>
              <a:t> they cannot be colored with the same color</a:t>
            </a:r>
          </a:p>
          <a:p>
            <a:pPr lvl="1"/>
            <a:r>
              <a:rPr lang="en-US" altLang="en-US"/>
              <a:t>jobs which overlap have to be on different machines</a:t>
            </a:r>
          </a:p>
          <a:p>
            <a:r>
              <a:rPr lang="en-US" altLang="en-US"/>
              <a:t>How many colors do we need to color the graph?</a:t>
            </a:r>
          </a:p>
          <a:p>
            <a:endParaRPr lang="en-US" altLang="en-US" sz="2000"/>
          </a:p>
          <a:p>
            <a:pPr algn="ctr">
              <a:buFont typeface="Wingdings" pitchFamily="2" charset="2"/>
              <a:buNone/>
            </a:pP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Number of colors needed = Number of machines needed</a:t>
            </a:r>
          </a:p>
          <a:p>
            <a:pPr algn="ctr">
              <a:buFont typeface="Wingdings" pitchFamily="2" charset="2"/>
              <a:buNone/>
            </a:pPr>
            <a:endParaRPr lang="en-US" altLang="en-US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en-US"/>
              <a:t>Node coloring characterization provides linkage to </a:t>
            </a:r>
            <a:r>
              <a:rPr lang="en-US" altLang="en-US" i="1"/>
              <a:t>Timetabling Problem with Tool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E27E6-839E-4C96-B323-273E6C252CAF}" type="slidenum">
              <a:rPr lang="en-US" altLang="en-US"/>
              <a:pPr/>
              <a:t>47</a:t>
            </a:fld>
            <a:endParaRPr lang="en-US" altLang="en-US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73300"/>
            <a:ext cx="4800600" cy="441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152400" y="152400"/>
            <a:ext cx="87852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Reservation Systems without Slack </a:t>
            </a:r>
            <a:b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Node Coloring Problem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152400" y="16002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u="sng">
                <a:latin typeface="Tahoma" pitchFamily="34" charset="0"/>
              </a:rPr>
              <a:t>Example formulated as Node Coloring Problem</a:t>
            </a:r>
            <a:endParaRPr lang="en-US" altLang="en-US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034B3-6E85-4AAE-A790-05123F635910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576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and Value Ordering Heuristics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Many heuristics exist for graph coloring</a:t>
            </a:r>
          </a:p>
          <a:p>
            <a:pPr lvl="1">
              <a:lnSpc>
                <a:spcPct val="90000"/>
              </a:lnSpc>
            </a:pPr>
            <a:r>
              <a:rPr lang="en-US" altLang="en-US" u="sng"/>
              <a:t>degree of node</a:t>
            </a:r>
            <a:r>
              <a:rPr lang="en-US" altLang="en-US"/>
              <a:t> = number of arcs connected to node</a:t>
            </a:r>
          </a:p>
          <a:p>
            <a:pPr lvl="1">
              <a:lnSpc>
                <a:spcPct val="90000"/>
              </a:lnSpc>
            </a:pPr>
            <a:r>
              <a:rPr lang="en-US" altLang="en-US" u="sng"/>
              <a:t>saturation level</a:t>
            </a:r>
            <a:r>
              <a:rPr lang="en-US" altLang="en-US"/>
              <a:t> = number of colors connected to node</a:t>
            </a:r>
          </a:p>
          <a:p>
            <a:pPr>
              <a:lnSpc>
                <a:spcPct val="90000"/>
              </a:lnSpc>
            </a:pPr>
            <a:r>
              <a:rPr lang="en-US" altLang="en-US" i="1"/>
              <a:t>Intuition: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Color high degree nodes first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Color high saturation level nodes first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 do you pick a node (variable) to color next?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Smallest domain first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Maximum forward degree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 do you pick a color (value) for that node?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Randomly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Lexicographically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Trebuchet MS" pitchFamily="34" charset="0"/>
              </a:rPr>
              <a:t>Order colors and assign the lowest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743C9-F1C4-4812-BC03-BB2BBC86B655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85225" cy="9286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Timetabling </a:t>
            </a:r>
            <a:r>
              <a:rPr lang="en-US" altLang="en-US" sz="2400" i="1" dirty="0"/>
              <a:t/>
            </a:r>
            <a:br>
              <a:rPr lang="en-US" altLang="en-US" sz="2400" i="1" dirty="0"/>
            </a:br>
            <a:r>
              <a:rPr lang="en-US" altLang="en-US" sz="2400" i="1" dirty="0"/>
              <a:t>Graph Coloring Heuristic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55700"/>
            <a:ext cx="7634287" cy="5473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 b="1" dirty="0"/>
              <a:t>Step 1</a:t>
            </a:r>
            <a:endParaRPr lang="en-US" altLang="en-US" sz="2800" b="1" dirty="0"/>
          </a:p>
          <a:p>
            <a:pPr lvl="1">
              <a:buFont typeface="Wingdings" pitchFamily="2" charset="2"/>
              <a:buNone/>
            </a:pPr>
            <a:r>
              <a:rPr lang="en-US" altLang="en-US" dirty="0"/>
              <a:t>Order nodes in decreasing order of degree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/>
              <a:t>Step 2</a:t>
            </a:r>
            <a:endParaRPr lang="en-US" altLang="en-US" sz="2800" dirty="0"/>
          </a:p>
          <a:p>
            <a:pPr lvl="1">
              <a:buFont typeface="Wingdings" pitchFamily="2" charset="2"/>
              <a:buNone/>
            </a:pPr>
            <a:r>
              <a:rPr lang="en-US" altLang="en-US" dirty="0"/>
              <a:t>Use color 1 for first node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/>
              <a:t>Step 3</a:t>
            </a:r>
            <a:endParaRPr lang="en-US" altLang="en-US" sz="2800" dirty="0"/>
          </a:p>
          <a:p>
            <a:pPr lvl="1">
              <a:buFont typeface="Wingdings" pitchFamily="2" charset="2"/>
              <a:buNone/>
            </a:pPr>
            <a:r>
              <a:rPr lang="en-US" altLang="en-US" dirty="0"/>
              <a:t>Choose uncolored node with maximum saturation level, breaking ties according to degree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/>
              <a:t>Step 4</a:t>
            </a:r>
            <a:endParaRPr lang="en-US" altLang="en-US" sz="2800" dirty="0"/>
          </a:p>
          <a:p>
            <a:pPr lvl="1">
              <a:buFont typeface="Wingdings" pitchFamily="2" charset="2"/>
              <a:buNone/>
            </a:pPr>
            <a:r>
              <a:rPr lang="en-US" altLang="en-US" dirty="0"/>
              <a:t>Color using the lowest possible number color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/>
              <a:t>Step 5</a:t>
            </a:r>
            <a:endParaRPr lang="en-US" altLang="en-US" sz="2800" dirty="0"/>
          </a:p>
          <a:p>
            <a:pPr lvl="1">
              <a:buFont typeface="Wingdings" pitchFamily="2" charset="2"/>
              <a:buNone/>
            </a:pPr>
            <a:r>
              <a:rPr lang="en-US" altLang="en-US" dirty="0"/>
              <a:t>If all nodes colored, STOP; otherwise go back to Step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6A542-B4A6-447E-860E-DFABC26D354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1600200"/>
          </a:xfrm>
        </p:spPr>
        <p:txBody>
          <a:bodyPr/>
          <a:lstStyle/>
          <a:p>
            <a:r>
              <a:rPr lang="en-US" altLang="en-US" sz="2000"/>
              <a:t>Can we process every job?</a:t>
            </a:r>
          </a:p>
          <a:p>
            <a:r>
              <a:rPr lang="en-US" altLang="en-US" sz="2000"/>
              <a:t>Can we assign jobs to machines such that job </a:t>
            </a:r>
            <a:r>
              <a:rPr lang="en-US" altLang="en-US" sz="2000" i="1"/>
              <a:t>j</a:t>
            </a:r>
            <a:r>
              <a:rPr lang="en-US" altLang="en-US" sz="2000"/>
              <a:t> is assigned to a set </a:t>
            </a:r>
            <a:r>
              <a:rPr lang="en-US" altLang="en-US" sz="2000" i="1"/>
              <a:t>M</a:t>
            </a:r>
            <a:r>
              <a:rPr lang="en-US" altLang="en-US" sz="2000" i="1" baseline="-25000"/>
              <a:t>j</a:t>
            </a:r>
            <a:r>
              <a:rPr lang="en-US" altLang="en-US" sz="2000"/>
              <a:t> of machines?</a:t>
            </a:r>
          </a:p>
          <a:p>
            <a:r>
              <a:rPr lang="en-US" altLang="en-US" sz="2000"/>
              <a:t>Both relatively easy to solve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52400" y="304801"/>
            <a:ext cx="87852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000099"/>
                </a:solidFill>
                <a:latin typeface="Tahoma" pitchFamily="34" charset="0"/>
              </a:rPr>
              <a:t>Reservation Systems without Slack </a:t>
            </a:r>
            <a:endParaRPr lang="en-US" altLang="en-US" b="1" i="1" dirty="0">
              <a:solidFill>
                <a:srgbClr val="000099"/>
              </a:solidFill>
              <a:latin typeface="Tahoma" pitchFamily="34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81000" y="1143000"/>
            <a:ext cx="2671763" cy="485775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rgbClr val="000099"/>
                </a:solidFill>
              </a:rPr>
              <a:t>Feasibility Problem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81000" y="3429000"/>
            <a:ext cx="2962275" cy="485775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rgbClr val="000099"/>
                </a:solidFill>
              </a:rPr>
              <a:t>Problem Formulation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57200" y="3962400"/>
            <a:ext cx="8458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­"/>
              <a:defRPr sz="2400">
                <a:solidFill>
                  <a:schemeClr val="hlink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7D8DC1"/>
              </a:buClr>
              <a:buSzPct val="75000"/>
              <a:buFont typeface="Wingdings" pitchFamily="2" charset="2"/>
              <a:buChar char="t"/>
              <a:defRPr sz="2400">
                <a:solidFill>
                  <a:schemeClr val="hlink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125000"/>
              <a:buChar char="•"/>
              <a:defRPr sz="24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125000"/>
              <a:buChar char="•"/>
              <a:defRPr sz="24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125000"/>
              <a:buChar char="•"/>
              <a:defRPr sz="24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125000"/>
              <a:buChar char="•"/>
              <a:defRPr sz="24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125000"/>
              <a:buChar char="•"/>
              <a:defRPr sz="24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125000"/>
              <a:buChar char="•"/>
              <a:defRPr sz="24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125000"/>
              <a:buChar char="•"/>
              <a:defRPr sz="24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00CC"/>
              </a:buClr>
              <a:buSzPct val="110000"/>
              <a:buBlip>
                <a:blip r:embed="rId2"/>
              </a:buBlip>
            </a:pPr>
            <a:r>
              <a:rPr lang="en-US" altLang="en-US" sz="2000" dirty="0">
                <a:solidFill>
                  <a:schemeClr val="tx1"/>
                </a:solidFill>
              </a:rPr>
              <a:t>General problem is hard</a:t>
            </a:r>
          </a:p>
          <a:p>
            <a:pPr>
              <a:buClr>
                <a:schemeClr val="tx1">
                  <a:lumMod val="50000"/>
                </a:schemeClr>
              </a:buClr>
              <a:buSzPct val="110000"/>
              <a:buBlip>
                <a:blip r:embed="rId2"/>
              </a:buBlip>
            </a:pPr>
            <a:r>
              <a:rPr lang="en-US" altLang="en-US" sz="2000" dirty="0">
                <a:solidFill>
                  <a:schemeClr val="tx1"/>
                </a:solidFill>
              </a:rPr>
              <a:t>Special cases are easy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All activities have duration of 1 – independent problem for each time slot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Decomposition by time unit </a:t>
            </a:r>
            <a:r>
              <a:rPr lang="en-US" altLang="en-US" sz="2000" i="1" dirty="0">
                <a:solidFill>
                  <a:schemeClr val="tx1"/>
                </a:solidFill>
              </a:rPr>
              <a:t>t</a:t>
            </a:r>
            <a:r>
              <a:rPr lang="en-US" altLang="en-US" sz="2000" dirty="0">
                <a:solidFill>
                  <a:schemeClr val="tx1"/>
                </a:solidFill>
              </a:rPr>
              <a:t> and Assignment Problems are solved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All weights are 1, all resources in a single set, durations are arbitrary</a:t>
            </a:r>
          </a:p>
          <a:p>
            <a:pPr lvl="2"/>
            <a:r>
              <a:rPr lang="en-US" altLang="en-US" sz="2000" i="1" dirty="0">
                <a:solidFill>
                  <a:schemeClr val="tx1"/>
                </a:solidFill>
              </a:rPr>
              <a:t>Maximize the number of scheduled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9758A-B0B4-456C-AEFA-B71A6266D6C3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85225" cy="92868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Timetabling </a:t>
            </a:r>
            <a:r>
              <a:rPr lang="en-US" altLang="en-US" sz="2400" i="1"/>
              <a:t/>
            </a:r>
            <a:br>
              <a:rPr lang="en-US" altLang="en-US" sz="2400" i="1"/>
            </a:br>
            <a:r>
              <a:rPr lang="en-US" altLang="en-US" sz="2400" i="1"/>
              <a:t>Graph Coloring Heuristic Example</a:t>
            </a:r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6863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7FBA5-16B4-4A38-BC1A-0C5DB5FA890C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228600" y="0"/>
            <a:ext cx="87852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Graph Coloring Heuristic Example</a:t>
            </a:r>
          </a:p>
        </p:txBody>
      </p:sp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2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43434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5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70250"/>
            <a:ext cx="4495800" cy="35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304800" y="6096000"/>
            <a:ext cx="1982788" cy="669925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ahoma" pitchFamily="34" charset="0"/>
              </a:rPr>
              <a:t># connections to </a:t>
            </a:r>
          </a:p>
          <a:p>
            <a:r>
              <a:rPr lang="en-US" altLang="en-US" sz="1800">
                <a:latin typeface="Tahoma" pitchFamily="34" charset="0"/>
              </a:rPr>
              <a:t>uncolored nodes</a:t>
            </a:r>
          </a:p>
        </p:txBody>
      </p:sp>
      <p:sp>
        <p:nvSpPr>
          <p:cNvPr id="108552" name="Line 8"/>
          <p:cNvSpPr>
            <a:spLocks noChangeShapeType="1"/>
          </p:cNvSpPr>
          <p:nvPr/>
        </p:nvSpPr>
        <p:spPr bwMode="auto">
          <a:xfrm>
            <a:off x="2286000" y="6629400"/>
            <a:ext cx="1600200" cy="0"/>
          </a:xfrm>
          <a:prstGeom prst="line">
            <a:avLst/>
          </a:prstGeom>
          <a:noFill/>
          <a:ln w="38100" cmpd="dbl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D4AA6-454E-49CB-BBE9-3FD48345D6F8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228600" y="0"/>
            <a:ext cx="87852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Graph Coloring Heuristic Example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472440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76575"/>
            <a:ext cx="45720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B62EE-C0E3-4F1A-A099-900510E4213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228600" y="0"/>
            <a:ext cx="87852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Graph Coloring Heuristic Example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5029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925763"/>
            <a:ext cx="4629150" cy="39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68B4D-66CE-4729-974B-F2080C1AC8E4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228600" y="0"/>
            <a:ext cx="87852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Graph Coloring Heuristic Example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48006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928938"/>
            <a:ext cx="4743450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BBAA4-16A4-469D-AAB4-D47797E461F2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228600" y="0"/>
            <a:ext cx="87852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Graph Coloring Heuristic Example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5029200" cy="143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992438"/>
            <a:ext cx="4667250" cy="386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BA51B-6295-45AD-AE97-5A45808449DE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228600" y="0"/>
            <a:ext cx="87852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Graph Coloring Heuristic Example</a:t>
            </a: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876800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51163"/>
            <a:ext cx="4667250" cy="390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A06CC-5C7E-44DE-A9BF-FDD6C6AECB69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228600" y="0"/>
            <a:ext cx="87852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Graph Coloring Heuristic Example</a:t>
            </a:r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419600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62200"/>
            <a:ext cx="38735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EEC10-1366-4655-A9B3-FCA3FF97F2CC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358775" y="0"/>
            <a:ext cx="87852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Graph Coloring Heuristic Example</a:t>
            </a:r>
          </a:p>
        </p:txBody>
      </p:sp>
      <p:pic>
        <p:nvPicPr>
          <p:cNvPr id="1894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4495800" cy="245110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94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33788"/>
            <a:ext cx="4419600" cy="312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578E-2573-4114-9932-E8DD3F0E5C23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228600" y="0"/>
            <a:ext cx="87852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Graph Coloring Heuristic Example</a:t>
            </a:r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71613"/>
            <a:ext cx="2971800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97400"/>
            <a:ext cx="3733800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685800" y="4038600"/>
            <a:ext cx="314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u="sng">
                <a:latin typeface="Tahoma" pitchFamily="34" charset="0"/>
              </a:rPr>
              <a:t>Tool Renumbering: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33E13-95F6-4836-9B3F-B0BAEAD8E14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85225" cy="93186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Reservation Systems without Slack </a:t>
            </a:r>
            <a:br>
              <a:rPr lang="en-US" altLang="en-US" dirty="0"/>
            </a:br>
            <a:r>
              <a:rPr lang="en-US" altLang="en-US" sz="2400" i="1" dirty="0"/>
              <a:t>Problem Formulation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634288" cy="2044700"/>
          </a:xfrm>
        </p:spPr>
        <p:txBody>
          <a:bodyPr/>
          <a:lstStyle/>
          <a:p>
            <a:r>
              <a:rPr lang="en-US" altLang="en-US" dirty="0"/>
              <a:t>Integer Programming Problem</a:t>
            </a:r>
          </a:p>
          <a:p>
            <a:r>
              <a:rPr lang="en-US" altLang="en-US" dirty="0"/>
              <a:t>Fixed time periods, t = 1 … H</a:t>
            </a:r>
          </a:p>
          <a:p>
            <a:r>
              <a:rPr lang="en-US" altLang="en-US" dirty="0"/>
              <a:t>Let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ij</a:t>
            </a:r>
            <a:r>
              <a:rPr lang="en-US" altLang="en-US" dirty="0"/>
              <a:t> be 1 if job </a:t>
            </a:r>
            <a:r>
              <a:rPr lang="en-US" altLang="en-US" i="1" dirty="0"/>
              <a:t>j</a:t>
            </a:r>
            <a:r>
              <a:rPr lang="en-US" altLang="en-US" dirty="0"/>
              <a:t> assigned to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 err="1"/>
              <a:t>th</a:t>
            </a:r>
            <a:r>
              <a:rPr lang="en-US" altLang="en-US" dirty="0"/>
              <a:t> machine (and zero otherwise)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819400" y="3698875"/>
          <a:ext cx="495300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3" imgW="2171520" imgH="1269720" progId="Equation.DSMT4">
                  <p:embed/>
                </p:oleObj>
              </mc:Choice>
              <mc:Fallback>
                <p:oleObj name="Equation" r:id="rId3" imgW="2171520" imgH="1269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98875"/>
                        <a:ext cx="495300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2819400" y="6248400"/>
            <a:ext cx="304800" cy="2286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H="1" flipV="1">
            <a:off x="2286000" y="6096000"/>
            <a:ext cx="533400" cy="3810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85800" y="5257800"/>
            <a:ext cx="1682750" cy="863600"/>
          </a:xfrm>
          <a:prstGeom prst="rect">
            <a:avLst/>
          </a:prstGeom>
          <a:solidFill>
            <a:srgbClr val="EAEAEA"/>
          </a:solidFill>
          <a:ln w="38100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 dirty="0">
                <a:latin typeface="Tahoma" pitchFamily="34" charset="0"/>
              </a:rPr>
              <a:t>Jobs requiring</a:t>
            </a:r>
          </a:p>
          <a:p>
            <a:pPr eaLnBrk="0" hangingPunct="0"/>
            <a:r>
              <a:rPr lang="en-US" altLang="en-US" sz="1600" b="1" dirty="0">
                <a:latin typeface="Tahoma" pitchFamily="34" charset="0"/>
              </a:rPr>
              <a:t>processing in</a:t>
            </a:r>
          </a:p>
          <a:p>
            <a:pPr eaLnBrk="0" hangingPunct="0"/>
            <a:r>
              <a:rPr lang="en-US" altLang="en-US" sz="1600" b="1" dirty="0">
                <a:latin typeface="Tahoma" pitchFamily="34" charset="0"/>
              </a:rPr>
              <a:t>period </a:t>
            </a:r>
            <a:r>
              <a:rPr lang="en-US" altLang="en-US" sz="1600" b="1" i="1" dirty="0">
                <a:latin typeface="Tahoma" pitchFamily="34" charset="0"/>
              </a:rPr>
              <a:t>t</a:t>
            </a:r>
            <a:endParaRPr lang="en-US" altLang="en-US" sz="1600" b="1" dirty="0">
              <a:latin typeface="Tahoma" pitchFamily="34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867400" y="4648200"/>
            <a:ext cx="3124200" cy="762000"/>
          </a:xfrm>
          <a:prstGeom prst="rect">
            <a:avLst/>
          </a:prstGeom>
          <a:solidFill>
            <a:srgbClr val="EAEAEA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 eaLnBrk="0" hangingPunct="0"/>
            <a:r>
              <a:rPr lang="en-IE" altLang="en-US" sz="1600" b="1" dirty="0">
                <a:latin typeface="Tahoma" pitchFamily="34" charset="0"/>
              </a:rPr>
              <a:t>Every activity is assigned to</a:t>
            </a:r>
            <a:br>
              <a:rPr lang="en-IE" altLang="en-US" sz="1600" b="1" dirty="0">
                <a:latin typeface="Tahoma" pitchFamily="34" charset="0"/>
              </a:rPr>
            </a:br>
            <a:r>
              <a:rPr lang="en-IE" altLang="en-US" sz="1600" b="1" dirty="0">
                <a:latin typeface="Tahoma" pitchFamily="34" charset="0"/>
              </a:rPr>
              <a:t>at most one resource</a:t>
            </a:r>
            <a:endParaRPr lang="en-GB" altLang="en-US" sz="1600" b="1" dirty="0">
              <a:latin typeface="Tahoma" pitchFamily="34" charset="0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343400" y="6096000"/>
            <a:ext cx="3124200" cy="533400"/>
          </a:xfrm>
          <a:prstGeom prst="rect">
            <a:avLst/>
          </a:prstGeom>
          <a:solidFill>
            <a:srgbClr val="EAEAEA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 eaLnBrk="0" hangingPunct="0"/>
            <a:r>
              <a:rPr lang="en-IE" altLang="en-US" sz="1600" b="1" dirty="0">
                <a:latin typeface="Tahoma" pitchFamily="34" charset="0"/>
              </a:rPr>
              <a:t>Each resource has only </a:t>
            </a:r>
          </a:p>
          <a:p>
            <a:pPr algn="ctr" eaLnBrk="0" hangingPunct="0"/>
            <a:r>
              <a:rPr lang="en-IE" altLang="en-US" sz="1600" b="1" dirty="0">
                <a:latin typeface="Tahoma" pitchFamily="34" charset="0"/>
              </a:rPr>
              <a:t>one activity  per time slot</a:t>
            </a:r>
            <a:endParaRPr lang="en-GB" altLang="en-US" sz="1600" b="1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DB2A6-6AAA-4DE8-BBDB-2E0D1BBAFB87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228600" y="0"/>
            <a:ext cx="87852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Graph Coloring Heuristic Example</a:t>
            </a:r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3688"/>
            <a:ext cx="5486400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81138"/>
            <a:ext cx="3886200" cy="217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43AD0-F7EB-454F-9018-27062199A5BB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 now we have a reservation system: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1997075" y="2747963"/>
          <a:ext cx="6232525" cy="405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1" name="Document" r:id="rId3" imgW="6233040" imgH="4057560" progId="Word.Document.8">
                  <p:embed/>
                </p:oleObj>
              </mc:Choice>
              <mc:Fallback>
                <p:oleObj name="Document" r:id="rId3" imgW="6233040" imgH="40575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2747963"/>
                        <a:ext cx="6232525" cy="405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2057400" y="34290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52400" y="0"/>
            <a:ext cx="87852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Problem Equivalence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C4D2B-1387-4DD1-BD93-7C5514FBAD9C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18786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85225" cy="977900"/>
          </a:xfrm>
        </p:spPr>
        <p:txBody>
          <a:bodyPr/>
          <a:lstStyle/>
          <a:p>
            <a:r>
              <a:rPr lang="en-US" altLang="en-US"/>
              <a:t>Timetabling </a:t>
            </a:r>
            <a:br>
              <a:rPr lang="en-US" altLang="en-US"/>
            </a:br>
            <a:r>
              <a:rPr lang="en-US" altLang="en-US" sz="2400" i="1"/>
              <a:t>Equivalent Timetabling Problem</a:t>
            </a:r>
          </a:p>
        </p:txBody>
      </p:sp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2000250" y="1782763"/>
          <a:ext cx="6232525" cy="461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2" name="Document" r:id="rId3" imgW="6233040" imgH="4622040" progId="Word.Document.8">
                  <p:embed/>
                </p:oleObj>
              </mc:Choice>
              <mc:Fallback>
                <p:oleObj name="Document" r:id="rId3" imgW="6233040" imgH="46220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782763"/>
                        <a:ext cx="6232525" cy="461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2057400" y="22860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1752600" y="2514600"/>
          <a:ext cx="39211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3" name="Equation" r:id="rId5" imgW="164880" imgH="215640" progId="Equation.DSMT4">
                  <p:embed/>
                </p:oleObj>
              </mc:Choice>
              <mc:Fallback>
                <p:oleObj name="Equation" r:id="rId5" imgW="1648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4600"/>
                        <a:ext cx="39211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1741488" y="4038600"/>
          <a:ext cx="39211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4" name="Equation" r:id="rId7" imgW="164880" imgH="215640" progId="Equation.DSMT4">
                  <p:embed/>
                </p:oleObj>
              </mc:Choice>
              <mc:Fallback>
                <p:oleObj name="Equation" r:id="rId7" imgW="1648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4038600"/>
                        <a:ext cx="392112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517525" y="2552700"/>
            <a:ext cx="13589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Job 1 must</a:t>
            </a:r>
          </a:p>
          <a:p>
            <a:pPr eaLnBrk="0" hangingPunct="0"/>
            <a:r>
              <a:rPr lang="en-US" altLang="en-US" sz="1800"/>
              <a:t>be processed</a:t>
            </a:r>
          </a:p>
          <a:p>
            <a:pPr eaLnBrk="0" hangingPunct="0"/>
            <a:r>
              <a:rPr lang="en-US" altLang="en-US" sz="1800"/>
              <a:t>in time [0,2]</a:t>
            </a:r>
            <a:endParaRPr lang="en-US" altLang="en-US"/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533400" y="4295775"/>
            <a:ext cx="13589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Job 2 must</a:t>
            </a:r>
          </a:p>
          <a:p>
            <a:pPr eaLnBrk="0" hangingPunct="0"/>
            <a:r>
              <a:rPr lang="en-US" altLang="en-US" sz="1800"/>
              <a:t>be processed</a:t>
            </a:r>
          </a:p>
          <a:p>
            <a:pPr eaLnBrk="0" hangingPunct="0"/>
            <a:r>
              <a:rPr lang="en-US" altLang="en-US" sz="1800"/>
              <a:t>in time [2,5]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0FF59-269C-48D1-9140-833C9B187E95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286000"/>
          </a:xfrm>
        </p:spPr>
        <p:txBody>
          <a:bodyPr/>
          <a:lstStyle/>
          <a:p>
            <a:r>
              <a:rPr lang="en-US" altLang="en-US"/>
              <a:t>Schedule 4 people to attend a subset of 5 meetings</a:t>
            </a:r>
          </a:p>
          <a:p>
            <a:pPr lvl="1"/>
            <a:r>
              <a:rPr lang="en-US" altLang="en-US" sz="2000" b="1">
                <a:solidFill>
                  <a:srgbClr val="000099"/>
                </a:solidFill>
              </a:rPr>
              <a:t>meetings = jobs</a:t>
            </a:r>
            <a:r>
              <a:rPr lang="en-US" altLang="en-US" sz="2000"/>
              <a:t>      and      </a:t>
            </a:r>
            <a:r>
              <a:rPr lang="en-US" altLang="en-US" sz="2000" b="1">
                <a:solidFill>
                  <a:srgbClr val="000099"/>
                </a:solidFill>
              </a:rPr>
              <a:t>people = tools</a:t>
            </a:r>
          </a:p>
          <a:p>
            <a:pPr lvl="1"/>
            <a:r>
              <a:rPr lang="en-US" altLang="en-US" sz="2000"/>
              <a:t>all meetings are one hour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362200" y="2895600"/>
          <a:ext cx="4776788" cy="376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Document" r:id="rId3" imgW="6082560" imgH="4808880" progId="Word.Document.8">
                  <p:embed/>
                </p:oleObj>
              </mc:Choice>
              <mc:Fallback>
                <p:oleObj name="Document" r:id="rId3" imgW="6082560" imgH="48088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95600"/>
                        <a:ext cx="4776788" cy="376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28600" y="0"/>
            <a:ext cx="87852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Scheduling Meetings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07F0-F446-410A-9C7F-3FE212EBC8ED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44034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1600200"/>
            <a:ext cx="4038600" cy="520700"/>
          </a:xfr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Corresponding Graph</a:t>
            </a:r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3048000" y="2971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4267200" y="2362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2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3505200" y="4267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5105400" y="4267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5486400" y="2971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3</a:t>
            </a: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V="1">
            <a:off x="3657600" y="2819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4953000" y="2819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3733800" y="3352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3657600" y="35052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3429000" y="3657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H="1">
            <a:off x="3962400" y="3048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4724400" y="30480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41910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4632325" y="1946275"/>
            <a:ext cx="146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Degree =4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6096000" y="2819400"/>
            <a:ext cx="146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Degree =2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1676400" y="2667000"/>
            <a:ext cx="146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Degree =4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819400" y="4876800"/>
            <a:ext cx="146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Degree =3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5791200" y="4495800"/>
            <a:ext cx="146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Degree =3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228600" y="0"/>
            <a:ext cx="87852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Scheduling Meetings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AD609-927F-4FE0-8D8A-8852D8914D64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6172200" cy="114776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Can select either job 1 or 2 first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Say, select 1 and color with the first color</a:t>
            </a:r>
          </a:p>
        </p:txBody>
      </p:sp>
      <p:sp>
        <p:nvSpPr>
          <p:cNvPr id="45060" name="Oval 4" descr="Wide downward diagonal"/>
          <p:cNvSpPr>
            <a:spLocks noChangeArrowheads="1"/>
          </p:cNvSpPr>
          <p:nvPr/>
        </p:nvSpPr>
        <p:spPr bwMode="auto">
          <a:xfrm>
            <a:off x="3048000" y="3962400"/>
            <a:ext cx="685800" cy="6858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4267200" y="3352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2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3505200" y="5257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5105400" y="5257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5486400" y="3962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3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V="1">
            <a:off x="3657600" y="3810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4953000" y="3810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3733800" y="4343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657600" y="44958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3429000" y="4648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H="1">
            <a:off x="3962400" y="40386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4724400" y="40386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4191000" y="563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6400800" y="3698875"/>
            <a:ext cx="2578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Saturation level = 1</a:t>
            </a:r>
          </a:p>
          <a:p>
            <a:pPr eaLnBrk="0" hangingPunct="0"/>
            <a:r>
              <a:rPr lang="en-US" altLang="en-US"/>
              <a:t>for every node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6461125" y="4759325"/>
            <a:ext cx="257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ym typeface="Symbol" pitchFamily="18" charset="2"/>
              </a:rPr>
              <a:t> </a:t>
            </a:r>
            <a:r>
              <a:rPr lang="en-US" altLang="en-US"/>
              <a:t>Select 2 because</a:t>
            </a:r>
          </a:p>
          <a:p>
            <a:pPr eaLnBrk="0" hangingPunct="0"/>
            <a:r>
              <a:rPr lang="en-US" altLang="en-US"/>
              <a:t>highest degree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228600" y="0"/>
            <a:ext cx="87852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Scheduling Meetings Example</a:t>
            </a:r>
          </a:p>
        </p:txBody>
      </p:sp>
      <p:grpSp>
        <p:nvGrpSpPr>
          <p:cNvPr id="45095" name="Group 39"/>
          <p:cNvGrpSpPr>
            <a:grpSpLocks/>
          </p:cNvGrpSpPr>
          <p:nvPr/>
        </p:nvGrpSpPr>
        <p:grpSpPr bwMode="auto">
          <a:xfrm>
            <a:off x="152400" y="4724400"/>
            <a:ext cx="3275013" cy="1919288"/>
            <a:chOff x="336" y="1802"/>
            <a:chExt cx="3859" cy="2154"/>
          </a:xfrm>
        </p:grpSpPr>
        <p:sp>
          <p:nvSpPr>
            <p:cNvPr id="45077" name="Oval 21"/>
            <p:cNvSpPr>
              <a:spLocks noChangeArrowheads="1"/>
            </p:cNvSpPr>
            <p:nvPr/>
          </p:nvSpPr>
          <p:spPr bwMode="auto">
            <a:xfrm>
              <a:off x="1200" y="2358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200">
                  <a:latin typeface="Tahoma" pitchFamily="34" charset="0"/>
                </a:rPr>
                <a:t>1</a:t>
              </a:r>
            </a:p>
          </p:txBody>
        </p:sp>
        <p:sp>
          <p:nvSpPr>
            <p:cNvPr id="45078" name="Oval 22"/>
            <p:cNvSpPr>
              <a:spLocks noChangeArrowheads="1"/>
            </p:cNvSpPr>
            <p:nvPr/>
          </p:nvSpPr>
          <p:spPr bwMode="auto">
            <a:xfrm>
              <a:off x="1968" y="197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200">
                  <a:latin typeface="Tahoma" pitchFamily="34" charset="0"/>
                </a:rPr>
                <a:t>2</a:t>
              </a:r>
            </a:p>
          </p:txBody>
        </p:sp>
        <p:sp>
          <p:nvSpPr>
            <p:cNvPr id="45079" name="Oval 23"/>
            <p:cNvSpPr>
              <a:spLocks noChangeArrowheads="1"/>
            </p:cNvSpPr>
            <p:nvPr/>
          </p:nvSpPr>
          <p:spPr bwMode="auto">
            <a:xfrm>
              <a:off x="1488" y="317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200">
                  <a:latin typeface="Tahoma" pitchFamily="34" charset="0"/>
                </a:rPr>
                <a:t>5</a:t>
              </a:r>
            </a:p>
          </p:txBody>
        </p:sp>
        <p:sp>
          <p:nvSpPr>
            <p:cNvPr id="45080" name="Oval 24"/>
            <p:cNvSpPr>
              <a:spLocks noChangeArrowheads="1"/>
            </p:cNvSpPr>
            <p:nvPr/>
          </p:nvSpPr>
          <p:spPr bwMode="auto">
            <a:xfrm>
              <a:off x="2496" y="317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200">
                  <a:latin typeface="Tahoma" pitchFamily="34" charset="0"/>
                </a:rPr>
                <a:t>4</a:t>
              </a:r>
            </a:p>
          </p:txBody>
        </p:sp>
        <p:sp>
          <p:nvSpPr>
            <p:cNvPr id="45081" name="Oval 25"/>
            <p:cNvSpPr>
              <a:spLocks noChangeArrowheads="1"/>
            </p:cNvSpPr>
            <p:nvPr/>
          </p:nvSpPr>
          <p:spPr bwMode="auto">
            <a:xfrm>
              <a:off x="2736" y="2358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200">
                  <a:latin typeface="Tahoma" pitchFamily="34" charset="0"/>
                </a:rPr>
                <a:t>3</a:t>
              </a:r>
            </a:p>
          </p:txBody>
        </p:sp>
        <p:sp>
          <p:nvSpPr>
            <p:cNvPr id="45082" name="Line 26"/>
            <p:cNvSpPr>
              <a:spLocks noChangeShapeType="1"/>
            </p:cNvSpPr>
            <p:nvPr/>
          </p:nvSpPr>
          <p:spPr bwMode="auto">
            <a:xfrm flipV="1">
              <a:off x="1584" y="226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3" name="Line 27"/>
            <p:cNvSpPr>
              <a:spLocks noChangeShapeType="1"/>
            </p:cNvSpPr>
            <p:nvPr/>
          </p:nvSpPr>
          <p:spPr bwMode="auto">
            <a:xfrm>
              <a:off x="2400" y="226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Line 28"/>
            <p:cNvSpPr>
              <a:spLocks noChangeShapeType="1"/>
            </p:cNvSpPr>
            <p:nvPr/>
          </p:nvSpPr>
          <p:spPr bwMode="auto">
            <a:xfrm>
              <a:off x="1632" y="259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5" name="Line 29"/>
            <p:cNvSpPr>
              <a:spLocks noChangeShapeType="1"/>
            </p:cNvSpPr>
            <p:nvPr/>
          </p:nvSpPr>
          <p:spPr bwMode="auto">
            <a:xfrm>
              <a:off x="1584" y="2694"/>
              <a:ext cx="96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6" name="Line 30"/>
            <p:cNvSpPr>
              <a:spLocks noChangeShapeType="1"/>
            </p:cNvSpPr>
            <p:nvPr/>
          </p:nvSpPr>
          <p:spPr bwMode="auto">
            <a:xfrm>
              <a:off x="1440" y="279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7" name="Line 31"/>
            <p:cNvSpPr>
              <a:spLocks noChangeShapeType="1"/>
            </p:cNvSpPr>
            <p:nvPr/>
          </p:nvSpPr>
          <p:spPr bwMode="auto">
            <a:xfrm flipH="1">
              <a:off x="1776" y="2406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8" name="Line 32"/>
            <p:cNvSpPr>
              <a:spLocks noChangeShapeType="1"/>
            </p:cNvSpPr>
            <p:nvPr/>
          </p:nvSpPr>
          <p:spPr bwMode="auto">
            <a:xfrm>
              <a:off x="2256" y="2406"/>
              <a:ext cx="4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9" name="Line 33"/>
            <p:cNvSpPr>
              <a:spLocks noChangeShapeType="1"/>
            </p:cNvSpPr>
            <p:nvPr/>
          </p:nvSpPr>
          <p:spPr bwMode="auto">
            <a:xfrm>
              <a:off x="1920" y="341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0" name="Text Box 34"/>
            <p:cNvSpPr txBox="1">
              <a:spLocks noChangeArrowheads="1"/>
            </p:cNvSpPr>
            <p:nvPr/>
          </p:nvSpPr>
          <p:spPr bwMode="auto">
            <a:xfrm>
              <a:off x="2199" y="1802"/>
              <a:ext cx="107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Tahoma" pitchFamily="34" charset="0"/>
                </a:rPr>
                <a:t>Degree =4</a:t>
              </a:r>
            </a:p>
          </p:txBody>
        </p:sp>
        <p:sp>
          <p:nvSpPr>
            <p:cNvPr id="45091" name="Text Box 35"/>
            <p:cNvSpPr txBox="1">
              <a:spLocks noChangeArrowheads="1"/>
            </p:cNvSpPr>
            <p:nvPr/>
          </p:nvSpPr>
          <p:spPr bwMode="auto">
            <a:xfrm>
              <a:off x="3122" y="2353"/>
              <a:ext cx="107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Tahoma" pitchFamily="34" charset="0"/>
                </a:rPr>
                <a:t>Degree =2</a:t>
              </a:r>
            </a:p>
          </p:txBody>
        </p:sp>
        <p:sp>
          <p:nvSpPr>
            <p:cNvPr id="45092" name="Text Box 36"/>
            <p:cNvSpPr txBox="1">
              <a:spLocks noChangeArrowheads="1"/>
            </p:cNvSpPr>
            <p:nvPr/>
          </p:nvSpPr>
          <p:spPr bwMode="auto">
            <a:xfrm>
              <a:off x="336" y="2256"/>
              <a:ext cx="1074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Tahoma" pitchFamily="34" charset="0"/>
                </a:rPr>
                <a:t>Degree =4</a:t>
              </a:r>
            </a:p>
          </p:txBody>
        </p:sp>
        <p:sp>
          <p:nvSpPr>
            <p:cNvPr id="45093" name="Text Box 37"/>
            <p:cNvSpPr txBox="1">
              <a:spLocks noChangeArrowheads="1"/>
            </p:cNvSpPr>
            <p:nvPr/>
          </p:nvSpPr>
          <p:spPr bwMode="auto">
            <a:xfrm>
              <a:off x="1054" y="3648"/>
              <a:ext cx="107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Tahoma" pitchFamily="34" charset="0"/>
                </a:rPr>
                <a:t>Degree =3</a:t>
              </a:r>
            </a:p>
          </p:txBody>
        </p:sp>
        <p:sp>
          <p:nvSpPr>
            <p:cNvPr id="45094" name="Text Box 38"/>
            <p:cNvSpPr txBox="1">
              <a:spLocks noChangeArrowheads="1"/>
            </p:cNvSpPr>
            <p:nvPr/>
          </p:nvSpPr>
          <p:spPr bwMode="auto">
            <a:xfrm>
              <a:off x="2929" y="3407"/>
              <a:ext cx="107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Tahoma" pitchFamily="34" charset="0"/>
                </a:rPr>
                <a:t>Degree =3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D011D-FC52-4674-A96E-44CDDE4FD227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4572000" cy="617538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Color Job 2 with the next color</a:t>
            </a:r>
          </a:p>
        </p:txBody>
      </p:sp>
      <p:sp>
        <p:nvSpPr>
          <p:cNvPr id="46084" name="Oval 4" descr="Wide downward diagonal"/>
          <p:cNvSpPr>
            <a:spLocks noChangeArrowheads="1"/>
          </p:cNvSpPr>
          <p:nvPr/>
        </p:nvSpPr>
        <p:spPr bwMode="auto">
          <a:xfrm>
            <a:off x="3048000" y="3352800"/>
            <a:ext cx="685800" cy="6858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35052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510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5486400" y="3352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3</a:t>
            </a: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 flipV="1">
            <a:off x="3657600" y="3200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4953000" y="3200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3733800" y="3733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657600" y="38862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290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H="1">
            <a:off x="3962400" y="3429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4724400" y="34290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4191000" y="502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Oval 16" descr="Large confetti"/>
          <p:cNvSpPr>
            <a:spLocks noChangeArrowheads="1"/>
          </p:cNvSpPr>
          <p:nvPr/>
        </p:nvSpPr>
        <p:spPr bwMode="auto">
          <a:xfrm>
            <a:off x="4267200" y="2743200"/>
            <a:ext cx="685800" cy="685800"/>
          </a:xfrm>
          <a:prstGeom prst="ellipse">
            <a:avLst/>
          </a:prstGeom>
          <a:pattFill prst="lgConfetti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2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6400800" y="2743200"/>
            <a:ext cx="2578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Saturation level = 2</a:t>
            </a:r>
          </a:p>
          <a:p>
            <a:pPr eaLnBrk="0" hangingPunct="0"/>
            <a:r>
              <a:rPr lang="en-US" altLang="en-US"/>
              <a:t>for every node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6461125" y="4114800"/>
            <a:ext cx="257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ym typeface="Symbol" pitchFamily="18" charset="2"/>
              </a:rPr>
              <a:t> </a:t>
            </a:r>
            <a:r>
              <a:rPr lang="en-US" altLang="en-US"/>
              <a:t>Select 4 because</a:t>
            </a:r>
          </a:p>
          <a:p>
            <a:pPr eaLnBrk="0" hangingPunct="0"/>
            <a:r>
              <a:rPr lang="en-US" altLang="en-US"/>
              <a:t>highest degree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228600" y="0"/>
            <a:ext cx="87852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Scheduling Meetings Example</a:t>
            </a:r>
          </a:p>
        </p:txBody>
      </p:sp>
      <p:grpSp>
        <p:nvGrpSpPr>
          <p:cNvPr id="46101" name="Group 21"/>
          <p:cNvGrpSpPr>
            <a:grpSpLocks/>
          </p:cNvGrpSpPr>
          <p:nvPr/>
        </p:nvGrpSpPr>
        <p:grpSpPr bwMode="auto">
          <a:xfrm>
            <a:off x="152400" y="4724400"/>
            <a:ext cx="3275013" cy="1919288"/>
            <a:chOff x="336" y="1802"/>
            <a:chExt cx="3859" cy="2154"/>
          </a:xfrm>
        </p:grpSpPr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1200" y="2358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200">
                  <a:latin typeface="Tahoma" pitchFamily="34" charset="0"/>
                </a:rPr>
                <a:t>1</a:t>
              </a:r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1968" y="197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200">
                  <a:latin typeface="Tahoma" pitchFamily="34" charset="0"/>
                </a:rPr>
                <a:t>2</a:t>
              </a:r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1488" y="317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200">
                  <a:latin typeface="Tahoma" pitchFamily="34" charset="0"/>
                </a:rPr>
                <a:t>5</a:t>
              </a:r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2496" y="317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200">
                  <a:latin typeface="Tahoma" pitchFamily="34" charset="0"/>
                </a:rPr>
                <a:t>4</a:t>
              </a:r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2736" y="2358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200">
                  <a:latin typeface="Tahoma" pitchFamily="34" charset="0"/>
                </a:rPr>
                <a:t>3</a:t>
              </a:r>
            </a:p>
          </p:txBody>
        </p:sp>
        <p:sp>
          <p:nvSpPr>
            <p:cNvPr id="46107" name="Line 27"/>
            <p:cNvSpPr>
              <a:spLocks noChangeShapeType="1"/>
            </p:cNvSpPr>
            <p:nvPr/>
          </p:nvSpPr>
          <p:spPr bwMode="auto">
            <a:xfrm flipV="1">
              <a:off x="1584" y="226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>
              <a:off x="2400" y="226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Line 29"/>
            <p:cNvSpPr>
              <a:spLocks noChangeShapeType="1"/>
            </p:cNvSpPr>
            <p:nvPr/>
          </p:nvSpPr>
          <p:spPr bwMode="auto">
            <a:xfrm>
              <a:off x="1632" y="259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Line 30"/>
            <p:cNvSpPr>
              <a:spLocks noChangeShapeType="1"/>
            </p:cNvSpPr>
            <p:nvPr/>
          </p:nvSpPr>
          <p:spPr bwMode="auto">
            <a:xfrm>
              <a:off x="1584" y="2694"/>
              <a:ext cx="96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Line 31"/>
            <p:cNvSpPr>
              <a:spLocks noChangeShapeType="1"/>
            </p:cNvSpPr>
            <p:nvPr/>
          </p:nvSpPr>
          <p:spPr bwMode="auto">
            <a:xfrm>
              <a:off x="1440" y="279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Line 32"/>
            <p:cNvSpPr>
              <a:spLocks noChangeShapeType="1"/>
            </p:cNvSpPr>
            <p:nvPr/>
          </p:nvSpPr>
          <p:spPr bwMode="auto">
            <a:xfrm flipH="1">
              <a:off x="1776" y="2406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Line 33"/>
            <p:cNvSpPr>
              <a:spLocks noChangeShapeType="1"/>
            </p:cNvSpPr>
            <p:nvPr/>
          </p:nvSpPr>
          <p:spPr bwMode="auto">
            <a:xfrm>
              <a:off x="2256" y="2406"/>
              <a:ext cx="4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>
              <a:off x="1920" y="341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2199" y="1802"/>
              <a:ext cx="107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Tahoma" pitchFamily="34" charset="0"/>
                </a:rPr>
                <a:t>Degree =4</a:t>
              </a:r>
            </a:p>
          </p:txBody>
        </p:sp>
        <p:sp>
          <p:nvSpPr>
            <p:cNvPr id="46116" name="Text Box 36"/>
            <p:cNvSpPr txBox="1">
              <a:spLocks noChangeArrowheads="1"/>
            </p:cNvSpPr>
            <p:nvPr/>
          </p:nvSpPr>
          <p:spPr bwMode="auto">
            <a:xfrm>
              <a:off x="3122" y="2353"/>
              <a:ext cx="107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Tahoma" pitchFamily="34" charset="0"/>
                </a:rPr>
                <a:t>Degree =2</a:t>
              </a:r>
            </a:p>
          </p:txBody>
        </p:sp>
        <p:sp>
          <p:nvSpPr>
            <p:cNvPr id="46117" name="Text Box 37"/>
            <p:cNvSpPr txBox="1">
              <a:spLocks noChangeArrowheads="1"/>
            </p:cNvSpPr>
            <p:nvPr/>
          </p:nvSpPr>
          <p:spPr bwMode="auto">
            <a:xfrm>
              <a:off x="336" y="2256"/>
              <a:ext cx="1074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Tahoma" pitchFamily="34" charset="0"/>
                </a:rPr>
                <a:t>Degree =4</a:t>
              </a:r>
            </a:p>
          </p:txBody>
        </p:sp>
        <p:sp>
          <p:nvSpPr>
            <p:cNvPr id="46118" name="Text Box 38"/>
            <p:cNvSpPr txBox="1">
              <a:spLocks noChangeArrowheads="1"/>
            </p:cNvSpPr>
            <p:nvPr/>
          </p:nvSpPr>
          <p:spPr bwMode="auto">
            <a:xfrm>
              <a:off x="1054" y="3648"/>
              <a:ext cx="107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Tahoma" pitchFamily="34" charset="0"/>
                </a:rPr>
                <a:t>Degree =3</a:t>
              </a:r>
            </a:p>
          </p:txBody>
        </p:sp>
        <p:sp>
          <p:nvSpPr>
            <p:cNvPr id="46119" name="Text Box 39"/>
            <p:cNvSpPr txBox="1">
              <a:spLocks noChangeArrowheads="1"/>
            </p:cNvSpPr>
            <p:nvPr/>
          </p:nvSpPr>
          <p:spPr bwMode="auto">
            <a:xfrm>
              <a:off x="2929" y="3407"/>
              <a:ext cx="107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Tahoma" pitchFamily="34" charset="0"/>
                </a:rPr>
                <a:t>Degree =3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067A8-C1EF-434A-AF39-4D70EB4DE45E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33400" y="1828800"/>
            <a:ext cx="434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en-US">
                <a:latin typeface="Tahoma" pitchFamily="34" charset="0"/>
              </a:rPr>
              <a:t>Color Job 4 with the next color</a:t>
            </a:r>
          </a:p>
        </p:txBody>
      </p:sp>
      <p:sp>
        <p:nvSpPr>
          <p:cNvPr id="47108" name="Oval 4" descr="Wide downward diagonal"/>
          <p:cNvSpPr>
            <a:spLocks noChangeArrowheads="1"/>
          </p:cNvSpPr>
          <p:nvPr/>
        </p:nvSpPr>
        <p:spPr bwMode="auto">
          <a:xfrm>
            <a:off x="3048000" y="3352800"/>
            <a:ext cx="685800" cy="6858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35052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47110" name="Oval 6" descr="Large grid"/>
          <p:cNvSpPr>
            <a:spLocks noChangeArrowheads="1"/>
          </p:cNvSpPr>
          <p:nvPr/>
        </p:nvSpPr>
        <p:spPr bwMode="auto">
          <a:xfrm>
            <a:off x="5105400" y="4648200"/>
            <a:ext cx="685800" cy="685800"/>
          </a:xfrm>
          <a:prstGeom prst="ellips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5486400" y="3352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3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3657600" y="3200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4953000" y="3200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3733800" y="3733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3657600" y="38862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34290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 flipH="1">
            <a:off x="3962400" y="3429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4724400" y="34290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4191000" y="502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Oval 16" descr="Large confetti"/>
          <p:cNvSpPr>
            <a:spLocks noChangeArrowheads="1"/>
          </p:cNvSpPr>
          <p:nvPr/>
        </p:nvSpPr>
        <p:spPr bwMode="auto">
          <a:xfrm>
            <a:off x="4267200" y="2743200"/>
            <a:ext cx="685800" cy="685800"/>
          </a:xfrm>
          <a:prstGeom prst="ellipse">
            <a:avLst/>
          </a:prstGeom>
          <a:pattFill prst="lgConfetti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2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6400800" y="2743200"/>
            <a:ext cx="24257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Saturation level = </a:t>
            </a:r>
          </a:p>
          <a:p>
            <a:pPr eaLnBrk="0" hangingPunct="0"/>
            <a:r>
              <a:rPr lang="en-US" altLang="en-US"/>
              <a:t>     2 for node 3</a:t>
            </a:r>
          </a:p>
          <a:p>
            <a:pPr eaLnBrk="0" hangingPunct="0"/>
            <a:r>
              <a:rPr lang="en-US" altLang="en-US"/>
              <a:t>     3 for node 5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6461125" y="41148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ym typeface="Symbol" pitchFamily="18" charset="2"/>
              </a:rPr>
              <a:t> </a:t>
            </a:r>
            <a:r>
              <a:rPr lang="en-US" altLang="en-US"/>
              <a:t>Select 5 next</a:t>
            </a:r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228600" y="0"/>
            <a:ext cx="87852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Scheduling Meetings Example</a:t>
            </a:r>
          </a:p>
        </p:txBody>
      </p:sp>
      <p:grpSp>
        <p:nvGrpSpPr>
          <p:cNvPr id="47124" name="Group 20"/>
          <p:cNvGrpSpPr>
            <a:grpSpLocks/>
          </p:cNvGrpSpPr>
          <p:nvPr/>
        </p:nvGrpSpPr>
        <p:grpSpPr bwMode="auto">
          <a:xfrm>
            <a:off x="152400" y="4724400"/>
            <a:ext cx="3275013" cy="1919288"/>
            <a:chOff x="336" y="1802"/>
            <a:chExt cx="3859" cy="2154"/>
          </a:xfrm>
        </p:grpSpPr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1200" y="2358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200">
                  <a:latin typeface="Tahoma" pitchFamily="34" charset="0"/>
                </a:rPr>
                <a:t>1</a:t>
              </a:r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1968" y="197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200">
                  <a:latin typeface="Tahoma" pitchFamily="34" charset="0"/>
                </a:rPr>
                <a:t>2</a:t>
              </a:r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1488" y="317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200">
                  <a:latin typeface="Tahoma" pitchFamily="34" charset="0"/>
                </a:rPr>
                <a:t>5</a:t>
              </a:r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2496" y="317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200">
                  <a:latin typeface="Tahoma" pitchFamily="34" charset="0"/>
                </a:rPr>
                <a:t>4</a:t>
              </a:r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2736" y="2358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200">
                  <a:latin typeface="Tahoma" pitchFamily="34" charset="0"/>
                </a:rPr>
                <a:t>3</a:t>
              </a:r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flipV="1">
              <a:off x="1584" y="226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2400" y="226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>
              <a:off x="1632" y="259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>
              <a:off x="1584" y="2694"/>
              <a:ext cx="96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>
              <a:off x="1440" y="279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flipH="1">
              <a:off x="1776" y="2406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>
              <a:off x="2256" y="2406"/>
              <a:ext cx="4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>
              <a:off x="1920" y="341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Text Box 34"/>
            <p:cNvSpPr txBox="1">
              <a:spLocks noChangeArrowheads="1"/>
            </p:cNvSpPr>
            <p:nvPr/>
          </p:nvSpPr>
          <p:spPr bwMode="auto">
            <a:xfrm>
              <a:off x="2199" y="1802"/>
              <a:ext cx="107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Tahoma" pitchFamily="34" charset="0"/>
                </a:rPr>
                <a:t>Degree =4</a:t>
              </a:r>
            </a:p>
          </p:txBody>
        </p:sp>
        <p:sp>
          <p:nvSpPr>
            <p:cNvPr id="47139" name="Text Box 35"/>
            <p:cNvSpPr txBox="1">
              <a:spLocks noChangeArrowheads="1"/>
            </p:cNvSpPr>
            <p:nvPr/>
          </p:nvSpPr>
          <p:spPr bwMode="auto">
            <a:xfrm>
              <a:off x="3122" y="2353"/>
              <a:ext cx="107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Tahoma" pitchFamily="34" charset="0"/>
                </a:rPr>
                <a:t>Degree =2</a:t>
              </a:r>
            </a:p>
          </p:txBody>
        </p:sp>
        <p:sp>
          <p:nvSpPr>
            <p:cNvPr id="47140" name="Text Box 36"/>
            <p:cNvSpPr txBox="1">
              <a:spLocks noChangeArrowheads="1"/>
            </p:cNvSpPr>
            <p:nvPr/>
          </p:nvSpPr>
          <p:spPr bwMode="auto">
            <a:xfrm>
              <a:off x="336" y="2256"/>
              <a:ext cx="1074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Tahoma" pitchFamily="34" charset="0"/>
                </a:rPr>
                <a:t>Degree =4</a:t>
              </a:r>
            </a:p>
          </p:txBody>
        </p:sp>
        <p:sp>
          <p:nvSpPr>
            <p:cNvPr id="47141" name="Text Box 37"/>
            <p:cNvSpPr txBox="1">
              <a:spLocks noChangeArrowheads="1"/>
            </p:cNvSpPr>
            <p:nvPr/>
          </p:nvSpPr>
          <p:spPr bwMode="auto">
            <a:xfrm>
              <a:off x="1054" y="3648"/>
              <a:ext cx="107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Tahoma" pitchFamily="34" charset="0"/>
                </a:rPr>
                <a:t>Degree =3</a:t>
              </a:r>
            </a:p>
          </p:txBody>
        </p:sp>
        <p:sp>
          <p:nvSpPr>
            <p:cNvPr id="47142" name="Text Box 38"/>
            <p:cNvSpPr txBox="1">
              <a:spLocks noChangeArrowheads="1"/>
            </p:cNvSpPr>
            <p:nvPr/>
          </p:nvSpPr>
          <p:spPr bwMode="auto">
            <a:xfrm>
              <a:off x="2929" y="3407"/>
              <a:ext cx="107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Tahoma" pitchFamily="34" charset="0"/>
                </a:rPr>
                <a:t>Degree =3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983D6-59C1-4E1D-9661-D32AB02640E1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33400" y="1905000"/>
            <a:ext cx="44196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en-US">
                <a:latin typeface="Tahoma" pitchFamily="34" charset="0"/>
              </a:rPr>
              <a:t>Color Job 5 with the next color</a:t>
            </a:r>
          </a:p>
        </p:txBody>
      </p:sp>
      <p:sp>
        <p:nvSpPr>
          <p:cNvPr id="48132" name="Oval 4" descr="Wide downward diagonal"/>
          <p:cNvSpPr>
            <a:spLocks noChangeArrowheads="1"/>
          </p:cNvSpPr>
          <p:nvPr/>
        </p:nvSpPr>
        <p:spPr bwMode="auto">
          <a:xfrm>
            <a:off x="3048000" y="3352800"/>
            <a:ext cx="685800" cy="6858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</a:t>
            </a:r>
          </a:p>
        </p:txBody>
      </p:sp>
      <p:sp>
        <p:nvSpPr>
          <p:cNvPr id="48133" name="Oval 5" descr="Zig zag"/>
          <p:cNvSpPr>
            <a:spLocks noChangeArrowheads="1"/>
          </p:cNvSpPr>
          <p:nvPr/>
        </p:nvSpPr>
        <p:spPr bwMode="auto">
          <a:xfrm>
            <a:off x="3505200" y="4648200"/>
            <a:ext cx="685800" cy="685800"/>
          </a:xfrm>
          <a:prstGeom prst="ellipse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48134" name="Oval 6" descr="Large grid"/>
          <p:cNvSpPr>
            <a:spLocks noChangeArrowheads="1"/>
          </p:cNvSpPr>
          <p:nvPr/>
        </p:nvSpPr>
        <p:spPr bwMode="auto">
          <a:xfrm>
            <a:off x="5105400" y="4648200"/>
            <a:ext cx="685800" cy="685800"/>
          </a:xfrm>
          <a:prstGeom prst="ellips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5486400" y="3352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3</a:t>
            </a: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V="1">
            <a:off x="3657600" y="3200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4953000" y="3200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3733800" y="3733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3657600" y="38862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34290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>
            <a:off x="3962400" y="3429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4724400" y="34290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4191000" y="502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Oval 16" descr="Large confetti"/>
          <p:cNvSpPr>
            <a:spLocks noChangeArrowheads="1"/>
          </p:cNvSpPr>
          <p:nvPr/>
        </p:nvSpPr>
        <p:spPr bwMode="auto">
          <a:xfrm>
            <a:off x="4267200" y="2743200"/>
            <a:ext cx="685800" cy="685800"/>
          </a:xfrm>
          <a:prstGeom prst="ellipse">
            <a:avLst/>
          </a:prstGeom>
          <a:pattFill prst="lgConfetti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2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6096000" y="54102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ym typeface="Symbol" pitchFamily="18" charset="2"/>
              </a:rPr>
              <a:t> </a:t>
            </a:r>
            <a:r>
              <a:rPr lang="en-US" altLang="en-US"/>
              <a:t>Select 3 next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228600" y="0"/>
            <a:ext cx="87852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Scheduling Meetings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F4F5D-FC56-4C6A-9DBA-7EBD58406C23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1000" y="1828800"/>
            <a:ext cx="5334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en-US">
                <a:latin typeface="Tahoma" pitchFamily="34" charset="0"/>
              </a:rPr>
              <a:t>Color Job 3 with same color as Job 4</a:t>
            </a:r>
          </a:p>
        </p:txBody>
      </p:sp>
      <p:sp>
        <p:nvSpPr>
          <p:cNvPr id="49156" name="Oval 4" descr="Wide downward diagonal"/>
          <p:cNvSpPr>
            <a:spLocks noChangeArrowheads="1"/>
          </p:cNvSpPr>
          <p:nvPr/>
        </p:nvSpPr>
        <p:spPr bwMode="auto">
          <a:xfrm>
            <a:off x="3048000" y="3352800"/>
            <a:ext cx="685800" cy="6858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</a:t>
            </a:r>
          </a:p>
        </p:txBody>
      </p:sp>
      <p:sp>
        <p:nvSpPr>
          <p:cNvPr id="49157" name="Oval 5" descr="Zig zag"/>
          <p:cNvSpPr>
            <a:spLocks noChangeArrowheads="1"/>
          </p:cNvSpPr>
          <p:nvPr/>
        </p:nvSpPr>
        <p:spPr bwMode="auto">
          <a:xfrm>
            <a:off x="3505200" y="4648200"/>
            <a:ext cx="685800" cy="685800"/>
          </a:xfrm>
          <a:prstGeom prst="ellipse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49158" name="Oval 6" descr="Large grid"/>
          <p:cNvSpPr>
            <a:spLocks noChangeArrowheads="1"/>
          </p:cNvSpPr>
          <p:nvPr/>
        </p:nvSpPr>
        <p:spPr bwMode="auto">
          <a:xfrm>
            <a:off x="5105400" y="4648200"/>
            <a:ext cx="685800" cy="685800"/>
          </a:xfrm>
          <a:prstGeom prst="ellips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49159" name="Oval 7" descr="Large grid"/>
          <p:cNvSpPr>
            <a:spLocks noChangeArrowheads="1"/>
          </p:cNvSpPr>
          <p:nvPr/>
        </p:nvSpPr>
        <p:spPr bwMode="auto">
          <a:xfrm>
            <a:off x="5486400" y="3352800"/>
            <a:ext cx="685800" cy="685800"/>
          </a:xfrm>
          <a:prstGeom prst="ellips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3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 flipV="1">
            <a:off x="3657600" y="3200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4953000" y="3200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3733800" y="3733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3657600" y="38862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34290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 flipH="1">
            <a:off x="3962400" y="3429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4724400" y="34290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4191000" y="502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Oval 16" descr="Large confetti"/>
          <p:cNvSpPr>
            <a:spLocks noChangeArrowheads="1"/>
          </p:cNvSpPr>
          <p:nvPr/>
        </p:nvSpPr>
        <p:spPr bwMode="auto">
          <a:xfrm>
            <a:off x="4267200" y="2743200"/>
            <a:ext cx="685800" cy="685800"/>
          </a:xfrm>
          <a:prstGeom prst="ellipse">
            <a:avLst/>
          </a:prstGeom>
          <a:pattFill prst="lgConfetti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2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3733800" y="5638800"/>
            <a:ext cx="471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Had to use 4 colors </a:t>
            </a:r>
            <a:r>
              <a:rPr lang="en-US" altLang="en-US">
                <a:sym typeface="Symbol" pitchFamily="18" charset="2"/>
              </a:rPr>
              <a:t> Makespan = 4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228600" y="0"/>
            <a:ext cx="87852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Timetabling </a:t>
            </a: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Scheduling Meetings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A8B36-51D7-4E91-A367-3EB880B6190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85225" cy="9017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Reservation Systems without Slack </a:t>
            </a:r>
            <a:br>
              <a:rPr lang="en-US" altLang="en-US" dirty="0"/>
            </a:br>
            <a:r>
              <a:rPr lang="en-US" altLang="en-US" sz="2400" i="1" dirty="0"/>
              <a:t>Identical Weights and Machines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800600"/>
          </a:xfrm>
        </p:spPr>
        <p:txBody>
          <a:bodyPr/>
          <a:lstStyle/>
          <a:p>
            <a:r>
              <a:rPr lang="en-US" altLang="en-US"/>
              <a:t>Assume </a:t>
            </a:r>
            <a:r>
              <a:rPr lang="en-US" altLang="en-US" i="1"/>
              <a:t>w</a:t>
            </a:r>
            <a:r>
              <a:rPr lang="en-US" altLang="en-US" i="1" baseline="-25000"/>
              <a:t>j</a:t>
            </a:r>
            <a:r>
              <a:rPr lang="en-US" altLang="en-US"/>
              <a:t> = 1, arbitrary </a:t>
            </a:r>
            <a:r>
              <a:rPr lang="en-US" altLang="en-US" i="1"/>
              <a:t>p</a:t>
            </a:r>
            <a:r>
              <a:rPr lang="en-US" altLang="en-US" i="1" baseline="-25000"/>
              <a:t>j </a:t>
            </a:r>
            <a:r>
              <a:rPr lang="en-US" altLang="en-US"/>
              <a:t>, and </a:t>
            </a:r>
            <a:r>
              <a:rPr lang="en-US" altLang="en-US" i="1"/>
              <a:t>M</a:t>
            </a:r>
            <a:r>
              <a:rPr lang="en-US" altLang="en-US" i="1" baseline="-25000"/>
              <a:t>j</a:t>
            </a:r>
            <a:r>
              <a:rPr lang="en-US" altLang="en-US"/>
              <a:t> = {1,2,…,</a:t>
            </a:r>
            <a:r>
              <a:rPr lang="en-US" altLang="en-US" i="1"/>
              <a:t>m</a:t>
            </a:r>
            <a:r>
              <a:rPr lang="en-US" altLang="en-US"/>
              <a:t>}</a:t>
            </a:r>
          </a:p>
          <a:p>
            <a:r>
              <a:rPr lang="en-US" altLang="en-US"/>
              <a:t>Does not have a time decomposition</a:t>
            </a:r>
          </a:p>
          <a:p>
            <a:r>
              <a:rPr lang="en-US" altLang="en-US"/>
              <a:t>Simple algorithm maximizes number of jobs that are processed</a:t>
            </a:r>
          </a:p>
          <a:p>
            <a:endParaRPr lang="en-US" altLang="en-US"/>
          </a:p>
          <a:p>
            <a:r>
              <a:rPr lang="en-US" altLang="en-US"/>
              <a:t>Order jobs in increasing release date order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124200" y="4800600"/>
          <a:ext cx="22225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3" imgW="888840" imgH="228600" progId="Equation.DSMT4">
                  <p:embed/>
                </p:oleObj>
              </mc:Choice>
              <mc:Fallback>
                <p:oleObj name="Equation" r:id="rId3" imgW="8888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00600"/>
                        <a:ext cx="22225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DCCF5-2D4B-4B5A-BEAC-B692A6BEA7B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Reservation Systems without Slack </a:t>
            </a:r>
            <a:br>
              <a:rPr lang="en-US" altLang="en-US" dirty="0"/>
            </a:br>
            <a:r>
              <a:rPr lang="en-US" altLang="en-US" sz="2400" i="1" dirty="0"/>
              <a:t>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334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Step 1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Set </a:t>
            </a:r>
            <a:r>
              <a:rPr lang="en-US" altLang="en-US" i="1">
                <a:solidFill>
                  <a:schemeClr val="tx1"/>
                </a:solidFill>
              </a:rPr>
              <a:t>J</a:t>
            </a:r>
            <a:r>
              <a:rPr lang="en-US" altLang="en-US">
                <a:solidFill>
                  <a:schemeClr val="tx1"/>
                </a:solidFill>
              </a:rPr>
              <a:t>=</a:t>
            </a:r>
            <a:r>
              <a:rPr lang="en-US" altLang="en-US">
                <a:solidFill>
                  <a:schemeClr val="tx1"/>
                </a:solidFill>
                <a:sym typeface="Symbol" pitchFamily="18" charset="2"/>
              </a:rPr>
              <a:t></a:t>
            </a:r>
            <a:r>
              <a:rPr lang="en-US" altLang="en-US">
                <a:solidFill>
                  <a:schemeClr val="tx1"/>
                </a:solidFill>
              </a:rPr>
              <a:t> and </a:t>
            </a:r>
            <a:r>
              <a:rPr lang="en-US" altLang="en-US" i="1">
                <a:solidFill>
                  <a:schemeClr val="tx1"/>
                </a:solidFill>
              </a:rPr>
              <a:t>j</a:t>
            </a:r>
            <a:r>
              <a:rPr lang="en-US" altLang="en-US">
                <a:solidFill>
                  <a:schemeClr val="tx1"/>
                </a:solidFill>
              </a:rPr>
              <a:t>=1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Step 2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If a machine available at time r</a:t>
            </a:r>
            <a:r>
              <a:rPr lang="en-US" altLang="en-US" baseline="-25000">
                <a:solidFill>
                  <a:schemeClr val="tx1"/>
                </a:solidFill>
              </a:rPr>
              <a:t>j</a:t>
            </a:r>
            <a:r>
              <a:rPr lang="en-US" altLang="en-US">
                <a:solidFill>
                  <a:schemeClr val="tx1"/>
                </a:solidFill>
              </a:rPr>
              <a:t> assign job j to the machine, include it in J and go to Step 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Step 3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Select </a:t>
            </a:r>
            <a:r>
              <a:rPr lang="en-US" altLang="en-US" i="1">
                <a:solidFill>
                  <a:schemeClr val="tx1"/>
                </a:solidFill>
              </a:rPr>
              <a:t>j </a:t>
            </a:r>
            <a:r>
              <a:rPr lang="en-US" altLang="en-US" baseline="30000">
                <a:solidFill>
                  <a:schemeClr val="tx1"/>
                </a:solidFill>
              </a:rPr>
              <a:t>*</a:t>
            </a:r>
            <a:r>
              <a:rPr lang="en-US" altLang="en-US">
                <a:solidFill>
                  <a:schemeClr val="tx1"/>
                </a:solidFill>
              </a:rPr>
              <a:t> such that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If                                do not include </a:t>
            </a:r>
            <a:r>
              <a:rPr lang="en-US" altLang="en-US" i="1">
                <a:solidFill>
                  <a:schemeClr val="tx1"/>
                </a:solidFill>
              </a:rPr>
              <a:t>j</a:t>
            </a:r>
            <a:r>
              <a:rPr lang="en-US" altLang="en-US">
                <a:solidFill>
                  <a:schemeClr val="tx1"/>
                </a:solidFill>
              </a:rPr>
              <a:t>  in </a:t>
            </a:r>
            <a:r>
              <a:rPr lang="en-US" altLang="en-US" i="1">
                <a:solidFill>
                  <a:schemeClr val="tx1"/>
                </a:solidFill>
              </a:rPr>
              <a:t>J</a:t>
            </a:r>
            <a:r>
              <a:rPr lang="en-US" altLang="en-US">
                <a:solidFill>
                  <a:schemeClr val="tx1"/>
                </a:solidFill>
              </a:rPr>
              <a:t> and go to Step 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Else delete job </a:t>
            </a:r>
            <a:r>
              <a:rPr lang="en-US" altLang="en-US" i="1">
                <a:solidFill>
                  <a:schemeClr val="tx1"/>
                </a:solidFill>
              </a:rPr>
              <a:t>j </a:t>
            </a:r>
            <a:r>
              <a:rPr lang="en-US" altLang="en-US" baseline="30000">
                <a:solidFill>
                  <a:schemeClr val="tx1"/>
                </a:solidFill>
              </a:rPr>
              <a:t>*</a:t>
            </a:r>
            <a:r>
              <a:rPr lang="en-US" altLang="en-US">
                <a:solidFill>
                  <a:schemeClr val="tx1"/>
                </a:solidFill>
              </a:rPr>
              <a:t> from </a:t>
            </a:r>
            <a:r>
              <a:rPr lang="en-US" altLang="en-US" i="1">
                <a:solidFill>
                  <a:schemeClr val="tx1"/>
                </a:solidFill>
              </a:rPr>
              <a:t>J</a:t>
            </a:r>
            <a:r>
              <a:rPr lang="en-US" altLang="en-US">
                <a:solidFill>
                  <a:schemeClr val="tx1"/>
                </a:solidFill>
              </a:rPr>
              <a:t>, assign </a:t>
            </a:r>
            <a:r>
              <a:rPr lang="en-US" altLang="en-US" i="1">
                <a:solidFill>
                  <a:schemeClr val="tx1"/>
                </a:solidFill>
              </a:rPr>
              <a:t>j</a:t>
            </a:r>
            <a:r>
              <a:rPr lang="en-US" altLang="en-US">
                <a:solidFill>
                  <a:schemeClr val="tx1"/>
                </a:solidFill>
              </a:rPr>
              <a:t> to freed machine &amp; include in </a:t>
            </a:r>
            <a:r>
              <a:rPr lang="en-US" altLang="en-US" i="1">
                <a:solidFill>
                  <a:schemeClr val="tx1"/>
                </a:solidFill>
              </a:rPr>
              <a:t>J</a:t>
            </a:r>
            <a:endParaRPr lang="en-US" altLang="en-US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Step 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If </a:t>
            </a:r>
            <a:r>
              <a:rPr lang="en-US" altLang="en-US" i="1">
                <a:solidFill>
                  <a:schemeClr val="tx1"/>
                </a:solidFill>
              </a:rPr>
              <a:t>j=N</a:t>
            </a:r>
            <a:r>
              <a:rPr lang="en-US" altLang="en-US">
                <a:solidFill>
                  <a:schemeClr val="tx1"/>
                </a:solidFill>
              </a:rPr>
              <a:t>   STOP; otherwise set </a:t>
            </a:r>
            <a:r>
              <a:rPr lang="en-US" altLang="en-US" i="1">
                <a:solidFill>
                  <a:schemeClr val="tx1"/>
                </a:solidFill>
              </a:rPr>
              <a:t>j=j+1</a:t>
            </a:r>
            <a:r>
              <a:rPr lang="en-US" altLang="en-US">
                <a:solidFill>
                  <a:schemeClr val="tx1"/>
                </a:solidFill>
              </a:rPr>
              <a:t> and go back to Step 2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600200" y="4038600"/>
          <a:ext cx="22479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1104840" imgH="266400" progId="Equation.DSMT4">
                  <p:embed/>
                </p:oleObj>
              </mc:Choice>
              <mc:Fallback>
                <p:oleObj name="Equation" r:id="rId3" imgW="1104840" imgH="26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22479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886200" y="3265488"/>
          <a:ext cx="39624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5" imgW="1803240" imgH="291960" progId="Equation.DSMT4">
                  <p:embed/>
                </p:oleObj>
              </mc:Choice>
              <mc:Fallback>
                <p:oleObj name="Equation" r:id="rId5" imgW="180324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65488"/>
                        <a:ext cx="3962400" cy="6413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2517-96E4-4785-92E4-FB6C4BD44E0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152400" y="152400"/>
            <a:ext cx="87852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  <a:t>Reservation Systems without Slack </a:t>
            </a:r>
            <a:br>
              <a:rPr lang="en-US" altLang="en-US" sz="3200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0099"/>
                </a:solidFill>
                <a:latin typeface="Tahoma" pitchFamily="34" charset="0"/>
              </a:rPr>
              <a:t>Identical Weights and Machines Example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464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994525" y="3622675"/>
            <a:ext cx="947738" cy="485775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J={1}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7010400" y="5334000"/>
            <a:ext cx="1176338" cy="485775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J={1,2}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11632</TotalTime>
  <Words>3104</Words>
  <Application>Microsoft Office PowerPoint</Application>
  <PresentationFormat>On-screen Show (4:3)</PresentationFormat>
  <Paragraphs>938</Paragraphs>
  <Slides>69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Times New Roman</vt:lpstr>
      <vt:lpstr>Arial</vt:lpstr>
      <vt:lpstr>Trebuchet MS</vt:lpstr>
      <vt:lpstr>Wingdings</vt:lpstr>
      <vt:lpstr>Times</vt:lpstr>
      <vt:lpstr>Tahoma</vt:lpstr>
      <vt:lpstr>Symbol</vt:lpstr>
      <vt:lpstr>Capsules</vt:lpstr>
      <vt:lpstr>MathType 6.0 Equation</vt:lpstr>
      <vt:lpstr>Microsoft Word 97 - 2003 Document</vt:lpstr>
      <vt:lpstr>Interval Scheduling, Reservations,  and Timetabling</vt:lpstr>
      <vt:lpstr>Reservation Systems</vt:lpstr>
      <vt:lpstr>Reservation Systems without Slack</vt:lpstr>
      <vt:lpstr>Reservation Systems without Slack  Example: A Car Rental</vt:lpstr>
      <vt:lpstr>PowerPoint Presentation</vt:lpstr>
      <vt:lpstr>Reservation Systems without Slack  Problem Formulation</vt:lpstr>
      <vt:lpstr>Reservation Systems without Slack  Identical Weights and Machines</vt:lpstr>
      <vt:lpstr>Reservation Systems without Slack  Algorithm</vt:lpstr>
      <vt:lpstr>PowerPoint Presentation</vt:lpstr>
      <vt:lpstr>PowerPoint Presentation</vt:lpstr>
      <vt:lpstr>PowerPoint Presentation</vt:lpstr>
      <vt:lpstr>Reservation Systems without Slack  Unlimited Number of Machines</vt:lpstr>
      <vt:lpstr>PowerPoint Presentation</vt:lpstr>
      <vt:lpstr>PowerPoint Presentation</vt:lpstr>
      <vt:lpstr>PowerPoint Presentation</vt:lpstr>
      <vt:lpstr>Reservation Systems with Slack</vt:lpstr>
      <vt:lpstr>Reservation Systems with Slack  Barrier Algorithm</vt:lpstr>
      <vt:lpstr>Reservation Systems with Slack  Earliest Deadline with Barriers</vt:lpstr>
      <vt:lpstr>Reservation Systems with Slack  Computing the Starting Time</vt:lpstr>
      <vt:lpstr>Reservation Systems with Slack  Selecting a Job</vt:lpstr>
      <vt:lpstr>Reservation Systems with Slack  Barriers Algorithm Example: 2 machines, 4 jobs</vt:lpstr>
      <vt:lpstr>Reservation Systems with Slack  Barriers Algorithm Example: 2 machines, 4 jobs</vt:lpstr>
      <vt:lpstr>Reservation Systems with Slack  Barriers Algorithm Example: 2 machines, 4 jobs</vt:lpstr>
      <vt:lpstr>PowerPoint Presentation</vt:lpstr>
      <vt:lpstr>Reservation Systems with Slack  Generalizations</vt:lpstr>
      <vt:lpstr>Reservation Systems with Slack  Priority Indices</vt:lpstr>
      <vt:lpstr>Reservation Systems with Slack  Algorithm to Max Weighted Number of Jobs</vt:lpstr>
      <vt:lpstr>Reservation Systems with Slack  Algorithm to Max Weighted Number of Jobs</vt:lpstr>
      <vt:lpstr>Reservation Systems with Slack  Algorithm to Max Weighted Number of Jobs</vt:lpstr>
      <vt:lpstr>Reservation Systems with Slack  Algorithm to Max Weighted Number of Jobs</vt:lpstr>
      <vt:lpstr>Reservation Systems with Slack  Algorithm to Max Weighted Number of Jobs</vt:lpstr>
      <vt:lpstr>Reservation Systems with Slack  Algorithm to Max Weighted Number of Jobs</vt:lpstr>
      <vt:lpstr>Reservation Systems with Slack  Algorithm to Max Weighted Number of Jobs</vt:lpstr>
      <vt:lpstr>Timetabling</vt:lpstr>
      <vt:lpstr>Timetabling  Resource Constraints</vt:lpstr>
      <vt:lpstr>Special Case: Exam Scheduling </vt:lpstr>
      <vt:lpstr>Special Case = Bin Packing</vt:lpstr>
      <vt:lpstr>Timetabling  Solving the Bin-Packing Problem</vt:lpstr>
      <vt:lpstr>First Fit Decreasing (FFD)</vt:lpstr>
      <vt:lpstr>PowerPoint Presentation</vt:lpstr>
      <vt:lpstr>People are Different…</vt:lpstr>
      <vt:lpstr>Timetabling  Tooling Constraints</vt:lpstr>
      <vt:lpstr>Timetabling  Tooling Constraints</vt:lpstr>
      <vt:lpstr>Mapping from Graph Coloring to Timetabling</vt:lpstr>
      <vt:lpstr>Timetabling  Tooling Constraints</vt:lpstr>
      <vt:lpstr>Reservation Systems without Slack  Node Coloring Problem</vt:lpstr>
      <vt:lpstr>PowerPoint Presentation</vt:lpstr>
      <vt:lpstr>Variable and Value Ordering Heuristics</vt:lpstr>
      <vt:lpstr>Timetabling  Graph Coloring Heuristic</vt:lpstr>
      <vt:lpstr>Timetabling  Graph Coloring Heuristic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Timetabling  Equivalent Timetabling Problem</vt:lpstr>
      <vt:lpstr>PowerPoint Presentation</vt:lpstr>
      <vt:lpstr>Corresponding Graph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R Wilson</dc:creator>
  <cp:lastModifiedBy>GRW</cp:lastModifiedBy>
  <cp:revision>44</cp:revision>
  <dcterms:created xsi:type="dcterms:W3CDTF">2004-03-15T04:02:22Z</dcterms:created>
  <dcterms:modified xsi:type="dcterms:W3CDTF">2014-11-09T21:15:35Z</dcterms:modified>
</cp:coreProperties>
</file>