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585" r:id="rId3"/>
    <p:sldId id="580" r:id="rId4"/>
    <p:sldId id="581" r:id="rId5"/>
    <p:sldId id="582" r:id="rId6"/>
    <p:sldId id="583" r:id="rId7"/>
    <p:sldId id="584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5" r:id="rId16"/>
    <p:sldId id="516" r:id="rId17"/>
    <p:sldId id="535" r:id="rId18"/>
    <p:sldId id="536" r:id="rId19"/>
    <p:sldId id="537" r:id="rId20"/>
    <p:sldId id="538" r:id="rId21"/>
  </p:sldIdLst>
  <p:sldSz cx="9144000" cy="6858000" type="screen4x3"/>
  <p:notesSz cx="7315200" cy="9601200"/>
  <p:kinsoku lang="ja-JP" invalStChars="" invalEndChars="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6F695"/>
    <a:srgbClr val="F6C28A"/>
    <a:srgbClr val="FF9933"/>
    <a:srgbClr val="FFB56D"/>
    <a:srgbClr val="FFC891"/>
    <a:srgbClr val="FFFFFF"/>
    <a:srgbClr val="FFD7A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13" autoAdjust="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987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7363" y="3489325"/>
            <a:ext cx="6259512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5" tIns="46988" rIns="95655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notes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24410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2313"/>
            <a:ext cx="4800600" cy="3600450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64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2313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64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3AFCAB-2DA2-4298-8EF7-1CE8D55C0F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65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D17F41-E01B-405B-9A29-AC37745777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60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50813"/>
            <a:ext cx="2195513" cy="6402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50813"/>
            <a:ext cx="6437312" cy="6402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AC6FF0-15D1-4B47-BF35-74DADCBE33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461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50813"/>
            <a:ext cx="8785225" cy="839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3BFDE17-8876-4460-B62D-9AD66F298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104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146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18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 b="0" i="0">
                <a:latin typeface="Times New Roman" pitchFamily="18" charset="0"/>
              </a:endParaRPr>
            </a:p>
          </p:txBody>
        </p:sp>
        <p:sp>
          <p:nvSpPr>
            <p:cNvPr id="518148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518149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518150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1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81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2800" b="1">
                <a:solidFill>
                  <a:schemeClr val="tx2"/>
                </a:solidFill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8153" name="Rectangle 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18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 i="0"/>
            </a:lvl1pPr>
          </a:lstStyle>
          <a:p>
            <a:endParaRPr lang="en-US" altLang="en-US"/>
          </a:p>
        </p:txBody>
      </p:sp>
      <p:sp>
        <p:nvSpPr>
          <p:cNvPr id="518155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="b"/>
          <a:lstStyle>
            <a:lvl1pPr algn="l" eaLnBrk="1" hangingPunct="1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fld id="{7FC3E99C-4C1A-4E39-88B8-FD498CAB28A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815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44B590-E922-42AE-9C52-32EC11F2C8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01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9D257E-B230-4740-96BC-9DC36096C4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60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1529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066800"/>
            <a:ext cx="41529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BD95FD-7839-4FF7-A320-6033413481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932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79F96C-CA1E-4CD2-87AC-E130F39C31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907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8BE1C7-BD6B-4286-9C54-0ECAC9CC3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490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2C63ED-EEB2-405B-9DA0-8D57531ABD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76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D8E818-4CA7-4EC8-8906-5EDBC8F300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46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4EBA7A-D929-4DDA-9CC7-921D880D8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60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46ACD4-9824-41AC-A83D-7DDC3AE34E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381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6D4BCE-EA3C-440B-9385-75FFB63437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891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889FF3-1C7A-4155-8510-D2C20A1D8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3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0C393C-0402-420D-9918-83B04D0A9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10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00A4DB-ABFD-4C71-8E92-7CD78A3E9E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93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E50FDD-3B34-4AF0-BFB9-F8F7EA186E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32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6F2750-AE7A-4E61-B580-56411771B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03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68B2F5-827A-4B45-842D-A4B2C6262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3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4506F1-02B0-473A-A791-89057720FD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52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4B14B-C828-4E08-806F-A08F4D0773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67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0813"/>
            <a:ext cx="8785225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88" y="1143000"/>
            <a:ext cx="9142412" cy="74613"/>
          </a:xfrm>
          <a:prstGeom prst="rect">
            <a:avLst/>
          </a:prstGeom>
          <a:gradFill rotWithShape="0">
            <a:gsLst>
              <a:gs pos="0">
                <a:srgbClr val="9234DB"/>
              </a:gs>
              <a:gs pos="50000">
                <a:srgbClr val="9234DB">
                  <a:gamma/>
                  <a:shade val="29804"/>
                  <a:invGamma/>
                </a:srgbClr>
              </a:gs>
              <a:gs pos="100000">
                <a:srgbClr val="9234D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94B83143-C89D-4CD8-8FB8-B8E16C0E34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2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3000"/>
        <a:buFont typeface="Monotype Sorts" pitchFamily="2" charset="2"/>
        <a:buChar char="u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 userDrawn="1"/>
        </p:nvSpPr>
        <p:spPr bwMode="auto">
          <a:xfrm>
            <a:off x="0" y="914400"/>
            <a:ext cx="9144000" cy="76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C0000"/>
              </a:gs>
              <a:gs pos="50000">
                <a:srgbClr val="CC0000">
                  <a:gamma/>
                  <a:tint val="50196"/>
                  <a:invGamma/>
                </a:srgbClr>
              </a:gs>
              <a:gs pos="100000">
                <a:srgbClr val="CC0000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23" name="AutoShap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458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7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 i="0">
                <a:latin typeface="Times" charset="0"/>
              </a:defRPr>
            </a:lvl1pPr>
          </a:lstStyle>
          <a:p>
            <a:fld id="{2BED5DF4-7158-409D-9BEA-6A45AB02D4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­"/>
        <a:defRPr sz="24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0000"/>
        </a:buClr>
        <a:buSzPct val="80000"/>
        <a:buFont typeface="Wingdings" pitchFamily="2" charset="2"/>
        <a:buChar char="t"/>
        <a:defRPr sz="2400">
          <a:solidFill>
            <a:schemeClr val="hlink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Microsoft_Word_97_-_2003_Document2.doc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E064D4E-E507-442C-B9A0-3A148F13296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29414" name="AutoShap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>
                <a:latin typeface="Trebuchet MS" pitchFamily="34" charset="0"/>
              </a:rPr>
              <a:t>Introduction</a:t>
            </a:r>
            <a:br>
              <a:rPr lang="en-US" altLang="en-US" sz="3600">
                <a:latin typeface="Trebuchet MS" pitchFamily="34" charset="0"/>
              </a:rPr>
            </a:br>
            <a:r>
              <a:rPr lang="en-US" altLang="en-US" sz="3600">
                <a:latin typeface="Trebuchet MS" pitchFamily="34" charset="0"/>
              </a:rPr>
              <a:t>to</a:t>
            </a:r>
            <a:br>
              <a:rPr lang="en-US" altLang="en-US" sz="3600">
                <a:latin typeface="Trebuchet MS" pitchFamily="34" charset="0"/>
              </a:rPr>
            </a:br>
            <a:r>
              <a:rPr lang="en-US" altLang="en-US" sz="3600">
                <a:latin typeface="Trebuchet MS" pitchFamily="34" charset="0"/>
              </a:rPr>
              <a:t>Scheduling</a:t>
            </a:r>
          </a:p>
        </p:txBody>
      </p:sp>
      <p:sp>
        <p:nvSpPr>
          <p:cNvPr id="52941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IE 419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5D7DB-264D-4F52-94A0-205CBB4D2E3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517525" y="1565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6595" name="Line 3"/>
          <p:cNvSpPr>
            <a:spLocks noChangeShapeType="1"/>
          </p:cNvSpPr>
          <p:nvPr/>
        </p:nvSpPr>
        <p:spPr bwMode="auto">
          <a:xfrm>
            <a:off x="609600" y="1905000"/>
            <a:ext cx="762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609600" y="16002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6597" name="Line 5"/>
          <p:cNvSpPr>
            <a:spLocks noChangeShapeType="1"/>
          </p:cNvSpPr>
          <p:nvPr/>
        </p:nvSpPr>
        <p:spPr bwMode="auto">
          <a:xfrm>
            <a:off x="609600" y="2895600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990600" y="25908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6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6599" name="Rectangle 7"/>
          <p:cNvSpPr>
            <a:spLocks noChangeArrowheads="1"/>
          </p:cNvSpPr>
          <p:nvPr/>
        </p:nvSpPr>
        <p:spPr bwMode="auto">
          <a:xfrm>
            <a:off x="609600" y="38100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4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6600" name="Rectangle 8"/>
          <p:cNvSpPr>
            <a:spLocks noChangeArrowheads="1"/>
          </p:cNvSpPr>
          <p:nvPr/>
        </p:nvSpPr>
        <p:spPr bwMode="auto">
          <a:xfrm>
            <a:off x="1371600" y="25908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8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6601" name="Rectangle 9"/>
          <p:cNvSpPr>
            <a:spLocks noChangeArrowheads="1"/>
          </p:cNvSpPr>
          <p:nvPr/>
        </p:nvSpPr>
        <p:spPr bwMode="auto">
          <a:xfrm>
            <a:off x="2057400" y="16002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6602" name="Rectangle 10"/>
          <p:cNvSpPr>
            <a:spLocks noChangeArrowheads="1"/>
          </p:cNvSpPr>
          <p:nvPr/>
        </p:nvSpPr>
        <p:spPr bwMode="auto">
          <a:xfrm>
            <a:off x="2286000" y="3810000"/>
            <a:ext cx="1981200" cy="304800"/>
          </a:xfrm>
          <a:prstGeom prst="rect">
            <a:avLst/>
          </a:prstGeom>
          <a:noFill/>
          <a:ln w="57150" cmpd="thinThick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10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6603" name="Rectangle 11"/>
          <p:cNvSpPr>
            <a:spLocks noChangeArrowheads="1"/>
          </p:cNvSpPr>
          <p:nvPr/>
        </p:nvSpPr>
        <p:spPr bwMode="auto">
          <a:xfrm>
            <a:off x="2286000" y="2590800"/>
            <a:ext cx="1828800" cy="304800"/>
          </a:xfrm>
          <a:prstGeom prst="rect">
            <a:avLst/>
          </a:prstGeom>
          <a:noFill/>
          <a:ln w="57150" cmpd="thinThick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6604" name="Line 12"/>
          <p:cNvSpPr>
            <a:spLocks noChangeShapeType="1"/>
          </p:cNvSpPr>
          <p:nvPr/>
        </p:nvSpPr>
        <p:spPr bwMode="auto">
          <a:xfrm>
            <a:off x="609600" y="4114800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5" name="Text Box 13"/>
          <p:cNvSpPr txBox="1">
            <a:spLocks noChangeArrowheads="1"/>
          </p:cNvSpPr>
          <p:nvPr/>
        </p:nvSpPr>
        <p:spPr bwMode="auto">
          <a:xfrm>
            <a:off x="1965325" y="1866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7</a:t>
            </a:r>
          </a:p>
        </p:txBody>
      </p:sp>
      <p:sp>
        <p:nvSpPr>
          <p:cNvPr id="366606" name="Rectangle 14"/>
          <p:cNvSpPr>
            <a:spLocks noChangeArrowheads="1"/>
          </p:cNvSpPr>
          <p:nvPr/>
        </p:nvSpPr>
        <p:spPr bwMode="auto">
          <a:xfrm>
            <a:off x="4267200" y="38100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9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6607" name="Rectangle 15"/>
          <p:cNvSpPr>
            <a:spLocks noChangeArrowheads="1"/>
          </p:cNvSpPr>
          <p:nvPr/>
        </p:nvSpPr>
        <p:spPr bwMode="auto">
          <a:xfrm>
            <a:off x="1752600" y="2590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5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6608" name="Text Box 16"/>
          <p:cNvSpPr txBox="1">
            <a:spLocks noChangeArrowheads="1"/>
          </p:cNvSpPr>
          <p:nvPr/>
        </p:nvSpPr>
        <p:spPr bwMode="auto">
          <a:xfrm>
            <a:off x="3276600" y="18669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14</a:t>
            </a:r>
          </a:p>
        </p:txBody>
      </p:sp>
      <p:sp>
        <p:nvSpPr>
          <p:cNvPr id="366609" name="Text Box 17"/>
          <p:cNvSpPr txBox="1">
            <a:spLocks noChangeArrowheads="1"/>
          </p:cNvSpPr>
          <p:nvPr/>
        </p:nvSpPr>
        <p:spPr bwMode="auto">
          <a:xfrm>
            <a:off x="3886200" y="18669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16</a:t>
            </a:r>
          </a:p>
        </p:txBody>
      </p:sp>
      <p:sp>
        <p:nvSpPr>
          <p:cNvPr id="366610" name="Text Box 18"/>
          <p:cNvSpPr txBox="1">
            <a:spLocks noChangeArrowheads="1"/>
          </p:cNvSpPr>
          <p:nvPr/>
        </p:nvSpPr>
        <p:spPr bwMode="auto">
          <a:xfrm>
            <a:off x="7162800" y="1828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34</a:t>
            </a:r>
          </a:p>
        </p:txBody>
      </p:sp>
      <p:sp>
        <p:nvSpPr>
          <p:cNvPr id="366611" name="Text Box 19"/>
          <p:cNvSpPr txBox="1">
            <a:spLocks noChangeArrowheads="1"/>
          </p:cNvSpPr>
          <p:nvPr/>
        </p:nvSpPr>
        <p:spPr bwMode="auto">
          <a:xfrm>
            <a:off x="838200" y="29543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2</a:t>
            </a:r>
          </a:p>
        </p:txBody>
      </p:sp>
      <p:sp>
        <p:nvSpPr>
          <p:cNvPr id="366612" name="Text Box 20"/>
          <p:cNvSpPr txBox="1">
            <a:spLocks noChangeArrowheads="1"/>
          </p:cNvSpPr>
          <p:nvPr/>
        </p:nvSpPr>
        <p:spPr bwMode="auto">
          <a:xfrm>
            <a:off x="1219200" y="29543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4</a:t>
            </a:r>
          </a:p>
        </p:txBody>
      </p:sp>
      <p:sp>
        <p:nvSpPr>
          <p:cNvPr id="366613" name="Text Box 21"/>
          <p:cNvSpPr txBox="1">
            <a:spLocks noChangeArrowheads="1"/>
          </p:cNvSpPr>
          <p:nvPr/>
        </p:nvSpPr>
        <p:spPr bwMode="auto">
          <a:xfrm>
            <a:off x="1600200" y="29543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6</a:t>
            </a:r>
          </a:p>
        </p:txBody>
      </p:sp>
      <p:sp>
        <p:nvSpPr>
          <p:cNvPr id="366614" name="Text Box 22"/>
          <p:cNvSpPr txBox="1">
            <a:spLocks noChangeArrowheads="1"/>
          </p:cNvSpPr>
          <p:nvPr/>
        </p:nvSpPr>
        <p:spPr bwMode="auto">
          <a:xfrm>
            <a:off x="2209800" y="29543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9</a:t>
            </a:r>
          </a:p>
        </p:txBody>
      </p:sp>
      <p:sp>
        <p:nvSpPr>
          <p:cNvPr id="366615" name="Text Box 23"/>
          <p:cNvSpPr txBox="1">
            <a:spLocks noChangeArrowheads="1"/>
          </p:cNvSpPr>
          <p:nvPr/>
        </p:nvSpPr>
        <p:spPr bwMode="auto">
          <a:xfrm>
            <a:off x="8382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2</a:t>
            </a:r>
          </a:p>
        </p:txBody>
      </p:sp>
      <p:sp>
        <p:nvSpPr>
          <p:cNvPr id="366616" name="Text Box 24"/>
          <p:cNvSpPr txBox="1">
            <a:spLocks noChangeArrowheads="1"/>
          </p:cNvSpPr>
          <p:nvPr/>
        </p:nvSpPr>
        <p:spPr bwMode="auto">
          <a:xfrm>
            <a:off x="22098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9</a:t>
            </a:r>
          </a:p>
        </p:txBody>
      </p:sp>
      <p:sp>
        <p:nvSpPr>
          <p:cNvPr id="366617" name="Text Box 25"/>
          <p:cNvSpPr txBox="1">
            <a:spLocks noChangeArrowheads="1"/>
          </p:cNvSpPr>
          <p:nvPr/>
        </p:nvSpPr>
        <p:spPr bwMode="auto">
          <a:xfrm>
            <a:off x="4191000" y="4114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17</a:t>
            </a:r>
          </a:p>
        </p:txBody>
      </p:sp>
      <p:sp>
        <p:nvSpPr>
          <p:cNvPr id="366618" name="Text Box 26"/>
          <p:cNvSpPr txBox="1">
            <a:spLocks noChangeArrowheads="1"/>
          </p:cNvSpPr>
          <p:nvPr/>
        </p:nvSpPr>
        <p:spPr bwMode="auto">
          <a:xfrm>
            <a:off x="5638800" y="4191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25</a:t>
            </a:r>
          </a:p>
        </p:txBody>
      </p:sp>
      <p:sp>
        <p:nvSpPr>
          <p:cNvPr id="366619" name="Text Box 27"/>
          <p:cNvSpPr txBox="1">
            <a:spLocks noChangeArrowheads="1"/>
          </p:cNvSpPr>
          <p:nvPr/>
        </p:nvSpPr>
        <p:spPr bwMode="auto">
          <a:xfrm>
            <a:off x="685800" y="357188"/>
            <a:ext cx="510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 i="0" u="sng">
                <a:solidFill>
                  <a:srgbClr val="003399"/>
                </a:solidFill>
                <a:latin typeface="Trebuchet MS" pitchFamily="34" charset="0"/>
              </a:rPr>
              <a:t>Improved task assignment</a:t>
            </a:r>
            <a:endParaRPr lang="en-US" altLang="en-US" sz="3200" i="0">
              <a:solidFill>
                <a:srgbClr val="003399"/>
              </a:solidFill>
              <a:latin typeface="Trebuchet MS" pitchFamily="34" charset="0"/>
            </a:endParaRPr>
          </a:p>
        </p:txBody>
      </p:sp>
      <p:sp>
        <p:nvSpPr>
          <p:cNvPr id="366620" name="Text Box 28"/>
          <p:cNvSpPr txBox="1">
            <a:spLocks noChangeArrowheads="1"/>
          </p:cNvSpPr>
          <p:nvPr/>
        </p:nvSpPr>
        <p:spPr bwMode="auto">
          <a:xfrm>
            <a:off x="3886200" y="2971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16</a:t>
            </a:r>
          </a:p>
        </p:txBody>
      </p:sp>
      <p:sp>
        <p:nvSpPr>
          <p:cNvPr id="366621" name="Rectangle 29"/>
          <p:cNvSpPr>
            <a:spLocks noChangeArrowheads="1"/>
          </p:cNvSpPr>
          <p:nvPr/>
        </p:nvSpPr>
        <p:spPr bwMode="auto">
          <a:xfrm>
            <a:off x="4114800" y="1600200"/>
            <a:ext cx="3276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7</a:t>
            </a:r>
            <a:endParaRPr lang="en-US" altLang="en-US" sz="2400" b="0" i="0">
              <a:latin typeface="Times New Roman" pitchFamily="18" charset="0"/>
            </a:endParaRPr>
          </a:p>
        </p:txBody>
      </p:sp>
      <p:grpSp>
        <p:nvGrpSpPr>
          <p:cNvPr id="366622" name="Group 30"/>
          <p:cNvGrpSpPr>
            <a:grpSpLocks/>
          </p:cNvGrpSpPr>
          <p:nvPr/>
        </p:nvGrpSpPr>
        <p:grpSpPr bwMode="auto">
          <a:xfrm>
            <a:off x="5257800" y="2819400"/>
            <a:ext cx="3657600" cy="3429000"/>
            <a:chOff x="1920" y="1824"/>
            <a:chExt cx="2304" cy="2160"/>
          </a:xfrm>
        </p:grpSpPr>
        <p:sp>
          <p:nvSpPr>
            <p:cNvPr id="366623" name="Oval 31"/>
            <p:cNvSpPr>
              <a:spLocks noChangeArrowheads="1"/>
            </p:cNvSpPr>
            <p:nvPr/>
          </p:nvSpPr>
          <p:spPr bwMode="auto">
            <a:xfrm flipV="1">
              <a:off x="3312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66624" name="Oval 32"/>
            <p:cNvSpPr>
              <a:spLocks noChangeArrowheads="1"/>
            </p:cNvSpPr>
            <p:nvPr/>
          </p:nvSpPr>
          <p:spPr bwMode="auto">
            <a:xfrm flipV="1">
              <a:off x="3024" y="182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2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  <p:sp>
          <p:nvSpPr>
            <p:cNvPr id="366625" name="Oval 33"/>
            <p:cNvSpPr>
              <a:spLocks noChangeArrowheads="1"/>
            </p:cNvSpPr>
            <p:nvPr/>
          </p:nvSpPr>
          <p:spPr bwMode="auto">
            <a:xfrm flipV="1">
              <a:off x="2544" y="22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400" b="0" i="0">
                  <a:latin typeface="Times New Roman" pitchFamily="18" charset="0"/>
                </a:rPr>
                <a:t>T</a:t>
              </a:r>
              <a:r>
                <a:rPr lang="en-US" altLang="en-US" sz="2400" b="0" i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6626" name="Oval 34"/>
            <p:cNvSpPr>
              <a:spLocks noChangeArrowheads="1"/>
            </p:cNvSpPr>
            <p:nvPr/>
          </p:nvSpPr>
          <p:spPr bwMode="auto">
            <a:xfrm flipV="1">
              <a:off x="2496" y="2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6627" name="Oval 35"/>
            <p:cNvSpPr>
              <a:spLocks noChangeArrowheads="1"/>
            </p:cNvSpPr>
            <p:nvPr/>
          </p:nvSpPr>
          <p:spPr bwMode="auto">
            <a:xfrm flipV="1">
              <a:off x="1920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66628" name="Oval 36"/>
            <p:cNvSpPr>
              <a:spLocks noChangeArrowheads="1"/>
            </p:cNvSpPr>
            <p:nvPr/>
          </p:nvSpPr>
          <p:spPr bwMode="auto">
            <a:xfrm flipV="1">
              <a:off x="2544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6629" name="Oval 37"/>
            <p:cNvSpPr>
              <a:spLocks noChangeArrowheads="1"/>
            </p:cNvSpPr>
            <p:nvPr/>
          </p:nvSpPr>
          <p:spPr bwMode="auto">
            <a:xfrm flipV="1">
              <a:off x="3648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66630" name="Oval 38"/>
            <p:cNvSpPr>
              <a:spLocks noChangeArrowheads="1"/>
            </p:cNvSpPr>
            <p:nvPr/>
          </p:nvSpPr>
          <p:spPr bwMode="auto">
            <a:xfrm flipV="1">
              <a:off x="3216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66631" name="Oval 39"/>
            <p:cNvSpPr>
              <a:spLocks noChangeArrowheads="1"/>
            </p:cNvSpPr>
            <p:nvPr/>
          </p:nvSpPr>
          <p:spPr bwMode="auto">
            <a:xfrm flipV="1">
              <a:off x="3936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66632" name="Oval 40"/>
            <p:cNvSpPr>
              <a:spLocks noChangeArrowheads="1"/>
            </p:cNvSpPr>
            <p:nvPr/>
          </p:nvSpPr>
          <p:spPr bwMode="auto">
            <a:xfrm flipV="1">
              <a:off x="2976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3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  <p:sp>
          <p:nvSpPr>
            <p:cNvPr id="366633" name="Line 41"/>
            <p:cNvSpPr>
              <a:spLocks noChangeShapeType="1"/>
            </p:cNvSpPr>
            <p:nvPr/>
          </p:nvSpPr>
          <p:spPr bwMode="auto">
            <a:xfrm flipV="1">
              <a:off x="2736" y="206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34" name="Line 42"/>
            <p:cNvSpPr>
              <a:spLocks noChangeShapeType="1"/>
            </p:cNvSpPr>
            <p:nvPr/>
          </p:nvSpPr>
          <p:spPr bwMode="auto">
            <a:xfrm>
              <a:off x="3264" y="206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35" name="Line 43"/>
            <p:cNvSpPr>
              <a:spLocks noChangeShapeType="1"/>
            </p:cNvSpPr>
            <p:nvPr/>
          </p:nvSpPr>
          <p:spPr bwMode="auto">
            <a:xfrm>
              <a:off x="2736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36" name="Line 44"/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37" name="Line 45"/>
            <p:cNvSpPr>
              <a:spLocks noChangeShapeType="1"/>
            </p:cNvSpPr>
            <p:nvPr/>
          </p:nvSpPr>
          <p:spPr bwMode="auto">
            <a:xfrm flipV="1">
              <a:off x="2736" y="292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38" name="Line 46"/>
            <p:cNvSpPr>
              <a:spLocks noChangeShapeType="1"/>
            </p:cNvSpPr>
            <p:nvPr/>
          </p:nvSpPr>
          <p:spPr bwMode="auto">
            <a:xfrm flipV="1">
              <a:off x="2112" y="321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39" name="Line 47"/>
            <p:cNvSpPr>
              <a:spLocks noChangeShapeType="1"/>
            </p:cNvSpPr>
            <p:nvPr/>
          </p:nvSpPr>
          <p:spPr bwMode="auto">
            <a:xfrm>
              <a:off x="2160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0" name="Line 48"/>
            <p:cNvSpPr>
              <a:spLocks noChangeShapeType="1"/>
            </p:cNvSpPr>
            <p:nvPr/>
          </p:nvSpPr>
          <p:spPr bwMode="auto">
            <a:xfrm>
              <a:off x="2832" y="38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1" name="Line 49"/>
            <p:cNvSpPr>
              <a:spLocks noChangeShapeType="1"/>
            </p:cNvSpPr>
            <p:nvPr/>
          </p:nvSpPr>
          <p:spPr bwMode="auto">
            <a:xfrm>
              <a:off x="2784" y="3168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2" name="Line 50"/>
            <p:cNvSpPr>
              <a:spLocks noChangeShapeType="1"/>
            </p:cNvSpPr>
            <p:nvPr/>
          </p:nvSpPr>
          <p:spPr bwMode="auto">
            <a:xfrm flipV="1">
              <a:off x="3360" y="316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3" name="Line 51"/>
            <p:cNvSpPr>
              <a:spLocks noChangeShapeType="1"/>
            </p:cNvSpPr>
            <p:nvPr/>
          </p:nvSpPr>
          <p:spPr bwMode="auto">
            <a:xfrm>
              <a:off x="3264" y="2880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6644" name="Line 52"/>
          <p:cNvSpPr>
            <a:spLocks noChangeShapeType="1"/>
          </p:cNvSpPr>
          <p:nvPr/>
        </p:nvSpPr>
        <p:spPr bwMode="auto">
          <a:xfrm>
            <a:off x="3505200" y="2971800"/>
            <a:ext cx="76200" cy="762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98AE1-D02A-4EB3-86E0-57E79181CB1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685800" y="357188"/>
            <a:ext cx="5372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 i="0" u="sng">
                <a:solidFill>
                  <a:srgbClr val="003399"/>
                </a:solidFill>
                <a:latin typeface="Trebuchet MS" pitchFamily="34" charset="0"/>
              </a:rPr>
              <a:t>An optimal task assignment</a:t>
            </a:r>
            <a:endParaRPr lang="en-US" altLang="en-US" sz="3200" i="0">
              <a:solidFill>
                <a:srgbClr val="003399"/>
              </a:solidFill>
              <a:latin typeface="Trebuchet MS" pitchFamily="34" charset="0"/>
            </a:endParaRP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517525" y="1565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7620" name="Line 4"/>
          <p:cNvSpPr>
            <a:spLocks noChangeShapeType="1"/>
          </p:cNvSpPr>
          <p:nvPr/>
        </p:nvSpPr>
        <p:spPr bwMode="auto">
          <a:xfrm>
            <a:off x="609600" y="1905000"/>
            <a:ext cx="762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621" name="Rectangle 5"/>
          <p:cNvSpPr>
            <a:spLocks noChangeArrowheads="1"/>
          </p:cNvSpPr>
          <p:nvPr/>
        </p:nvSpPr>
        <p:spPr bwMode="auto">
          <a:xfrm>
            <a:off x="685800" y="1600200"/>
            <a:ext cx="1371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7622" name="Line 6"/>
          <p:cNvSpPr>
            <a:spLocks noChangeShapeType="1"/>
          </p:cNvSpPr>
          <p:nvPr/>
        </p:nvSpPr>
        <p:spPr bwMode="auto">
          <a:xfrm>
            <a:off x="609600" y="2895600"/>
            <a:ext cx="762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623" name="Rectangle 7"/>
          <p:cNvSpPr>
            <a:spLocks noChangeArrowheads="1"/>
          </p:cNvSpPr>
          <p:nvPr/>
        </p:nvSpPr>
        <p:spPr bwMode="auto">
          <a:xfrm>
            <a:off x="1600200" y="25527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6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7624" name="Rectangle 8"/>
          <p:cNvSpPr>
            <a:spLocks noChangeArrowheads="1"/>
          </p:cNvSpPr>
          <p:nvPr/>
        </p:nvSpPr>
        <p:spPr bwMode="auto">
          <a:xfrm>
            <a:off x="685800" y="25527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4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7625" name="Rectangle 9"/>
          <p:cNvSpPr>
            <a:spLocks noChangeArrowheads="1"/>
          </p:cNvSpPr>
          <p:nvPr/>
        </p:nvSpPr>
        <p:spPr bwMode="auto">
          <a:xfrm>
            <a:off x="3429000" y="25527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8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7626" name="Rectangle 10"/>
          <p:cNvSpPr>
            <a:spLocks noChangeArrowheads="1"/>
          </p:cNvSpPr>
          <p:nvPr/>
        </p:nvSpPr>
        <p:spPr bwMode="auto">
          <a:xfrm>
            <a:off x="2057400" y="1600200"/>
            <a:ext cx="1387476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7627" name="Rectangle 11"/>
          <p:cNvSpPr>
            <a:spLocks noChangeArrowheads="1"/>
          </p:cNvSpPr>
          <p:nvPr/>
        </p:nvSpPr>
        <p:spPr bwMode="auto">
          <a:xfrm>
            <a:off x="5562600" y="2552700"/>
            <a:ext cx="1752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10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7628" name="Rectangle 12"/>
          <p:cNvSpPr>
            <a:spLocks noChangeArrowheads="1"/>
          </p:cNvSpPr>
          <p:nvPr/>
        </p:nvSpPr>
        <p:spPr bwMode="auto">
          <a:xfrm>
            <a:off x="1981200" y="25527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7629" name="Text Box 13"/>
          <p:cNvSpPr txBox="1">
            <a:spLocks noChangeArrowheads="1"/>
          </p:cNvSpPr>
          <p:nvPr/>
        </p:nvSpPr>
        <p:spPr bwMode="auto">
          <a:xfrm>
            <a:off x="1965325" y="1866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7</a:t>
            </a:r>
          </a:p>
        </p:txBody>
      </p:sp>
      <p:sp>
        <p:nvSpPr>
          <p:cNvPr id="367630" name="Rectangle 14"/>
          <p:cNvSpPr>
            <a:spLocks noChangeArrowheads="1"/>
          </p:cNvSpPr>
          <p:nvPr/>
        </p:nvSpPr>
        <p:spPr bwMode="auto">
          <a:xfrm>
            <a:off x="3810000" y="2552700"/>
            <a:ext cx="1752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9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7631" name="Rectangle 15"/>
          <p:cNvSpPr>
            <a:spLocks noChangeArrowheads="1"/>
          </p:cNvSpPr>
          <p:nvPr/>
        </p:nvSpPr>
        <p:spPr bwMode="auto">
          <a:xfrm>
            <a:off x="1066800" y="25527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5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7632" name="Text Box 16"/>
          <p:cNvSpPr txBox="1">
            <a:spLocks noChangeArrowheads="1"/>
          </p:cNvSpPr>
          <p:nvPr/>
        </p:nvSpPr>
        <p:spPr bwMode="auto">
          <a:xfrm>
            <a:off x="3276600" y="18669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14</a:t>
            </a:r>
          </a:p>
        </p:txBody>
      </p:sp>
      <p:sp>
        <p:nvSpPr>
          <p:cNvPr id="367633" name="Text Box 17"/>
          <p:cNvSpPr txBox="1">
            <a:spLocks noChangeArrowheads="1"/>
          </p:cNvSpPr>
          <p:nvPr/>
        </p:nvSpPr>
        <p:spPr bwMode="auto">
          <a:xfrm>
            <a:off x="7239000" y="1828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32</a:t>
            </a:r>
          </a:p>
        </p:txBody>
      </p:sp>
      <p:sp>
        <p:nvSpPr>
          <p:cNvPr id="367634" name="Text Box 18"/>
          <p:cNvSpPr txBox="1">
            <a:spLocks noChangeArrowheads="1"/>
          </p:cNvSpPr>
          <p:nvPr/>
        </p:nvSpPr>
        <p:spPr bwMode="auto">
          <a:xfrm>
            <a:off x="914400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2</a:t>
            </a: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1447800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5</a:t>
            </a:r>
          </a:p>
        </p:txBody>
      </p:sp>
      <p:sp>
        <p:nvSpPr>
          <p:cNvPr id="367636" name="Text Box 20"/>
          <p:cNvSpPr txBox="1">
            <a:spLocks noChangeArrowheads="1"/>
          </p:cNvSpPr>
          <p:nvPr/>
        </p:nvSpPr>
        <p:spPr bwMode="auto">
          <a:xfrm>
            <a:off x="1905000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7</a:t>
            </a:r>
          </a:p>
        </p:txBody>
      </p:sp>
      <p:sp>
        <p:nvSpPr>
          <p:cNvPr id="367637" name="Text Box 21"/>
          <p:cNvSpPr txBox="1">
            <a:spLocks noChangeArrowheads="1"/>
          </p:cNvSpPr>
          <p:nvPr/>
        </p:nvSpPr>
        <p:spPr bwMode="auto">
          <a:xfrm>
            <a:off x="3200400" y="2895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14</a:t>
            </a:r>
          </a:p>
        </p:txBody>
      </p:sp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7162800" y="2895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32</a:t>
            </a:r>
          </a:p>
        </p:txBody>
      </p:sp>
      <p:sp>
        <p:nvSpPr>
          <p:cNvPr id="367639" name="Text Box 23"/>
          <p:cNvSpPr txBox="1">
            <a:spLocks noChangeArrowheads="1"/>
          </p:cNvSpPr>
          <p:nvPr/>
        </p:nvSpPr>
        <p:spPr bwMode="auto">
          <a:xfrm>
            <a:off x="5334000" y="2895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24</a:t>
            </a:r>
          </a:p>
        </p:txBody>
      </p:sp>
      <p:sp>
        <p:nvSpPr>
          <p:cNvPr id="367640" name="Text Box 24"/>
          <p:cNvSpPr txBox="1">
            <a:spLocks noChangeArrowheads="1"/>
          </p:cNvSpPr>
          <p:nvPr/>
        </p:nvSpPr>
        <p:spPr bwMode="auto">
          <a:xfrm>
            <a:off x="3657600" y="2895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16</a:t>
            </a:r>
          </a:p>
        </p:txBody>
      </p:sp>
      <p:sp>
        <p:nvSpPr>
          <p:cNvPr id="367641" name="Rectangle 25"/>
          <p:cNvSpPr>
            <a:spLocks noChangeArrowheads="1"/>
          </p:cNvSpPr>
          <p:nvPr/>
        </p:nvSpPr>
        <p:spPr bwMode="auto">
          <a:xfrm>
            <a:off x="3444876" y="1600200"/>
            <a:ext cx="3870324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7</a:t>
            </a:r>
            <a:endParaRPr lang="en-US" altLang="en-US" sz="2400" b="0" i="0">
              <a:latin typeface="Times New Roman" pitchFamily="18" charset="0"/>
            </a:endParaRPr>
          </a:p>
        </p:txBody>
      </p:sp>
      <p:grpSp>
        <p:nvGrpSpPr>
          <p:cNvPr id="367642" name="Group 26"/>
          <p:cNvGrpSpPr>
            <a:grpSpLocks/>
          </p:cNvGrpSpPr>
          <p:nvPr/>
        </p:nvGrpSpPr>
        <p:grpSpPr bwMode="auto">
          <a:xfrm>
            <a:off x="4267200" y="3276600"/>
            <a:ext cx="3657600" cy="3429000"/>
            <a:chOff x="1920" y="1824"/>
            <a:chExt cx="2304" cy="2160"/>
          </a:xfrm>
        </p:grpSpPr>
        <p:sp>
          <p:nvSpPr>
            <p:cNvPr id="367643" name="Oval 27"/>
            <p:cNvSpPr>
              <a:spLocks noChangeArrowheads="1"/>
            </p:cNvSpPr>
            <p:nvPr/>
          </p:nvSpPr>
          <p:spPr bwMode="auto">
            <a:xfrm flipV="1">
              <a:off x="3312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67644" name="Oval 28"/>
            <p:cNvSpPr>
              <a:spLocks noChangeArrowheads="1"/>
            </p:cNvSpPr>
            <p:nvPr/>
          </p:nvSpPr>
          <p:spPr bwMode="auto">
            <a:xfrm flipV="1">
              <a:off x="3024" y="182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2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  <p:sp>
          <p:nvSpPr>
            <p:cNvPr id="367645" name="Oval 29"/>
            <p:cNvSpPr>
              <a:spLocks noChangeArrowheads="1"/>
            </p:cNvSpPr>
            <p:nvPr/>
          </p:nvSpPr>
          <p:spPr bwMode="auto">
            <a:xfrm flipV="1">
              <a:off x="2544" y="22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400" b="0" i="0">
                  <a:latin typeface="Times New Roman" pitchFamily="18" charset="0"/>
                </a:rPr>
                <a:t>T</a:t>
              </a:r>
              <a:r>
                <a:rPr lang="en-US" altLang="en-US" sz="2400" b="0" i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7646" name="Oval 30"/>
            <p:cNvSpPr>
              <a:spLocks noChangeArrowheads="1"/>
            </p:cNvSpPr>
            <p:nvPr/>
          </p:nvSpPr>
          <p:spPr bwMode="auto">
            <a:xfrm flipV="1">
              <a:off x="2496" y="2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7647" name="Oval 31"/>
            <p:cNvSpPr>
              <a:spLocks noChangeArrowheads="1"/>
            </p:cNvSpPr>
            <p:nvPr/>
          </p:nvSpPr>
          <p:spPr bwMode="auto">
            <a:xfrm flipV="1">
              <a:off x="1920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67648" name="Oval 32"/>
            <p:cNvSpPr>
              <a:spLocks noChangeArrowheads="1"/>
            </p:cNvSpPr>
            <p:nvPr/>
          </p:nvSpPr>
          <p:spPr bwMode="auto">
            <a:xfrm flipV="1">
              <a:off x="2544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7649" name="Oval 33"/>
            <p:cNvSpPr>
              <a:spLocks noChangeArrowheads="1"/>
            </p:cNvSpPr>
            <p:nvPr/>
          </p:nvSpPr>
          <p:spPr bwMode="auto">
            <a:xfrm flipV="1">
              <a:off x="3648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67650" name="Oval 34"/>
            <p:cNvSpPr>
              <a:spLocks noChangeArrowheads="1"/>
            </p:cNvSpPr>
            <p:nvPr/>
          </p:nvSpPr>
          <p:spPr bwMode="auto">
            <a:xfrm flipV="1">
              <a:off x="3216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67651" name="Oval 35"/>
            <p:cNvSpPr>
              <a:spLocks noChangeArrowheads="1"/>
            </p:cNvSpPr>
            <p:nvPr/>
          </p:nvSpPr>
          <p:spPr bwMode="auto">
            <a:xfrm flipV="1">
              <a:off x="3936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67652" name="Oval 36"/>
            <p:cNvSpPr>
              <a:spLocks noChangeArrowheads="1"/>
            </p:cNvSpPr>
            <p:nvPr/>
          </p:nvSpPr>
          <p:spPr bwMode="auto">
            <a:xfrm flipV="1">
              <a:off x="2976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3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  <p:sp>
          <p:nvSpPr>
            <p:cNvPr id="367653" name="Line 37"/>
            <p:cNvSpPr>
              <a:spLocks noChangeShapeType="1"/>
            </p:cNvSpPr>
            <p:nvPr/>
          </p:nvSpPr>
          <p:spPr bwMode="auto">
            <a:xfrm flipV="1">
              <a:off x="2736" y="206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54" name="Line 38"/>
            <p:cNvSpPr>
              <a:spLocks noChangeShapeType="1"/>
            </p:cNvSpPr>
            <p:nvPr/>
          </p:nvSpPr>
          <p:spPr bwMode="auto">
            <a:xfrm>
              <a:off x="3264" y="206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55" name="Line 39"/>
            <p:cNvSpPr>
              <a:spLocks noChangeShapeType="1"/>
            </p:cNvSpPr>
            <p:nvPr/>
          </p:nvSpPr>
          <p:spPr bwMode="auto">
            <a:xfrm>
              <a:off x="2736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56" name="Line 40"/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57" name="Line 41"/>
            <p:cNvSpPr>
              <a:spLocks noChangeShapeType="1"/>
            </p:cNvSpPr>
            <p:nvPr/>
          </p:nvSpPr>
          <p:spPr bwMode="auto">
            <a:xfrm flipV="1">
              <a:off x="2736" y="292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58" name="Line 42"/>
            <p:cNvSpPr>
              <a:spLocks noChangeShapeType="1"/>
            </p:cNvSpPr>
            <p:nvPr/>
          </p:nvSpPr>
          <p:spPr bwMode="auto">
            <a:xfrm flipV="1">
              <a:off x="2112" y="321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59" name="Line 43"/>
            <p:cNvSpPr>
              <a:spLocks noChangeShapeType="1"/>
            </p:cNvSpPr>
            <p:nvPr/>
          </p:nvSpPr>
          <p:spPr bwMode="auto">
            <a:xfrm>
              <a:off x="2160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60" name="Line 44"/>
            <p:cNvSpPr>
              <a:spLocks noChangeShapeType="1"/>
            </p:cNvSpPr>
            <p:nvPr/>
          </p:nvSpPr>
          <p:spPr bwMode="auto">
            <a:xfrm>
              <a:off x="2832" y="38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61" name="Line 45"/>
            <p:cNvSpPr>
              <a:spLocks noChangeShapeType="1"/>
            </p:cNvSpPr>
            <p:nvPr/>
          </p:nvSpPr>
          <p:spPr bwMode="auto">
            <a:xfrm>
              <a:off x="2784" y="3168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62" name="Line 46"/>
            <p:cNvSpPr>
              <a:spLocks noChangeShapeType="1"/>
            </p:cNvSpPr>
            <p:nvPr/>
          </p:nvSpPr>
          <p:spPr bwMode="auto">
            <a:xfrm flipV="1">
              <a:off x="3360" y="316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63" name="Line 47"/>
            <p:cNvSpPr>
              <a:spLocks noChangeShapeType="1"/>
            </p:cNvSpPr>
            <p:nvPr/>
          </p:nvSpPr>
          <p:spPr bwMode="auto">
            <a:xfrm>
              <a:off x="3264" y="2880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BD66D-3D48-4B88-9502-4CD336F02876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368642" name="Object 2"/>
          <p:cNvGraphicFramePr>
            <a:graphicFrameLocks noChangeAspect="1"/>
          </p:cNvGraphicFramePr>
          <p:nvPr/>
        </p:nvGraphicFramePr>
        <p:xfrm>
          <a:off x="685800" y="3429000"/>
          <a:ext cx="6781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47" name="Document" r:id="rId3" imgW="6779160" imgH="1218960" progId="Word.Document.8">
                  <p:embed/>
                </p:oleObj>
              </mc:Choice>
              <mc:Fallback>
                <p:oleObj name="Document" r:id="rId3" imgW="6779160" imgH="12189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6781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3" name="Object 3"/>
          <p:cNvGraphicFramePr>
            <a:graphicFrameLocks noChangeAspect="1"/>
          </p:cNvGraphicFramePr>
          <p:nvPr/>
        </p:nvGraphicFramePr>
        <p:xfrm>
          <a:off x="685800" y="4724400"/>
          <a:ext cx="65024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48" name="Document" r:id="rId5" imgW="6504840" imgH="2031840" progId="Word.Document.8">
                  <p:embed/>
                </p:oleObj>
              </mc:Choice>
              <mc:Fallback>
                <p:oleObj name="Document" r:id="rId5" imgW="6504840" imgH="20318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65024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457200" y="303213"/>
            <a:ext cx="77168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Aft>
                <a:spcPct val="20000"/>
              </a:spcAft>
            </a:pPr>
            <a:r>
              <a:rPr lang="en-US" altLang="en-US" sz="3200" i="0">
                <a:solidFill>
                  <a:srgbClr val="003399"/>
                </a:solidFill>
                <a:latin typeface="Trebuchet MS" pitchFamily="34" charset="0"/>
              </a:rPr>
              <a:t>2. </a:t>
            </a:r>
            <a:r>
              <a:rPr lang="en-US" altLang="en-US" sz="3200" i="0" u="sng">
                <a:solidFill>
                  <a:srgbClr val="003399"/>
                </a:solidFill>
                <a:latin typeface="Trebuchet MS" pitchFamily="34" charset="0"/>
              </a:rPr>
              <a:t>Classroom Assignment</a:t>
            </a:r>
          </a:p>
          <a:p>
            <a:pPr eaLnBrk="0" hangingPunct="0">
              <a:spcAft>
                <a:spcPct val="20000"/>
              </a:spcAft>
            </a:pPr>
            <a:endParaRPr lang="en-US" altLang="en-US" sz="3200" i="0">
              <a:solidFill>
                <a:schemeClr val="accent2"/>
              </a:solidFill>
              <a:latin typeface="Trebuchet MS" pitchFamily="34" charset="0"/>
            </a:endParaRPr>
          </a:p>
          <a:p>
            <a:pPr lvl="1" eaLnBrk="0" hangingPunct="0">
              <a:buFontTx/>
              <a:buChar char="•"/>
            </a:pPr>
            <a:r>
              <a:rPr lang="en-US" altLang="en-US" b="0" i="0">
                <a:latin typeface="Trebuchet MS" pitchFamily="34" charset="0"/>
              </a:rPr>
              <a:t> one day seminar</a:t>
            </a:r>
          </a:p>
          <a:p>
            <a:pPr lvl="1" eaLnBrk="0" hangingPunct="0">
              <a:buFontTx/>
              <a:buChar char="•"/>
            </a:pPr>
            <a:r>
              <a:rPr lang="en-US" altLang="en-US" b="0" i="0">
                <a:latin typeface="Trebuchet MS" pitchFamily="34" charset="0"/>
              </a:rPr>
              <a:t> 14 seminars</a:t>
            </a:r>
          </a:p>
          <a:p>
            <a:pPr lvl="1" eaLnBrk="0" hangingPunct="0">
              <a:buFontTx/>
              <a:buChar char="•"/>
            </a:pPr>
            <a:r>
              <a:rPr lang="en-US" altLang="en-US" b="0" i="0">
                <a:latin typeface="Trebuchet MS" pitchFamily="34" charset="0"/>
              </a:rPr>
              <a:t> 5 rooms</a:t>
            </a:r>
          </a:p>
          <a:p>
            <a:pPr lvl="1" eaLnBrk="0" hangingPunct="0">
              <a:buFontTx/>
              <a:buChar char="•"/>
            </a:pPr>
            <a:r>
              <a:rPr lang="en-US" altLang="en-US" b="0" i="0">
                <a:latin typeface="Trebuchet MS" pitchFamily="34" charset="0"/>
              </a:rPr>
              <a:t> 8:00 - 5:00pm</a:t>
            </a:r>
          </a:p>
          <a:p>
            <a:pPr lvl="1" eaLnBrk="0" hangingPunct="0">
              <a:buFontTx/>
              <a:buChar char="•"/>
            </a:pPr>
            <a:r>
              <a:rPr lang="en-US" altLang="en-US" b="0" i="0">
                <a:latin typeface="Trebuchet MS" pitchFamily="34" charset="0"/>
              </a:rPr>
              <a:t> no seminars during the lunch hour 12:00 - 1:00pm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572BD-B855-4967-BEDB-8A5172CB063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441325" y="269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381000" y="150813"/>
            <a:ext cx="7518400" cy="357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92100" algn="l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92100" algn="l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92100" algn="l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92100" algn="l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92100" algn="l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67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Aft>
                <a:spcPct val="20000"/>
              </a:spcAft>
            </a:pPr>
            <a:r>
              <a:rPr lang="en-US" altLang="en-US" sz="3200" i="0">
                <a:solidFill>
                  <a:srgbClr val="003399"/>
                </a:solidFill>
                <a:latin typeface="Trebuchet MS" pitchFamily="34" charset="0"/>
              </a:rPr>
              <a:t>3. </a:t>
            </a:r>
            <a:r>
              <a:rPr lang="en-US" altLang="en-US" sz="3200" i="0" u="sng">
                <a:solidFill>
                  <a:srgbClr val="003399"/>
                </a:solidFill>
                <a:latin typeface="Trebuchet MS" pitchFamily="34" charset="0"/>
              </a:rPr>
              <a:t>Soft Drink Bottling</a:t>
            </a:r>
          </a:p>
          <a:p>
            <a:pPr eaLnBrk="0" hangingPunct="0">
              <a:spcAft>
                <a:spcPct val="20000"/>
              </a:spcAft>
            </a:pPr>
            <a:endParaRPr lang="en-US" altLang="en-US" sz="3200" i="0">
              <a:solidFill>
                <a:schemeClr val="accent2"/>
              </a:solidFill>
              <a:latin typeface="Trebuchet MS" pitchFamily="34" charset="0"/>
            </a:endParaRPr>
          </a:p>
          <a:p>
            <a:pPr lvl="1" eaLnBrk="0" hangingPunct="0">
              <a:buFontTx/>
              <a:buChar char="•"/>
            </a:pPr>
            <a:r>
              <a:rPr lang="en-US" altLang="en-US" b="0" i="0">
                <a:latin typeface="Trebuchet MS" pitchFamily="34" charset="0"/>
              </a:rPr>
              <a:t> </a:t>
            </a:r>
            <a:r>
              <a:rPr lang="en-US" altLang="en-US" sz="2000" b="0" i="0">
                <a:latin typeface="Trebuchet MS" pitchFamily="34" charset="0"/>
              </a:rPr>
              <a:t>single machine</a:t>
            </a:r>
          </a:p>
          <a:p>
            <a:pPr lvl="1" eaLnBrk="0" hangingPunct="0">
              <a:buFontTx/>
              <a:buChar char="•"/>
            </a:pPr>
            <a:r>
              <a:rPr lang="en-US" altLang="en-US" sz="2000" b="0" i="0">
                <a:latin typeface="Trebuchet MS" pitchFamily="34" charset="0"/>
              </a:rPr>
              <a:t> 4 flavors</a:t>
            </a:r>
          </a:p>
          <a:p>
            <a:pPr lvl="1" eaLnBrk="0" hangingPunct="0">
              <a:buFontTx/>
              <a:buChar char="•"/>
            </a:pPr>
            <a:r>
              <a:rPr lang="en-US" altLang="en-US" sz="2000" b="0" i="0">
                <a:latin typeface="Trebuchet MS" pitchFamily="34" charset="0"/>
              </a:rPr>
              <a:t> each flavor has its own filling time</a:t>
            </a:r>
          </a:p>
          <a:p>
            <a:pPr lvl="1" eaLnBrk="0" hangingPunct="0">
              <a:buFontTx/>
              <a:buChar char="•"/>
            </a:pPr>
            <a:r>
              <a:rPr lang="en-US" altLang="en-US" sz="2000" b="0" i="0">
                <a:latin typeface="Trebuchet MS" pitchFamily="34" charset="0"/>
              </a:rPr>
              <a:t> cleaning and changeover time between the bottling of</a:t>
            </a:r>
            <a:br>
              <a:rPr lang="en-US" altLang="en-US" sz="2000" b="0" i="0">
                <a:latin typeface="Trebuchet MS" pitchFamily="34" charset="0"/>
              </a:rPr>
            </a:br>
            <a:r>
              <a:rPr lang="en-US" altLang="en-US" sz="2000" b="0" i="0">
                <a:latin typeface="Trebuchet MS" pitchFamily="34" charset="0"/>
              </a:rPr>
              <a:t>	successive flavors</a:t>
            </a:r>
          </a:p>
          <a:p>
            <a:pPr lvl="1" eaLnBrk="0" hangingPunct="0"/>
            <a:r>
              <a:rPr lang="en-US" altLang="en-US">
                <a:latin typeface="Trebuchet MS" pitchFamily="34" charset="0"/>
              </a:rPr>
              <a:t>aim</a:t>
            </a:r>
            <a:r>
              <a:rPr lang="en-US" altLang="en-US" b="0" i="0">
                <a:latin typeface="Trebuchet MS" pitchFamily="34" charset="0"/>
              </a:rPr>
              <a:t>: to minimize cycle time, </a:t>
            </a:r>
            <a:br>
              <a:rPr lang="en-US" altLang="en-US" b="0" i="0">
                <a:latin typeface="Trebuchet MS" pitchFamily="34" charset="0"/>
              </a:rPr>
            </a:br>
            <a:r>
              <a:rPr lang="en-US" altLang="en-US">
                <a:latin typeface="Trebuchet MS" pitchFamily="34" charset="0"/>
              </a:rPr>
              <a:t>sufficient</a:t>
            </a:r>
            <a:r>
              <a:rPr lang="en-US" altLang="en-US" b="0" i="0">
                <a:latin typeface="Trebuchet MS" pitchFamily="34" charset="0"/>
              </a:rPr>
              <a:t>: to minimize the total changeover time</a:t>
            </a:r>
          </a:p>
        </p:txBody>
      </p:sp>
      <p:graphicFrame>
        <p:nvGraphicFramePr>
          <p:cNvPr id="369668" name="Object 4"/>
          <p:cNvGraphicFramePr>
            <a:graphicFrameLocks noChangeAspect="1"/>
          </p:cNvGraphicFramePr>
          <p:nvPr/>
        </p:nvGraphicFramePr>
        <p:xfrm>
          <a:off x="1066800" y="3657600"/>
          <a:ext cx="2411413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5" name="Equation" r:id="rId3" imgW="1206360" imgH="1066680" progId="Equation.DSMT4">
                  <p:embed/>
                </p:oleObj>
              </mc:Choice>
              <mc:Fallback>
                <p:oleObj name="Equation" r:id="rId3" imgW="1206360" imgH="1066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57600"/>
                        <a:ext cx="2411413" cy="213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3962400" y="3657600"/>
            <a:ext cx="21034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4 </a:t>
            </a:r>
            <a:r>
              <a:rPr lang="en-US" altLang="en-US" sz="2400" b="0" i="0">
                <a:latin typeface="Times New Roman" pitchFamily="18" charset="0"/>
              </a:rPr>
              <a:t>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</a:p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2+3+2+50 = 57</a:t>
            </a:r>
          </a:p>
          <a:p>
            <a:pPr eaLnBrk="0" hangingPunct="0"/>
            <a:endParaRPr lang="en-US" altLang="en-US" sz="2400" b="0" i="0">
              <a:latin typeface="Times New Roman" pitchFamily="18" charset="0"/>
            </a:endParaRPr>
          </a:p>
          <a:p>
            <a:pPr eaLnBrk="0" hangingPunct="0"/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4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1 </a:t>
            </a:r>
            <a:r>
              <a:rPr lang="en-US" altLang="en-US" sz="2400" b="0" i="0">
                <a:latin typeface="Times New Roman" pitchFamily="18" charset="0"/>
              </a:rPr>
              <a:t>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</a:p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3+2+50+2 = 57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6400800" y="3657600"/>
            <a:ext cx="21034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4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1 </a:t>
            </a:r>
            <a:r>
              <a:rPr lang="en-US" altLang="en-US" sz="2400" b="0" i="0">
                <a:latin typeface="Times New Roman" pitchFamily="18" charset="0"/>
              </a:rPr>
              <a:t>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</a:p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2+5+6+70 = 83</a:t>
            </a:r>
          </a:p>
          <a:p>
            <a:pPr eaLnBrk="0" hangingPunct="0"/>
            <a:endParaRPr lang="en-US" altLang="en-US" sz="2400" b="0" i="0">
              <a:latin typeface="Times New Roman" pitchFamily="18" charset="0"/>
            </a:endParaRPr>
          </a:p>
          <a:p>
            <a:pPr eaLnBrk="0" hangingPunct="0"/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4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1 </a:t>
            </a:r>
            <a:r>
              <a:rPr lang="en-US" altLang="en-US" sz="2400" b="0" i="0">
                <a:latin typeface="Times New Roman" pitchFamily="18" charset="0"/>
              </a:rPr>
              <a:t>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4</a:t>
            </a:r>
          </a:p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4+3+8+50 = 66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4022725" y="5680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5410200" y="5715000"/>
            <a:ext cx="2103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4</a:t>
            </a:r>
            <a:r>
              <a:rPr lang="en-US" altLang="en-US" sz="2400" b="0" i="0">
                <a:latin typeface="Times New Roman" pitchFamily="18" charset="0"/>
              </a:rPr>
              <a:t> 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3 </a:t>
            </a:r>
            <a:r>
              <a:rPr lang="en-US" altLang="en-US" sz="2400" b="0" i="0">
                <a:latin typeface="Times New Roman" pitchFamily="18" charset="0"/>
              </a:rPr>
              <a:t>- </a:t>
            </a:r>
            <a:r>
              <a:rPr lang="en-US" altLang="en-US" sz="2400" b="0">
                <a:latin typeface="Times New Roman" pitchFamily="18" charset="0"/>
              </a:rPr>
              <a:t>f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</a:p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2+4+6+8 = 20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4114800" y="5867400"/>
            <a:ext cx="119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optimal: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CD82B-01ED-4953-8FBB-C513F30C44B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Trebuchet MS" pitchFamily="34" charset="0"/>
              </a:rPr>
              <a:t>Manufacturing, e.g.: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rebuchet MS" pitchFamily="34" charset="0"/>
              </a:rPr>
              <a:t>job shop / flow shop scheduling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rebuchet MS" pitchFamily="34" charset="0"/>
              </a:rPr>
              <a:t>workforce scheduling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rebuchet MS" pitchFamily="34" charset="0"/>
              </a:rPr>
              <a:t>tool scheduling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rebuchet MS" pitchFamily="34" charset="0"/>
              </a:rPr>
              <a:t>Services, e.g.: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rebuchet MS" pitchFamily="34" charset="0"/>
              </a:rPr>
              <a:t>Hotel / airline reservation systems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rebuchet MS" pitchFamily="34" charset="0"/>
              </a:rPr>
              <a:t>Hospitals (operating rooms)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rebuchet MS" pitchFamily="34" charset="0"/>
              </a:rPr>
              <a:t>Transportation and distribution, e.g.: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rebuchet MS" pitchFamily="34" charset="0"/>
              </a:rPr>
              <a:t>vehicle scheduling, and routing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rebuchet MS" pitchFamily="34" charset="0"/>
              </a:rPr>
              <a:t>railways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5432425" cy="685800"/>
          </a:xfrm>
          <a:noFill/>
          <a:ln/>
        </p:spPr>
        <p:txBody>
          <a:bodyPr/>
          <a:lstStyle/>
          <a:p>
            <a:r>
              <a:rPr lang="en-US" altLang="en-US">
                <a:latin typeface="Trebuchet MS" pitchFamily="34" charset="0"/>
              </a:rPr>
              <a:t>Application areas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3287D-5627-4BE4-BBF0-B4166D8F3CA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5257800"/>
          </a:xfrm>
        </p:spPr>
        <p:txBody>
          <a:bodyPr/>
          <a:lstStyle/>
          <a:p>
            <a:r>
              <a:rPr lang="en-US" altLang="en-US" sz="2800">
                <a:latin typeface="Trebuchet MS" pitchFamily="34" charset="0"/>
              </a:rPr>
              <a:t>Information processing and communications:</a:t>
            </a:r>
          </a:p>
          <a:p>
            <a:pPr lvl="1"/>
            <a:r>
              <a:rPr lang="en-US" altLang="en-US" sz="2400">
                <a:latin typeface="Trebuchet MS" pitchFamily="34" charset="0"/>
              </a:rPr>
              <a:t>CPU’s, series and parallel computing</a:t>
            </a:r>
          </a:p>
          <a:p>
            <a:pPr lvl="1"/>
            <a:r>
              <a:rPr lang="en-US" altLang="en-US" sz="2400">
                <a:latin typeface="Trebuchet MS" pitchFamily="34" charset="0"/>
              </a:rPr>
              <a:t>call centers</a:t>
            </a:r>
          </a:p>
          <a:p>
            <a:r>
              <a:rPr lang="en-US" altLang="en-US" sz="2800">
                <a:latin typeface="Trebuchet MS" pitchFamily="34" charset="0"/>
              </a:rPr>
              <a:t>Time-tabling, e.g.:</a:t>
            </a:r>
          </a:p>
          <a:p>
            <a:pPr lvl="1"/>
            <a:r>
              <a:rPr lang="en-US" altLang="en-US" sz="2400">
                <a:latin typeface="Trebuchet MS" pitchFamily="34" charset="0"/>
              </a:rPr>
              <a:t>lecture planning at a University</a:t>
            </a:r>
          </a:p>
          <a:p>
            <a:pPr lvl="1"/>
            <a:r>
              <a:rPr lang="en-US" altLang="en-US" sz="2400">
                <a:latin typeface="Trebuchet MS" pitchFamily="34" charset="0"/>
              </a:rPr>
              <a:t>soccer competition</a:t>
            </a:r>
          </a:p>
          <a:p>
            <a:pPr lvl="1"/>
            <a:r>
              <a:rPr lang="en-US" altLang="en-US" sz="2400">
                <a:latin typeface="Trebuchet MS" pitchFamily="34" charset="0"/>
              </a:rPr>
              <a:t>flight scheduling</a:t>
            </a:r>
          </a:p>
          <a:p>
            <a:r>
              <a:rPr lang="en-US" altLang="en-US" sz="2800">
                <a:latin typeface="Trebuchet MS" pitchFamily="34" charset="0"/>
              </a:rPr>
              <a:t>Warehousing, e.g.:</a:t>
            </a:r>
          </a:p>
          <a:p>
            <a:pPr lvl="1"/>
            <a:r>
              <a:rPr lang="en-US" altLang="en-US" sz="2400">
                <a:latin typeface="Trebuchet MS" pitchFamily="34" charset="0"/>
              </a:rPr>
              <a:t>AGV scheduling, and routing</a:t>
            </a:r>
          </a:p>
          <a:p>
            <a:r>
              <a:rPr lang="en-US" altLang="en-US" sz="2800">
                <a:latin typeface="Trebuchet MS" pitchFamily="34" charset="0"/>
              </a:rPr>
              <a:t>Maintenance, e.g.:</a:t>
            </a:r>
          </a:p>
          <a:p>
            <a:pPr lvl="1"/>
            <a:r>
              <a:rPr lang="en-US" altLang="en-US" sz="2400">
                <a:latin typeface="Trebuchet MS" pitchFamily="34" charset="0"/>
              </a:rPr>
              <a:t>scheduling maintenance of a fleet of ships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5002213" cy="528638"/>
          </a:xfrm>
          <a:noFill/>
          <a:ln/>
        </p:spPr>
        <p:txBody>
          <a:bodyPr/>
          <a:lstStyle/>
          <a:p>
            <a:r>
              <a:rPr lang="en-US" altLang="en-US">
                <a:latin typeface="Trebuchet MS" pitchFamily="34" charset="0"/>
              </a:rPr>
              <a:t>Application areas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9C81C-5B1C-4AD5-A4F2-E8639269085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776288"/>
          </a:xfrm>
        </p:spPr>
        <p:txBody>
          <a:bodyPr/>
          <a:lstStyle/>
          <a:p>
            <a:r>
              <a:rPr lang="en-US" altLang="en-US">
                <a:latin typeface="Trebuchet MS" pitchFamily="34" charset="0"/>
              </a:rPr>
              <a:t>Overview of models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229600" cy="5029200"/>
          </a:xfrm>
        </p:spPr>
        <p:txBody>
          <a:bodyPr/>
          <a:lstStyle/>
          <a:p>
            <a:pPr>
              <a:buClr>
                <a:srgbClr val="9900CC"/>
              </a:buClr>
              <a:buFont typeface="Symbol" pitchFamily="18" charset="2"/>
              <a:buChar char="·"/>
            </a:pPr>
            <a:r>
              <a:rPr lang="en-US" altLang="en-US">
                <a:latin typeface="Trebuchet MS" pitchFamily="34" charset="0"/>
              </a:rPr>
              <a:t>Project Scheduling</a:t>
            </a:r>
          </a:p>
          <a:p>
            <a:pPr lvl="1"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precedence constraints</a:t>
            </a:r>
          </a:p>
          <a:p>
            <a:pPr lvl="1"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minimize makespan</a:t>
            </a:r>
          </a:p>
          <a:p>
            <a:pPr lvl="1"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critical tasks can be identified</a:t>
            </a:r>
          </a:p>
          <a:p>
            <a:pPr>
              <a:buClr>
                <a:srgbClr val="9900CC"/>
              </a:buClr>
              <a:buFont typeface="Symbol" pitchFamily="18" charset="2"/>
              <a:buChar char="·"/>
            </a:pPr>
            <a:r>
              <a:rPr lang="en-US" altLang="en-US">
                <a:latin typeface="Trebuchet MS" pitchFamily="34" charset="0"/>
              </a:rPr>
              <a:t>Job Shop Scheduling</a:t>
            </a:r>
          </a:p>
          <a:p>
            <a:pPr>
              <a:buClr>
                <a:srgbClr val="9900CC"/>
              </a:buClr>
              <a:buFont typeface="Symbol" pitchFamily="18" charset="2"/>
              <a:buNone/>
            </a:pPr>
            <a:endParaRPr lang="en-US" altLang="en-US">
              <a:latin typeface="Trebuchet MS" pitchFamily="34" charset="0"/>
            </a:endParaRPr>
          </a:p>
          <a:p>
            <a:pPr lvl="1">
              <a:buClr>
                <a:srgbClr val="FF3399"/>
              </a:buClr>
              <a:buFont typeface="Symbol" pitchFamily="18" charset="2"/>
              <a:buChar char="¨"/>
            </a:pPr>
            <a:endParaRPr lang="en-US" altLang="en-US">
              <a:latin typeface="Trebuchet MS" pitchFamily="34" charset="0"/>
            </a:endParaRPr>
          </a:p>
          <a:p>
            <a:pPr>
              <a:buClr>
                <a:srgbClr val="9900CC"/>
              </a:buClr>
              <a:buFont typeface="Symbol" pitchFamily="18" charset="2"/>
              <a:buChar char="·"/>
            </a:pPr>
            <a:endParaRPr lang="en-US" altLang="en-US">
              <a:latin typeface="Trebuchet MS" pitchFamily="34" charset="0"/>
            </a:endParaRPr>
          </a:p>
          <a:p>
            <a:pPr>
              <a:buClr>
                <a:srgbClr val="9900CC"/>
              </a:buClr>
              <a:buFont typeface="Symbol" pitchFamily="18" charset="2"/>
              <a:buChar char="·"/>
            </a:pPr>
            <a:endParaRPr lang="en-US" altLang="en-US">
              <a:latin typeface="Trebuchet MS" pitchFamily="34" charset="0"/>
            </a:endParaRPr>
          </a:p>
        </p:txBody>
      </p:sp>
      <p:graphicFrame>
        <p:nvGraphicFramePr>
          <p:cNvPr id="405510" name="Object 6"/>
          <p:cNvGraphicFramePr>
            <a:graphicFrameLocks noChangeAspect="1"/>
          </p:cNvGraphicFramePr>
          <p:nvPr>
            <p:ph type="tbl" idx="1"/>
          </p:nvPr>
        </p:nvGraphicFramePr>
        <p:xfrm>
          <a:off x="1143000" y="4191000"/>
          <a:ext cx="6477000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2" name="Document" r:id="rId3" imgW="7835400" imgH="2647440" progId="Word.Document.8">
                  <p:embed/>
                </p:oleObj>
              </mc:Choice>
              <mc:Fallback>
                <p:oleObj name="Document" r:id="rId3" imgW="7835400" imgH="264744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6477000" cy="235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5A07E-D066-45BD-B3DF-4A03B3ABC0A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257800" cy="660400"/>
          </a:xfrm>
        </p:spPr>
        <p:txBody>
          <a:bodyPr/>
          <a:lstStyle/>
          <a:p>
            <a:r>
              <a:rPr lang="en-US" altLang="en-US">
                <a:latin typeface="Trebuchet MS" pitchFamily="34" charset="0"/>
              </a:rPr>
              <a:t>Overview of models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9900CC"/>
              </a:buClr>
              <a:buFont typeface="Symbol" pitchFamily="18" charset="2"/>
              <a:buChar char="·"/>
            </a:pPr>
            <a:r>
              <a:rPr lang="en-US" altLang="en-US">
                <a:latin typeface="Trebuchet MS" pitchFamily="34" charset="0"/>
              </a:rPr>
              <a:t>Job Shop Scheduling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minimize makespan or no of tardy jobs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Mostly for make-to-order manufacturing systems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Also in services</a:t>
            </a:r>
          </a:p>
          <a:p>
            <a:pPr>
              <a:lnSpc>
                <a:spcPct val="90000"/>
              </a:lnSpc>
              <a:buClr>
                <a:srgbClr val="9900CC"/>
              </a:buClr>
              <a:buFont typeface="Symbol" pitchFamily="18" charset="2"/>
              <a:buChar char="·"/>
            </a:pPr>
            <a:r>
              <a:rPr lang="en-US" altLang="en-US">
                <a:latin typeface="Trebuchet MS" pitchFamily="34" charset="0"/>
              </a:rPr>
              <a:t>Flexible Manufacturing Systems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An automated material handling system controls the movement of jobs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Mostly for mass production systems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Maximize throughput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7BFB4-1095-4541-BDA0-2C089B9C39E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677863"/>
          </a:xfrm>
        </p:spPr>
        <p:txBody>
          <a:bodyPr/>
          <a:lstStyle/>
          <a:p>
            <a:r>
              <a:rPr lang="en-US" altLang="en-US">
                <a:latin typeface="Trebuchet MS" pitchFamily="34" charset="0"/>
              </a:rPr>
              <a:t>Overview of models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9900CC"/>
              </a:buClr>
              <a:buFont typeface="Symbol" pitchFamily="18" charset="2"/>
              <a:buChar char="·"/>
            </a:pPr>
            <a:r>
              <a:rPr lang="en-US" altLang="en-US">
                <a:latin typeface="Trebuchet MS" pitchFamily="34" charset="0"/>
              </a:rPr>
              <a:t>Lot Scheduling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Switching between products incurs a setup cost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Minimize total inventory and setup costs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Process industries, e.g. oil refinery, paper mill</a:t>
            </a:r>
          </a:p>
          <a:p>
            <a:pPr>
              <a:lnSpc>
                <a:spcPct val="90000"/>
              </a:lnSpc>
              <a:buClr>
                <a:srgbClr val="9900CC"/>
              </a:buClr>
              <a:buFont typeface="Symbol" pitchFamily="18" charset="2"/>
              <a:buChar char="·"/>
            </a:pPr>
            <a:r>
              <a:rPr lang="en-US" altLang="en-US">
                <a:latin typeface="Trebuchet MS" pitchFamily="34" charset="0"/>
              </a:rPr>
              <a:t>Reservation Systems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Job start and complete times are fixed 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Decide to process the job or not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Maximize no. of jobs processed or utilization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Services, e.g. hotels, car rental agencies.</a:t>
            </a:r>
          </a:p>
          <a:p>
            <a:pPr lvl="1">
              <a:lnSpc>
                <a:spcPct val="90000"/>
              </a:lnSpc>
            </a:pPr>
            <a:endParaRPr lang="en-US" altLang="en-US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5DA47-410D-4227-AAE8-9DB05916F1B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762000"/>
          </a:xfrm>
        </p:spPr>
        <p:txBody>
          <a:bodyPr/>
          <a:lstStyle/>
          <a:p>
            <a:r>
              <a:rPr lang="en-US" altLang="en-US">
                <a:latin typeface="Trebuchet MS" pitchFamily="34" charset="0"/>
              </a:rPr>
              <a:t>Overview of models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9900CC"/>
              </a:buClr>
              <a:buFont typeface="Symbol" pitchFamily="18" charset="2"/>
              <a:buChar char="·"/>
            </a:pPr>
            <a:r>
              <a:rPr lang="en-US" altLang="en-US">
                <a:latin typeface="Trebuchet MS" pitchFamily="34" charset="0"/>
              </a:rPr>
              <a:t>Timetabling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Certain jobs use the same equipment and cannot be processed at the same time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Minimize makespan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Examples: repair shops, classroom scheduling</a:t>
            </a:r>
          </a:p>
          <a:p>
            <a:pPr>
              <a:lnSpc>
                <a:spcPct val="90000"/>
              </a:lnSpc>
              <a:buClr>
                <a:srgbClr val="9900CC"/>
              </a:buClr>
              <a:buFont typeface="Symbol" pitchFamily="18" charset="2"/>
              <a:buChar char="·"/>
            </a:pPr>
            <a:r>
              <a:rPr lang="en-US" altLang="en-US">
                <a:latin typeface="Trebuchet MS" pitchFamily="34" charset="0"/>
              </a:rPr>
              <a:t>Workforce Scheduling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Assign personnel to shifts 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Constraints due to equipment requirements and work rules </a:t>
            </a:r>
          </a:p>
          <a:p>
            <a:pPr lvl="1">
              <a:lnSpc>
                <a:spcPct val="90000"/>
              </a:lnSpc>
              <a:buClr>
                <a:srgbClr val="FF3399"/>
              </a:buClr>
              <a:buFont typeface="Symbol" pitchFamily="18" charset="2"/>
              <a:buChar char="¨"/>
            </a:pPr>
            <a:r>
              <a:rPr lang="en-US" altLang="en-US">
                <a:latin typeface="Trebuchet MS" pitchFamily="34" charset="0"/>
              </a:rPr>
              <a:t>Minimize number of employees or total cost</a:t>
            </a:r>
          </a:p>
          <a:p>
            <a:pPr lvl="1">
              <a:lnSpc>
                <a:spcPct val="90000"/>
              </a:lnSpc>
            </a:pPr>
            <a:endParaRPr lang="en-US" altLang="en-US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9C6C9-772A-4697-A083-0059232829F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Jobs</a:t>
            </a:r>
          </a:p>
        </p:txBody>
      </p:sp>
      <p:sp>
        <p:nvSpPr>
          <p:cNvPr id="456707" name="Rectangle 3"/>
          <p:cNvSpPr>
            <a:spLocks noChangeArrowheads="1"/>
          </p:cNvSpPr>
          <p:nvPr/>
        </p:nvSpPr>
        <p:spPr bwMode="auto">
          <a:xfrm>
            <a:off x="1219200" y="2667000"/>
            <a:ext cx="17526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28235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08" name="Line 4"/>
          <p:cNvSpPr>
            <a:spLocks noChangeShapeType="1"/>
          </p:cNvSpPr>
          <p:nvPr/>
        </p:nvSpPr>
        <p:spPr bwMode="auto">
          <a:xfrm>
            <a:off x="1219200" y="3352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709" name="Line 5"/>
          <p:cNvSpPr>
            <a:spLocks noChangeShapeType="1"/>
          </p:cNvSpPr>
          <p:nvPr/>
        </p:nvSpPr>
        <p:spPr bwMode="auto">
          <a:xfrm>
            <a:off x="2971800" y="3352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710" name="Line 6"/>
          <p:cNvSpPr>
            <a:spLocks noChangeShapeType="1"/>
          </p:cNvSpPr>
          <p:nvPr/>
        </p:nvSpPr>
        <p:spPr bwMode="auto">
          <a:xfrm>
            <a:off x="1219200" y="350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711" name="Text Box 7"/>
          <p:cNvSpPr txBox="1">
            <a:spLocks noChangeArrowheads="1"/>
          </p:cNvSpPr>
          <p:nvPr/>
        </p:nvSpPr>
        <p:spPr bwMode="auto">
          <a:xfrm>
            <a:off x="381000" y="4267200"/>
            <a:ext cx="40687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p</a:t>
            </a:r>
            <a:r>
              <a:rPr lang="en-IE" altLang="en-US" sz="2400" b="0" i="0" baseline="-25000">
                <a:latin typeface="Tahoma" pitchFamily="34" charset="0"/>
              </a:rPr>
              <a:t>ij</a:t>
            </a:r>
            <a:r>
              <a:rPr lang="en-IE" altLang="en-US" sz="2400" b="0" i="0">
                <a:latin typeface="Tahoma" pitchFamily="34" charset="0"/>
              </a:rPr>
              <a:t> – processing time of job j </a:t>
            </a:r>
            <a:br>
              <a:rPr lang="en-IE" altLang="en-US" sz="2400" b="0" i="0">
                <a:latin typeface="Tahoma" pitchFamily="34" charset="0"/>
              </a:rPr>
            </a:br>
            <a:r>
              <a:rPr lang="en-IE" altLang="en-US" sz="2400" b="0" i="0">
                <a:latin typeface="Tahoma" pitchFamily="34" charset="0"/>
              </a:rPr>
              <a:t>	on machine i</a:t>
            </a:r>
          </a:p>
          <a:p>
            <a:pPr eaLnBrk="0" hangingPunct="0"/>
            <a:r>
              <a:rPr lang="en-IE" altLang="en-US" sz="2400" b="0" i="0">
                <a:latin typeface="Tahoma" pitchFamily="34" charset="0"/>
              </a:rPr>
              <a:t>r</a:t>
            </a:r>
            <a:r>
              <a:rPr lang="en-IE" altLang="en-US" sz="2400" b="0" i="0" baseline="-25000">
                <a:latin typeface="Tahoma" pitchFamily="34" charset="0"/>
              </a:rPr>
              <a:t>j</a:t>
            </a:r>
            <a:r>
              <a:rPr lang="en-IE" altLang="en-US" sz="2400" b="0" i="0">
                <a:latin typeface="Tahoma" pitchFamily="34" charset="0"/>
              </a:rPr>
              <a:t> – release date of job j</a:t>
            </a:r>
          </a:p>
          <a:p>
            <a:pPr eaLnBrk="0" hangingPunct="0"/>
            <a:r>
              <a:rPr lang="en-IE" altLang="en-US" sz="2400" b="0" i="0">
                <a:latin typeface="Tahoma" pitchFamily="34" charset="0"/>
              </a:rPr>
              <a:t>d</a:t>
            </a:r>
            <a:r>
              <a:rPr lang="en-IE" altLang="en-US" sz="2400" b="0" i="0" baseline="-25000">
                <a:latin typeface="Tahoma" pitchFamily="34" charset="0"/>
              </a:rPr>
              <a:t>j</a:t>
            </a:r>
            <a:r>
              <a:rPr lang="en-IE" altLang="en-US" sz="2400" b="0" i="0">
                <a:latin typeface="Tahoma" pitchFamily="34" charset="0"/>
              </a:rPr>
              <a:t> – due date of job j</a:t>
            </a:r>
          </a:p>
          <a:p>
            <a:pPr eaLnBrk="0" hangingPunct="0"/>
            <a:r>
              <a:rPr lang="en-IE" altLang="en-US" sz="2400" b="0" i="0">
                <a:latin typeface="Tahoma" pitchFamily="34" charset="0"/>
              </a:rPr>
              <a:t>w</a:t>
            </a:r>
            <a:r>
              <a:rPr lang="en-IE" altLang="en-US" sz="2400" b="0" i="0" baseline="-25000">
                <a:latin typeface="Tahoma" pitchFamily="34" charset="0"/>
              </a:rPr>
              <a:t>j</a:t>
            </a:r>
            <a:r>
              <a:rPr lang="en-IE" altLang="en-US" sz="2400" b="0" i="0">
                <a:latin typeface="Tahoma" pitchFamily="34" charset="0"/>
              </a:rPr>
              <a:t> – weight of job j</a:t>
            </a: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1752600" y="36576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p</a:t>
            </a:r>
            <a:r>
              <a:rPr lang="en-IE" altLang="en-US" sz="2400" b="0" i="0" baseline="-25000">
                <a:latin typeface="Tahoma" pitchFamily="34" charset="0"/>
              </a:rPr>
              <a:t>ij</a:t>
            </a:r>
            <a:endParaRPr lang="en-IE" altLang="en-US" sz="2400" b="0" i="0">
              <a:latin typeface="Tahoma" pitchFamily="34" charset="0"/>
            </a:endParaRPr>
          </a:p>
        </p:txBody>
      </p:sp>
      <p:sp>
        <p:nvSpPr>
          <p:cNvPr id="456713" name="Text Box 9"/>
          <p:cNvSpPr txBox="1">
            <a:spLocks noChangeArrowheads="1"/>
          </p:cNvSpPr>
          <p:nvPr/>
        </p:nvSpPr>
        <p:spPr bwMode="auto">
          <a:xfrm>
            <a:off x="990600" y="2133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r</a:t>
            </a:r>
            <a:r>
              <a:rPr lang="en-IE" altLang="en-US" sz="2400" b="0" i="0" baseline="-25000">
                <a:latin typeface="Tahoma" pitchFamily="34" charset="0"/>
              </a:rPr>
              <a:t>j</a:t>
            </a:r>
            <a:endParaRPr lang="en-IE" altLang="en-US" sz="2400" b="0" i="0">
              <a:latin typeface="Tahoma" pitchFamily="34" charset="0"/>
            </a:endParaRPr>
          </a:p>
        </p:txBody>
      </p:sp>
      <p:sp>
        <p:nvSpPr>
          <p:cNvPr id="456714" name="Text Box 10"/>
          <p:cNvSpPr txBox="1">
            <a:spLocks noChangeArrowheads="1"/>
          </p:cNvSpPr>
          <p:nvPr/>
        </p:nvSpPr>
        <p:spPr bwMode="auto">
          <a:xfrm>
            <a:off x="2895600" y="2209800"/>
            <a:ext cx="40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d</a:t>
            </a:r>
            <a:r>
              <a:rPr lang="en-IE" altLang="en-US" sz="2400" b="0" i="0" baseline="-25000">
                <a:latin typeface="Tahoma" pitchFamily="34" charset="0"/>
              </a:rPr>
              <a:t>j</a:t>
            </a:r>
            <a:endParaRPr lang="en-IE" altLang="en-US" sz="2400" b="0" i="0">
              <a:latin typeface="Tahoma" pitchFamily="34" charset="0"/>
            </a:endParaRPr>
          </a:p>
        </p:txBody>
      </p:sp>
      <p:sp>
        <p:nvSpPr>
          <p:cNvPr id="456715" name="Text Box 11"/>
          <p:cNvSpPr txBox="1">
            <a:spLocks noChangeArrowheads="1"/>
          </p:cNvSpPr>
          <p:nvPr/>
        </p:nvSpPr>
        <p:spPr bwMode="auto">
          <a:xfrm>
            <a:off x="2362200" y="2667000"/>
            <a:ext cx="46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w</a:t>
            </a:r>
            <a:r>
              <a:rPr lang="en-IE" altLang="en-US" sz="2400" b="0" i="0" baseline="-25000">
                <a:latin typeface="Tahoma" pitchFamily="34" charset="0"/>
              </a:rPr>
              <a:t>j</a:t>
            </a:r>
            <a:endParaRPr lang="en-IE" altLang="en-US" sz="2400" b="0" i="0">
              <a:latin typeface="Tahoma" pitchFamily="34" charset="0"/>
            </a:endParaRPr>
          </a:p>
        </p:txBody>
      </p:sp>
      <p:grpSp>
        <p:nvGrpSpPr>
          <p:cNvPr id="456716" name="Group 12"/>
          <p:cNvGrpSpPr>
            <a:grpSpLocks/>
          </p:cNvGrpSpPr>
          <p:nvPr/>
        </p:nvGrpSpPr>
        <p:grpSpPr bwMode="auto">
          <a:xfrm>
            <a:off x="5075238" y="2133600"/>
            <a:ext cx="3763962" cy="3762375"/>
            <a:chOff x="3197" y="1344"/>
            <a:chExt cx="2371" cy="2370"/>
          </a:xfrm>
        </p:grpSpPr>
        <p:grpSp>
          <p:nvGrpSpPr>
            <p:cNvPr id="456717" name="Group 13"/>
            <p:cNvGrpSpPr>
              <a:grpSpLocks/>
            </p:cNvGrpSpPr>
            <p:nvPr/>
          </p:nvGrpSpPr>
          <p:grpSpPr bwMode="auto">
            <a:xfrm>
              <a:off x="3264" y="1344"/>
              <a:ext cx="2256" cy="912"/>
              <a:chOff x="2976" y="1344"/>
              <a:chExt cx="2256" cy="912"/>
            </a:xfrm>
          </p:grpSpPr>
          <p:sp>
            <p:nvSpPr>
              <p:cNvPr id="456718" name="Line 14"/>
              <p:cNvSpPr>
                <a:spLocks noChangeShapeType="1"/>
              </p:cNvSpPr>
              <p:nvPr/>
            </p:nvSpPr>
            <p:spPr bwMode="auto">
              <a:xfrm>
                <a:off x="3264" y="1632"/>
                <a:ext cx="19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719" name="Line 15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19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720" name="Line 16"/>
              <p:cNvSpPr>
                <a:spLocks noChangeShapeType="1"/>
              </p:cNvSpPr>
              <p:nvPr/>
            </p:nvSpPr>
            <p:spPr bwMode="auto">
              <a:xfrm>
                <a:off x="3264" y="2208"/>
                <a:ext cx="18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721" name="Text Box 17"/>
              <p:cNvSpPr txBox="1">
                <a:spLocks noChangeArrowheads="1"/>
              </p:cNvSpPr>
              <p:nvPr/>
            </p:nvSpPr>
            <p:spPr bwMode="auto">
              <a:xfrm>
                <a:off x="2976" y="1344"/>
                <a:ext cx="3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 altLang="en-US" sz="2400" b="0" i="0">
                    <a:latin typeface="Tahoma" pitchFamily="34" charset="0"/>
                  </a:rPr>
                  <a:t>M</a:t>
                </a:r>
                <a:r>
                  <a:rPr lang="en-IE" altLang="en-US" sz="2400" b="0" i="0" baseline="-25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56722" name="Text Box 18"/>
              <p:cNvSpPr txBox="1">
                <a:spLocks noChangeArrowheads="1"/>
              </p:cNvSpPr>
              <p:nvPr/>
            </p:nvSpPr>
            <p:spPr bwMode="auto">
              <a:xfrm>
                <a:off x="2976" y="1680"/>
                <a:ext cx="3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 altLang="en-US" sz="2400" b="0" i="0">
                    <a:latin typeface="Tahoma" pitchFamily="34" charset="0"/>
                  </a:rPr>
                  <a:t>M</a:t>
                </a:r>
                <a:r>
                  <a:rPr lang="en-IE" altLang="en-US" sz="2400" b="0" i="0" baseline="-250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456723" name="Text Box 19"/>
              <p:cNvSpPr txBox="1">
                <a:spLocks noChangeArrowheads="1"/>
              </p:cNvSpPr>
              <p:nvPr/>
            </p:nvSpPr>
            <p:spPr bwMode="auto">
              <a:xfrm>
                <a:off x="2976" y="1968"/>
                <a:ext cx="3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 altLang="en-US" sz="2400" b="0" i="0">
                    <a:latin typeface="Tahoma" pitchFamily="34" charset="0"/>
                  </a:rPr>
                  <a:t>M</a:t>
                </a:r>
                <a:r>
                  <a:rPr lang="en-IE" altLang="en-US" sz="2400" b="0" i="0" baseline="-25000"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456724" name="Rectangle 20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672" cy="240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tint val="28235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25" name="Rectangle 21"/>
              <p:cNvSpPr>
                <a:spLocks noChangeArrowheads="1"/>
              </p:cNvSpPr>
              <p:nvPr/>
            </p:nvSpPr>
            <p:spPr bwMode="auto">
              <a:xfrm>
                <a:off x="4080" y="1680"/>
                <a:ext cx="384" cy="240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26" name="Rectangle 22"/>
              <p:cNvSpPr>
                <a:spLocks noChangeArrowheads="1"/>
              </p:cNvSpPr>
              <p:nvPr/>
            </p:nvSpPr>
            <p:spPr bwMode="auto">
              <a:xfrm>
                <a:off x="4128" y="1968"/>
                <a:ext cx="576" cy="240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27" name="Rectangle 23"/>
              <p:cNvSpPr>
                <a:spLocks noChangeArrowheads="1"/>
              </p:cNvSpPr>
              <p:nvPr/>
            </p:nvSpPr>
            <p:spPr bwMode="auto">
              <a:xfrm>
                <a:off x="4320" y="1392"/>
                <a:ext cx="768" cy="240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28" name="Rectangle 24"/>
              <p:cNvSpPr>
                <a:spLocks noChangeArrowheads="1"/>
              </p:cNvSpPr>
              <p:nvPr/>
            </p:nvSpPr>
            <p:spPr bwMode="auto">
              <a:xfrm>
                <a:off x="3648" y="1680"/>
                <a:ext cx="432" cy="240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29" name="Rectangle 25"/>
              <p:cNvSpPr>
                <a:spLocks noChangeArrowheads="1"/>
              </p:cNvSpPr>
              <p:nvPr/>
            </p:nvSpPr>
            <p:spPr bwMode="auto">
              <a:xfrm>
                <a:off x="3360" y="1968"/>
                <a:ext cx="288" cy="240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30" name="Rectangle 26"/>
              <p:cNvSpPr>
                <a:spLocks noChangeArrowheads="1"/>
              </p:cNvSpPr>
              <p:nvPr/>
            </p:nvSpPr>
            <p:spPr bwMode="auto">
              <a:xfrm>
                <a:off x="3360" y="1392"/>
                <a:ext cx="288" cy="240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6731" name="Group 27"/>
            <p:cNvGrpSpPr>
              <a:grpSpLocks/>
            </p:cNvGrpSpPr>
            <p:nvPr/>
          </p:nvGrpSpPr>
          <p:grpSpPr bwMode="auto">
            <a:xfrm>
              <a:off x="4608" y="1920"/>
              <a:ext cx="960" cy="768"/>
              <a:chOff x="4320" y="1920"/>
              <a:chExt cx="960" cy="768"/>
            </a:xfrm>
          </p:grpSpPr>
          <p:sp>
            <p:nvSpPr>
              <p:cNvPr id="456732" name="Line 28"/>
              <p:cNvSpPr>
                <a:spLocks noChangeShapeType="1"/>
              </p:cNvSpPr>
              <p:nvPr/>
            </p:nvSpPr>
            <p:spPr bwMode="auto">
              <a:xfrm>
                <a:off x="4464" y="1920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733" name="Line 29"/>
              <p:cNvSpPr>
                <a:spLocks noChangeShapeType="1"/>
              </p:cNvSpPr>
              <p:nvPr/>
            </p:nvSpPr>
            <p:spPr bwMode="auto">
              <a:xfrm>
                <a:off x="5136" y="1920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734" name="Text Box 30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 altLang="en-US" sz="2400" b="0" i="0">
                    <a:latin typeface="Tahoma" pitchFamily="34" charset="0"/>
                  </a:rPr>
                  <a:t>S</a:t>
                </a:r>
                <a:r>
                  <a:rPr lang="en-IE" altLang="en-US" sz="2400" b="0" i="0" baseline="-25000">
                    <a:latin typeface="Tahoma" pitchFamily="34" charset="0"/>
                  </a:rPr>
                  <a:t>ij</a:t>
                </a:r>
                <a:endParaRPr lang="en-IE" altLang="en-US" sz="2400" b="0" i="0">
                  <a:latin typeface="Tahoma" pitchFamily="34" charset="0"/>
                </a:endParaRPr>
              </a:p>
            </p:txBody>
          </p:sp>
          <p:sp>
            <p:nvSpPr>
              <p:cNvPr id="456735" name="Text Box 31"/>
              <p:cNvSpPr txBox="1">
                <a:spLocks noChangeArrowheads="1"/>
              </p:cNvSpPr>
              <p:nvPr/>
            </p:nvSpPr>
            <p:spPr bwMode="auto">
              <a:xfrm>
                <a:off x="4984" y="2400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 altLang="en-US" sz="2400" b="0" i="0">
                    <a:latin typeface="Tahoma" pitchFamily="34" charset="0"/>
                  </a:rPr>
                  <a:t>C</a:t>
                </a:r>
                <a:r>
                  <a:rPr lang="en-IE" altLang="en-US" sz="2400" b="0" i="0" baseline="-25000">
                    <a:latin typeface="Tahoma" pitchFamily="34" charset="0"/>
                  </a:rPr>
                  <a:t>ij</a:t>
                </a:r>
                <a:endParaRPr lang="en-IE" altLang="en-US" sz="2400" b="0" i="0">
                  <a:latin typeface="Tahoma" pitchFamily="34" charset="0"/>
                </a:endParaRPr>
              </a:p>
            </p:txBody>
          </p:sp>
        </p:grpSp>
        <p:sp>
          <p:nvSpPr>
            <p:cNvPr id="456736" name="Text Box 32"/>
            <p:cNvSpPr txBox="1">
              <a:spLocks noChangeArrowheads="1"/>
            </p:cNvSpPr>
            <p:nvPr/>
          </p:nvSpPr>
          <p:spPr bwMode="auto">
            <a:xfrm>
              <a:off x="3197" y="2736"/>
              <a:ext cx="2307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IE" altLang="en-US" sz="2400" b="0" i="0">
                  <a:latin typeface="Tahoma" pitchFamily="34" charset="0"/>
                </a:rPr>
                <a:t>S</a:t>
              </a:r>
              <a:r>
                <a:rPr lang="en-IE" altLang="en-US" sz="2400" b="0" i="0" baseline="-25000">
                  <a:latin typeface="Tahoma" pitchFamily="34" charset="0"/>
                </a:rPr>
                <a:t>ij</a:t>
              </a:r>
              <a:r>
                <a:rPr lang="en-IE" altLang="en-US" sz="2400" b="0" i="0">
                  <a:latin typeface="Tahoma" pitchFamily="34" charset="0"/>
                </a:rPr>
                <a:t> – starting time of job j </a:t>
              </a:r>
              <a:br>
                <a:rPr lang="en-IE" altLang="en-US" sz="2400" b="0" i="0">
                  <a:latin typeface="Tahoma" pitchFamily="34" charset="0"/>
                </a:rPr>
              </a:br>
              <a:r>
                <a:rPr lang="en-IE" altLang="en-US" sz="2400" b="0" i="0">
                  <a:latin typeface="Tahoma" pitchFamily="34" charset="0"/>
                </a:rPr>
                <a:t>	on machine i</a:t>
              </a:r>
            </a:p>
            <a:p>
              <a:pPr eaLnBrk="0" hangingPunct="0"/>
              <a:r>
                <a:rPr lang="en-IE" altLang="en-US" sz="2400" b="0" i="0">
                  <a:latin typeface="Tahoma" pitchFamily="34" charset="0"/>
                </a:rPr>
                <a:t>C</a:t>
              </a:r>
              <a:r>
                <a:rPr lang="en-IE" altLang="en-US" sz="2400" b="0" i="0" baseline="-25000">
                  <a:latin typeface="Tahoma" pitchFamily="34" charset="0"/>
                </a:rPr>
                <a:t>ij</a:t>
              </a:r>
              <a:r>
                <a:rPr lang="en-IE" altLang="en-US" sz="2400" b="0" i="0">
                  <a:latin typeface="Tahoma" pitchFamily="34" charset="0"/>
                </a:rPr>
                <a:t> – completion time </a:t>
              </a:r>
              <a:br>
                <a:rPr lang="en-IE" altLang="en-US" sz="2400" b="0" i="0">
                  <a:latin typeface="Tahoma" pitchFamily="34" charset="0"/>
                </a:rPr>
              </a:br>
              <a:r>
                <a:rPr lang="en-IE" altLang="en-US" sz="2400" b="0" i="0">
                  <a:latin typeface="Tahoma" pitchFamily="34" charset="0"/>
                </a:rPr>
                <a:t>	of job 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3FE5-E010-43EE-A78A-629D01B3C40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Jobs &amp; Operations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1720850"/>
          </a:xfrm>
        </p:spPr>
        <p:txBody>
          <a:bodyPr/>
          <a:lstStyle/>
          <a:p>
            <a:r>
              <a:rPr lang="en-IE" altLang="en-US"/>
              <a:t>Often jobs are made up of a set of operations</a:t>
            </a: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2667000" y="3886200"/>
            <a:ext cx="8382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28235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7733" name="Text Box 5"/>
          <p:cNvSpPr txBox="1">
            <a:spLocks noChangeArrowheads="1"/>
          </p:cNvSpPr>
          <p:nvPr/>
        </p:nvSpPr>
        <p:spPr bwMode="auto">
          <a:xfrm>
            <a:off x="2819400" y="4495800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p</a:t>
            </a:r>
            <a:r>
              <a:rPr lang="en-IE" altLang="en-US" sz="2400" b="0" i="0" baseline="-25000">
                <a:latin typeface="Tahoma" pitchFamily="34" charset="0"/>
              </a:rPr>
              <a:t>2j</a:t>
            </a:r>
            <a:endParaRPr lang="en-IE" altLang="en-US" sz="2400" b="0" i="0">
              <a:latin typeface="Tahoma" pitchFamily="34" charset="0"/>
            </a:endParaRPr>
          </a:p>
        </p:txBody>
      </p:sp>
      <p:sp>
        <p:nvSpPr>
          <p:cNvPr id="457734" name="Text Box 6"/>
          <p:cNvSpPr txBox="1">
            <a:spLocks noChangeArrowheads="1"/>
          </p:cNvSpPr>
          <p:nvPr/>
        </p:nvSpPr>
        <p:spPr bwMode="auto">
          <a:xfrm>
            <a:off x="24384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r</a:t>
            </a:r>
            <a:r>
              <a:rPr lang="en-IE" altLang="en-US" sz="2400" b="0" i="0" baseline="-25000">
                <a:latin typeface="Tahoma" pitchFamily="34" charset="0"/>
              </a:rPr>
              <a:t>j</a:t>
            </a:r>
            <a:endParaRPr lang="en-IE" altLang="en-US" sz="2400" b="0" i="0">
              <a:latin typeface="Tahoma" pitchFamily="34" charset="0"/>
            </a:endParaRPr>
          </a:p>
        </p:txBody>
      </p:sp>
      <p:sp>
        <p:nvSpPr>
          <p:cNvPr id="457735" name="Text Box 7"/>
          <p:cNvSpPr txBox="1">
            <a:spLocks noChangeArrowheads="1"/>
          </p:cNvSpPr>
          <p:nvPr/>
        </p:nvSpPr>
        <p:spPr bwMode="auto">
          <a:xfrm>
            <a:off x="6934200" y="3352800"/>
            <a:ext cx="40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d</a:t>
            </a:r>
            <a:r>
              <a:rPr lang="en-IE" altLang="en-US" sz="2400" b="0" i="0" baseline="-25000">
                <a:latin typeface="Tahoma" pitchFamily="34" charset="0"/>
              </a:rPr>
              <a:t>j</a:t>
            </a:r>
            <a:endParaRPr lang="en-IE" altLang="en-US" sz="2400" b="0" i="0">
              <a:latin typeface="Tahoma" pitchFamily="34" charset="0"/>
            </a:endParaRPr>
          </a:p>
        </p:txBody>
      </p:sp>
      <p:sp>
        <p:nvSpPr>
          <p:cNvPr id="457736" name="Text Box 8"/>
          <p:cNvSpPr txBox="1">
            <a:spLocks noChangeArrowheads="1"/>
          </p:cNvSpPr>
          <p:nvPr/>
        </p:nvSpPr>
        <p:spPr bwMode="auto">
          <a:xfrm>
            <a:off x="7696200" y="3962400"/>
            <a:ext cx="46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w</a:t>
            </a:r>
            <a:r>
              <a:rPr lang="en-IE" altLang="en-US" sz="2400" b="0" i="0" baseline="-25000">
                <a:latin typeface="Tahoma" pitchFamily="34" charset="0"/>
              </a:rPr>
              <a:t>j</a:t>
            </a:r>
            <a:endParaRPr lang="en-IE" altLang="en-US" sz="2400" b="0" i="0">
              <a:latin typeface="Tahoma" pitchFamily="34" charset="0"/>
            </a:endParaRPr>
          </a:p>
        </p:txBody>
      </p:sp>
      <p:sp>
        <p:nvSpPr>
          <p:cNvPr id="457737" name="Rectangle 9"/>
          <p:cNvSpPr>
            <a:spLocks noChangeArrowheads="1"/>
          </p:cNvSpPr>
          <p:nvPr/>
        </p:nvSpPr>
        <p:spPr bwMode="auto">
          <a:xfrm>
            <a:off x="3733800" y="3886200"/>
            <a:ext cx="533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28235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7738" name="Rectangle 10"/>
          <p:cNvSpPr>
            <a:spLocks noChangeArrowheads="1"/>
          </p:cNvSpPr>
          <p:nvPr/>
        </p:nvSpPr>
        <p:spPr bwMode="auto">
          <a:xfrm>
            <a:off x="4648200" y="3886200"/>
            <a:ext cx="9906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28235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7739" name="Rectangle 11"/>
          <p:cNvSpPr>
            <a:spLocks noChangeArrowheads="1"/>
          </p:cNvSpPr>
          <p:nvPr/>
        </p:nvSpPr>
        <p:spPr bwMode="auto">
          <a:xfrm>
            <a:off x="6096000" y="3886200"/>
            <a:ext cx="8382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28235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7740" name="AutoShape 12"/>
          <p:cNvCxnSpPr>
            <a:cxnSpLocks noChangeShapeType="1"/>
            <a:stCxn id="457732" idx="3"/>
            <a:endCxn id="457737" idx="1"/>
          </p:cNvCxnSpPr>
          <p:nvPr/>
        </p:nvCxnSpPr>
        <p:spPr bwMode="auto">
          <a:xfrm>
            <a:off x="3517900" y="4152900"/>
            <a:ext cx="203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7741" name="AutoShape 13"/>
          <p:cNvCxnSpPr>
            <a:cxnSpLocks noChangeShapeType="1"/>
            <a:stCxn id="457737" idx="3"/>
            <a:endCxn id="457738" idx="1"/>
          </p:cNvCxnSpPr>
          <p:nvPr/>
        </p:nvCxnSpPr>
        <p:spPr bwMode="auto">
          <a:xfrm>
            <a:off x="4279900" y="4152900"/>
            <a:ext cx="355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7742" name="AutoShape 14"/>
          <p:cNvCxnSpPr>
            <a:cxnSpLocks noChangeShapeType="1"/>
            <a:stCxn id="457738" idx="3"/>
            <a:endCxn id="457739" idx="1"/>
          </p:cNvCxnSpPr>
          <p:nvPr/>
        </p:nvCxnSpPr>
        <p:spPr bwMode="auto">
          <a:xfrm>
            <a:off x="5651500" y="4152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7743" name="Text Box 15"/>
          <p:cNvSpPr txBox="1">
            <a:spLocks noChangeArrowheads="1"/>
          </p:cNvSpPr>
          <p:nvPr/>
        </p:nvSpPr>
        <p:spPr bwMode="auto">
          <a:xfrm>
            <a:off x="3733800" y="4495800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p</a:t>
            </a:r>
            <a:r>
              <a:rPr lang="en-IE" altLang="en-US" sz="2400" b="0" i="0" baseline="-25000">
                <a:latin typeface="Tahoma" pitchFamily="34" charset="0"/>
              </a:rPr>
              <a:t>0j</a:t>
            </a:r>
            <a:endParaRPr lang="en-IE" altLang="en-US" sz="2400" b="0" i="0">
              <a:latin typeface="Tahoma" pitchFamily="34" charset="0"/>
            </a:endParaRPr>
          </a:p>
        </p:txBody>
      </p:sp>
      <p:sp>
        <p:nvSpPr>
          <p:cNvPr id="457744" name="Text Box 16"/>
          <p:cNvSpPr txBox="1">
            <a:spLocks noChangeArrowheads="1"/>
          </p:cNvSpPr>
          <p:nvPr/>
        </p:nvSpPr>
        <p:spPr bwMode="auto">
          <a:xfrm>
            <a:off x="4953000" y="4495800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p</a:t>
            </a:r>
            <a:r>
              <a:rPr lang="en-IE" altLang="en-US" sz="2400" b="0" i="0" baseline="-25000">
                <a:latin typeface="Tahoma" pitchFamily="34" charset="0"/>
              </a:rPr>
              <a:t>3j</a:t>
            </a:r>
            <a:endParaRPr lang="en-IE" altLang="en-US" sz="2400" b="0" i="0">
              <a:latin typeface="Tahoma" pitchFamily="34" charset="0"/>
            </a:endParaRPr>
          </a:p>
        </p:txBody>
      </p:sp>
      <p:sp>
        <p:nvSpPr>
          <p:cNvPr id="457745" name="Text Box 17"/>
          <p:cNvSpPr txBox="1">
            <a:spLocks noChangeArrowheads="1"/>
          </p:cNvSpPr>
          <p:nvPr/>
        </p:nvSpPr>
        <p:spPr bwMode="auto">
          <a:xfrm>
            <a:off x="6248400" y="4495800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p</a:t>
            </a:r>
            <a:r>
              <a:rPr lang="en-IE" altLang="en-US" sz="2400" b="0" i="0" baseline="-25000">
                <a:latin typeface="Tahoma" pitchFamily="34" charset="0"/>
              </a:rPr>
              <a:t>1j</a:t>
            </a:r>
            <a:endParaRPr lang="en-IE" altLang="en-US" sz="2400" b="0" i="0">
              <a:latin typeface="Tahoma" pitchFamily="34" charset="0"/>
            </a:endParaRPr>
          </a:p>
        </p:txBody>
      </p:sp>
      <p:sp>
        <p:nvSpPr>
          <p:cNvPr id="457746" name="Text Box 18"/>
          <p:cNvSpPr txBox="1">
            <a:spLocks noChangeArrowheads="1"/>
          </p:cNvSpPr>
          <p:nvPr/>
        </p:nvSpPr>
        <p:spPr bwMode="auto">
          <a:xfrm>
            <a:off x="457200" y="5486400"/>
            <a:ext cx="328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precedence constraints</a:t>
            </a:r>
          </a:p>
        </p:txBody>
      </p:sp>
      <p:sp>
        <p:nvSpPr>
          <p:cNvPr id="457747" name="Line 19"/>
          <p:cNvSpPr>
            <a:spLocks noChangeShapeType="1"/>
          </p:cNvSpPr>
          <p:nvPr/>
        </p:nvSpPr>
        <p:spPr bwMode="auto">
          <a:xfrm flipV="1">
            <a:off x="3124200" y="4267200"/>
            <a:ext cx="457200" cy="1295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48" name="Line 20"/>
          <p:cNvSpPr>
            <a:spLocks noChangeShapeType="1"/>
          </p:cNvSpPr>
          <p:nvPr/>
        </p:nvSpPr>
        <p:spPr bwMode="auto">
          <a:xfrm flipV="1">
            <a:off x="3124200" y="4191000"/>
            <a:ext cx="1295400" cy="1371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21279-7E1D-4046-A399-F924885CCF2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Example: House Building</a:t>
            </a:r>
          </a:p>
        </p:txBody>
      </p:sp>
      <p:sp>
        <p:nvSpPr>
          <p:cNvPr id="458755" name="Rectangle 3"/>
          <p:cNvSpPr>
            <a:spLocks noChangeArrowheads="1"/>
          </p:cNvSpPr>
          <p:nvPr/>
        </p:nvSpPr>
        <p:spPr bwMode="auto">
          <a:xfrm>
            <a:off x="1371600" y="3276600"/>
            <a:ext cx="12192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28235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3505200" y="3276600"/>
            <a:ext cx="533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28235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57" name="Rectangle 5"/>
          <p:cNvSpPr>
            <a:spLocks noChangeArrowheads="1"/>
          </p:cNvSpPr>
          <p:nvPr/>
        </p:nvSpPr>
        <p:spPr bwMode="auto">
          <a:xfrm>
            <a:off x="5410200" y="3276600"/>
            <a:ext cx="9906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28235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5434013" y="5105400"/>
            <a:ext cx="9906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28235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8759" name="AutoShape 7"/>
          <p:cNvCxnSpPr>
            <a:cxnSpLocks noChangeShapeType="1"/>
            <a:stCxn id="458755" idx="3"/>
            <a:endCxn id="458756" idx="1"/>
          </p:cNvCxnSpPr>
          <p:nvPr/>
        </p:nvCxnSpPr>
        <p:spPr bwMode="auto">
          <a:xfrm>
            <a:off x="2603500" y="3543300"/>
            <a:ext cx="889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60" name="AutoShape 8"/>
          <p:cNvCxnSpPr>
            <a:cxnSpLocks noChangeShapeType="1"/>
            <a:stCxn id="458756" idx="3"/>
            <a:endCxn id="458757" idx="1"/>
          </p:cNvCxnSpPr>
          <p:nvPr/>
        </p:nvCxnSpPr>
        <p:spPr bwMode="auto">
          <a:xfrm>
            <a:off x="4051300" y="3543300"/>
            <a:ext cx="1346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61" name="AutoShape 9"/>
          <p:cNvCxnSpPr>
            <a:cxnSpLocks noChangeShapeType="1"/>
            <a:stCxn id="458756" idx="3"/>
            <a:endCxn id="458758" idx="1"/>
          </p:cNvCxnSpPr>
          <p:nvPr/>
        </p:nvCxnSpPr>
        <p:spPr bwMode="auto">
          <a:xfrm>
            <a:off x="4051300" y="3543300"/>
            <a:ext cx="1370013" cy="1828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62" name="AutoShape 10"/>
          <p:cNvCxnSpPr>
            <a:cxnSpLocks noChangeShapeType="1"/>
          </p:cNvCxnSpPr>
          <p:nvPr/>
        </p:nvCxnSpPr>
        <p:spPr bwMode="auto">
          <a:xfrm>
            <a:off x="6424613" y="53340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8763" name="Text Box 11"/>
          <p:cNvSpPr txBox="1">
            <a:spLocks noChangeArrowheads="1"/>
          </p:cNvSpPr>
          <p:nvPr/>
        </p:nvSpPr>
        <p:spPr bwMode="auto">
          <a:xfrm>
            <a:off x="6934200" y="334327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…</a:t>
            </a:r>
          </a:p>
        </p:txBody>
      </p:sp>
      <p:sp>
        <p:nvSpPr>
          <p:cNvPr id="458764" name="Text Box 12"/>
          <p:cNvSpPr txBox="1">
            <a:spLocks noChangeArrowheads="1"/>
          </p:cNvSpPr>
          <p:nvPr/>
        </p:nvSpPr>
        <p:spPr bwMode="auto">
          <a:xfrm>
            <a:off x="1295400" y="2809875"/>
            <a:ext cx="138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Excavate</a:t>
            </a:r>
          </a:p>
        </p:txBody>
      </p:sp>
      <p:sp>
        <p:nvSpPr>
          <p:cNvPr id="458765" name="Text Box 13"/>
          <p:cNvSpPr txBox="1">
            <a:spLocks noChangeArrowheads="1"/>
          </p:cNvSpPr>
          <p:nvPr/>
        </p:nvSpPr>
        <p:spPr bwMode="auto">
          <a:xfrm>
            <a:off x="3048000" y="2819400"/>
            <a:ext cx="181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Foundations</a:t>
            </a:r>
          </a:p>
        </p:txBody>
      </p:sp>
      <p:sp>
        <p:nvSpPr>
          <p:cNvPr id="458766" name="Text Box 14"/>
          <p:cNvSpPr txBox="1">
            <a:spLocks noChangeArrowheads="1"/>
          </p:cNvSpPr>
          <p:nvPr/>
        </p:nvSpPr>
        <p:spPr bwMode="auto">
          <a:xfrm>
            <a:off x="5105400" y="2809875"/>
            <a:ext cx="164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Floor joists</a:t>
            </a:r>
          </a:p>
        </p:txBody>
      </p:sp>
      <p:cxnSp>
        <p:nvCxnSpPr>
          <p:cNvPr id="458767" name="AutoShape 15"/>
          <p:cNvCxnSpPr>
            <a:cxnSpLocks noChangeShapeType="1"/>
          </p:cNvCxnSpPr>
          <p:nvPr/>
        </p:nvCxnSpPr>
        <p:spPr bwMode="auto">
          <a:xfrm>
            <a:off x="6400800" y="3571875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8768" name="Text Box 16"/>
          <p:cNvSpPr txBox="1">
            <a:spLocks noChangeArrowheads="1"/>
          </p:cNvSpPr>
          <p:nvPr/>
        </p:nvSpPr>
        <p:spPr bwMode="auto">
          <a:xfrm>
            <a:off x="6881813" y="5105400"/>
            <a:ext cx="43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…</a:t>
            </a:r>
          </a:p>
        </p:txBody>
      </p:sp>
      <p:sp>
        <p:nvSpPr>
          <p:cNvPr id="458769" name="Text Box 17"/>
          <p:cNvSpPr txBox="1">
            <a:spLocks noChangeArrowheads="1"/>
          </p:cNvSpPr>
          <p:nvPr/>
        </p:nvSpPr>
        <p:spPr bwMode="auto">
          <a:xfrm>
            <a:off x="5138738" y="4572000"/>
            <a:ext cx="2557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Exterior plumbing</a:t>
            </a:r>
          </a:p>
        </p:txBody>
      </p:sp>
      <p:sp>
        <p:nvSpPr>
          <p:cNvPr id="458770" name="Text Box 18"/>
          <p:cNvSpPr txBox="1">
            <a:spLocks noChangeArrowheads="1"/>
          </p:cNvSpPr>
          <p:nvPr/>
        </p:nvSpPr>
        <p:spPr bwMode="auto">
          <a:xfrm>
            <a:off x="1524000" y="3876675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4 wks</a:t>
            </a:r>
          </a:p>
        </p:txBody>
      </p:sp>
      <p:sp>
        <p:nvSpPr>
          <p:cNvPr id="458771" name="Text Box 19"/>
          <p:cNvSpPr txBox="1">
            <a:spLocks noChangeArrowheads="1"/>
          </p:cNvSpPr>
          <p:nvPr/>
        </p:nvSpPr>
        <p:spPr bwMode="auto">
          <a:xfrm>
            <a:off x="3276600" y="3886200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2 wks</a:t>
            </a:r>
          </a:p>
        </p:txBody>
      </p:sp>
      <p:sp>
        <p:nvSpPr>
          <p:cNvPr id="458772" name="Text Box 20"/>
          <p:cNvSpPr txBox="1">
            <a:spLocks noChangeArrowheads="1"/>
          </p:cNvSpPr>
          <p:nvPr/>
        </p:nvSpPr>
        <p:spPr bwMode="auto">
          <a:xfrm>
            <a:off x="5410200" y="3886200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3 wks</a:t>
            </a:r>
          </a:p>
        </p:txBody>
      </p:sp>
      <p:sp>
        <p:nvSpPr>
          <p:cNvPr id="458773" name="Text Box 21"/>
          <p:cNvSpPr txBox="1">
            <a:spLocks noChangeArrowheads="1"/>
          </p:cNvSpPr>
          <p:nvPr/>
        </p:nvSpPr>
        <p:spPr bwMode="auto">
          <a:xfrm>
            <a:off x="5410200" y="5638800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3 wks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824A3-D519-41B0-B429-AD3D6EBE951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Resources/Machines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876800"/>
          </a:xfrm>
        </p:spPr>
        <p:txBody>
          <a:bodyPr/>
          <a:lstStyle/>
          <a:p>
            <a:r>
              <a:rPr lang="en-IE" altLang="en-US"/>
              <a:t>Jobs may need resources</a:t>
            </a:r>
          </a:p>
          <a:p>
            <a:pPr lvl="1"/>
            <a:r>
              <a:rPr lang="en-IE" altLang="en-US"/>
              <a:t>Mixing machine, back-hoe, cement mixer</a:t>
            </a:r>
          </a:p>
          <a:p>
            <a:r>
              <a:rPr lang="en-IE" altLang="en-US"/>
              <a:t>Maybe multiple similar resources are available and you need to choose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E73F-51F8-4A7D-9D85-BDE48771A4B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House Building Resources</a:t>
            </a: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1371600" y="3276600"/>
            <a:ext cx="12192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28235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3505200" y="3276600"/>
            <a:ext cx="533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28235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410200" y="3276600"/>
            <a:ext cx="9906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28235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5434013" y="5105400"/>
            <a:ext cx="9906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28235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807" name="AutoShape 7"/>
          <p:cNvCxnSpPr>
            <a:cxnSpLocks noChangeShapeType="1"/>
            <a:stCxn id="460803" idx="3"/>
            <a:endCxn id="460804" idx="1"/>
          </p:cNvCxnSpPr>
          <p:nvPr/>
        </p:nvCxnSpPr>
        <p:spPr bwMode="auto">
          <a:xfrm>
            <a:off x="2603500" y="3543300"/>
            <a:ext cx="889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08" name="AutoShape 8"/>
          <p:cNvCxnSpPr>
            <a:cxnSpLocks noChangeShapeType="1"/>
            <a:stCxn id="460804" idx="3"/>
            <a:endCxn id="460805" idx="1"/>
          </p:cNvCxnSpPr>
          <p:nvPr/>
        </p:nvCxnSpPr>
        <p:spPr bwMode="auto">
          <a:xfrm>
            <a:off x="4051300" y="3543300"/>
            <a:ext cx="1346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09" name="AutoShape 9"/>
          <p:cNvCxnSpPr>
            <a:cxnSpLocks noChangeShapeType="1"/>
            <a:stCxn id="460804" idx="3"/>
            <a:endCxn id="460806" idx="1"/>
          </p:cNvCxnSpPr>
          <p:nvPr/>
        </p:nvCxnSpPr>
        <p:spPr bwMode="auto">
          <a:xfrm>
            <a:off x="4051300" y="3543300"/>
            <a:ext cx="1370013" cy="1828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10" name="AutoShape 10"/>
          <p:cNvCxnSpPr>
            <a:cxnSpLocks noChangeShapeType="1"/>
          </p:cNvCxnSpPr>
          <p:nvPr/>
        </p:nvCxnSpPr>
        <p:spPr bwMode="auto">
          <a:xfrm>
            <a:off x="6424613" y="53340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11" name="Text Box 11"/>
          <p:cNvSpPr txBox="1">
            <a:spLocks noChangeArrowheads="1"/>
          </p:cNvSpPr>
          <p:nvPr/>
        </p:nvSpPr>
        <p:spPr bwMode="auto">
          <a:xfrm>
            <a:off x="6934200" y="334327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…</a:t>
            </a:r>
          </a:p>
        </p:txBody>
      </p:sp>
      <p:sp>
        <p:nvSpPr>
          <p:cNvPr id="460812" name="Text Box 12"/>
          <p:cNvSpPr txBox="1">
            <a:spLocks noChangeArrowheads="1"/>
          </p:cNvSpPr>
          <p:nvPr/>
        </p:nvSpPr>
        <p:spPr bwMode="auto">
          <a:xfrm>
            <a:off x="1295400" y="2809875"/>
            <a:ext cx="138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Excavate</a:t>
            </a:r>
          </a:p>
        </p:txBody>
      </p:sp>
      <p:sp>
        <p:nvSpPr>
          <p:cNvPr id="460813" name="Text Box 13"/>
          <p:cNvSpPr txBox="1">
            <a:spLocks noChangeArrowheads="1"/>
          </p:cNvSpPr>
          <p:nvPr/>
        </p:nvSpPr>
        <p:spPr bwMode="auto">
          <a:xfrm>
            <a:off x="3048000" y="2819400"/>
            <a:ext cx="181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Foundations</a:t>
            </a:r>
          </a:p>
        </p:txBody>
      </p: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5105400" y="2809875"/>
            <a:ext cx="164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Floor joists</a:t>
            </a:r>
          </a:p>
        </p:txBody>
      </p:sp>
      <p:cxnSp>
        <p:nvCxnSpPr>
          <p:cNvPr id="460815" name="AutoShape 15"/>
          <p:cNvCxnSpPr>
            <a:cxnSpLocks noChangeShapeType="1"/>
          </p:cNvCxnSpPr>
          <p:nvPr/>
        </p:nvCxnSpPr>
        <p:spPr bwMode="auto">
          <a:xfrm>
            <a:off x="6400800" y="3571875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16" name="Text Box 16"/>
          <p:cNvSpPr txBox="1">
            <a:spLocks noChangeArrowheads="1"/>
          </p:cNvSpPr>
          <p:nvPr/>
        </p:nvSpPr>
        <p:spPr bwMode="auto">
          <a:xfrm>
            <a:off x="6881813" y="5105400"/>
            <a:ext cx="43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…</a:t>
            </a:r>
          </a:p>
        </p:txBody>
      </p:sp>
      <p:sp>
        <p:nvSpPr>
          <p:cNvPr id="460817" name="Text Box 17"/>
          <p:cNvSpPr txBox="1">
            <a:spLocks noChangeArrowheads="1"/>
          </p:cNvSpPr>
          <p:nvPr/>
        </p:nvSpPr>
        <p:spPr bwMode="auto">
          <a:xfrm>
            <a:off x="5138738" y="4572000"/>
            <a:ext cx="207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Exterior porch</a:t>
            </a:r>
          </a:p>
        </p:txBody>
      </p:sp>
      <p:sp>
        <p:nvSpPr>
          <p:cNvPr id="460818" name="Text Box 18"/>
          <p:cNvSpPr txBox="1">
            <a:spLocks noChangeArrowheads="1"/>
          </p:cNvSpPr>
          <p:nvPr/>
        </p:nvSpPr>
        <p:spPr bwMode="auto">
          <a:xfrm>
            <a:off x="1524000" y="3876675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4 wks</a:t>
            </a:r>
          </a:p>
        </p:txBody>
      </p:sp>
      <p:sp>
        <p:nvSpPr>
          <p:cNvPr id="460819" name="Text Box 19"/>
          <p:cNvSpPr txBox="1">
            <a:spLocks noChangeArrowheads="1"/>
          </p:cNvSpPr>
          <p:nvPr/>
        </p:nvSpPr>
        <p:spPr bwMode="auto">
          <a:xfrm>
            <a:off x="3276600" y="3886200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2 wks</a:t>
            </a:r>
          </a:p>
        </p:txBody>
      </p:sp>
      <p:sp>
        <p:nvSpPr>
          <p:cNvPr id="460820" name="Text Box 20"/>
          <p:cNvSpPr txBox="1">
            <a:spLocks noChangeArrowheads="1"/>
          </p:cNvSpPr>
          <p:nvPr/>
        </p:nvSpPr>
        <p:spPr bwMode="auto">
          <a:xfrm>
            <a:off x="5410200" y="3886200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3 wks</a:t>
            </a:r>
          </a:p>
        </p:txBody>
      </p:sp>
      <p:sp>
        <p:nvSpPr>
          <p:cNvPr id="460821" name="Text Box 21"/>
          <p:cNvSpPr txBox="1">
            <a:spLocks noChangeArrowheads="1"/>
          </p:cNvSpPr>
          <p:nvPr/>
        </p:nvSpPr>
        <p:spPr bwMode="auto">
          <a:xfrm>
            <a:off x="5410200" y="5638800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3 wks</a:t>
            </a:r>
          </a:p>
        </p:txBody>
      </p:sp>
      <p:sp>
        <p:nvSpPr>
          <p:cNvPr id="460822" name="Text Box 22"/>
          <p:cNvSpPr txBox="1">
            <a:spLocks noChangeArrowheads="1"/>
          </p:cNvSpPr>
          <p:nvPr/>
        </p:nvSpPr>
        <p:spPr bwMode="auto">
          <a:xfrm>
            <a:off x="457200" y="4800600"/>
            <a:ext cx="2573338" cy="1577975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Backhoe</a:t>
            </a:r>
          </a:p>
          <a:p>
            <a:pPr eaLnBrk="0" hangingPunct="0"/>
            <a:r>
              <a:rPr lang="en-IE" altLang="en-US" sz="2400" b="0" i="0">
                <a:latin typeface="Tahoma" pitchFamily="34" charset="0"/>
              </a:rPr>
              <a:t>Backhoe operator</a:t>
            </a:r>
          </a:p>
          <a:p>
            <a:pPr eaLnBrk="0" hangingPunct="0"/>
            <a:r>
              <a:rPr lang="en-IE" altLang="en-US" sz="2400" b="0" i="0">
                <a:latin typeface="Tahoma" pitchFamily="34" charset="0"/>
              </a:rPr>
              <a:t>Dump truck</a:t>
            </a:r>
          </a:p>
          <a:p>
            <a:pPr eaLnBrk="0" hangingPunct="0"/>
            <a:r>
              <a:rPr lang="en-IE" altLang="en-US" sz="2400" b="0" i="0">
                <a:latin typeface="Tahoma" pitchFamily="34" charset="0"/>
              </a:rPr>
              <a:t>…</a:t>
            </a:r>
          </a:p>
        </p:txBody>
      </p:sp>
      <p:cxnSp>
        <p:nvCxnSpPr>
          <p:cNvPr id="460823" name="AutoShape 23"/>
          <p:cNvCxnSpPr>
            <a:cxnSpLocks noChangeShapeType="1"/>
            <a:stCxn id="460803" idx="2"/>
            <a:endCxn id="460822" idx="0"/>
          </p:cNvCxnSpPr>
          <p:nvPr/>
        </p:nvCxnSpPr>
        <p:spPr bwMode="auto">
          <a:xfrm flipH="1">
            <a:off x="1744663" y="3822700"/>
            <a:ext cx="236537" cy="965200"/>
          </a:xfrm>
          <a:prstGeom prst="straightConnector1">
            <a:avLst/>
          </a:prstGeom>
          <a:noFill/>
          <a:ln w="25400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24" name="Text Box 24"/>
          <p:cNvSpPr txBox="1">
            <a:spLocks noChangeArrowheads="1"/>
          </p:cNvSpPr>
          <p:nvPr/>
        </p:nvSpPr>
        <p:spPr bwMode="auto">
          <a:xfrm>
            <a:off x="609600" y="4191000"/>
            <a:ext cx="126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requires</a:t>
            </a:r>
          </a:p>
        </p:txBody>
      </p:sp>
      <p:sp>
        <p:nvSpPr>
          <p:cNvPr id="460825" name="Text Box 25"/>
          <p:cNvSpPr txBox="1">
            <a:spLocks noChangeArrowheads="1"/>
          </p:cNvSpPr>
          <p:nvPr/>
        </p:nvSpPr>
        <p:spPr bwMode="auto">
          <a:xfrm>
            <a:off x="7162800" y="4191000"/>
            <a:ext cx="1531938" cy="482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E" altLang="en-US" sz="2400" b="0" i="0">
                <a:latin typeface="Tahoma" pitchFamily="34" charset="0"/>
              </a:rPr>
              <a:t>Carpenter</a:t>
            </a:r>
          </a:p>
        </p:txBody>
      </p:sp>
      <p:cxnSp>
        <p:nvCxnSpPr>
          <p:cNvPr id="460826" name="AutoShape 26"/>
          <p:cNvCxnSpPr>
            <a:cxnSpLocks noChangeShapeType="1"/>
            <a:stCxn id="460805" idx="2"/>
            <a:endCxn id="460825" idx="0"/>
          </p:cNvCxnSpPr>
          <p:nvPr/>
        </p:nvCxnSpPr>
        <p:spPr bwMode="auto">
          <a:xfrm>
            <a:off x="5905500" y="3822700"/>
            <a:ext cx="2024063" cy="355600"/>
          </a:xfrm>
          <a:prstGeom prst="straightConnector1">
            <a:avLst/>
          </a:prstGeom>
          <a:noFill/>
          <a:ln w="25400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27" name="AutoShape 27"/>
          <p:cNvCxnSpPr>
            <a:cxnSpLocks noChangeShapeType="1"/>
            <a:stCxn id="460806" idx="0"/>
            <a:endCxn id="460825" idx="2"/>
          </p:cNvCxnSpPr>
          <p:nvPr/>
        </p:nvCxnSpPr>
        <p:spPr bwMode="auto">
          <a:xfrm flipV="1">
            <a:off x="5929313" y="4686300"/>
            <a:ext cx="2000250" cy="406400"/>
          </a:xfrm>
          <a:prstGeom prst="straightConnector1">
            <a:avLst/>
          </a:prstGeom>
          <a:noFill/>
          <a:ln w="25400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87D12-DED3-4652-9B49-62852CA20E7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60107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0500"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2800" i="0"/>
              <a:t>			</a:t>
            </a:r>
            <a:r>
              <a:rPr lang="en-US" altLang="en-US" sz="3200" i="0">
                <a:solidFill>
                  <a:srgbClr val="003399"/>
                </a:solidFill>
                <a:latin typeface="Tahoma" pitchFamily="34" charset="0"/>
              </a:rPr>
              <a:t>Definition of Scheduling</a:t>
            </a:r>
            <a:endParaRPr lang="en-US" altLang="en-US" sz="3200" b="0" i="0">
              <a:solidFill>
                <a:srgbClr val="003399"/>
              </a:solidFill>
              <a:latin typeface="Tahoma" pitchFamily="34" charset="0"/>
            </a:endParaRPr>
          </a:p>
          <a:p>
            <a:pPr eaLnBrk="0" hangingPunct="0"/>
            <a:endParaRPr lang="en-US" altLang="en-US" sz="2800" b="0" i="0">
              <a:solidFill>
                <a:schemeClr val="accent2"/>
              </a:solidFill>
              <a:latin typeface="Tahoma" pitchFamily="34" charset="0"/>
            </a:endParaRPr>
          </a:p>
          <a:p>
            <a:pPr eaLnBrk="0" hangingPunct="0"/>
            <a:r>
              <a:rPr lang="en-US" altLang="en-US" sz="2000" i="0" u="sng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Scheduling</a:t>
            </a:r>
            <a:r>
              <a:rPr lang="en-US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en-US" altLang="en-US" sz="2000" b="0" i="0">
                <a:latin typeface="Trebuchet MS" pitchFamily="34" charset="0"/>
              </a:rPr>
              <a:t>concerns optimal allocation or assignment of </a:t>
            </a:r>
            <a:r>
              <a:rPr lang="en-US" altLang="en-US" sz="2000">
                <a:latin typeface="Trebuchet MS" pitchFamily="34" charset="0"/>
              </a:rPr>
              <a:t>resources</a:t>
            </a:r>
            <a:r>
              <a:rPr lang="en-US" altLang="en-US" sz="2000" b="0" i="0">
                <a:latin typeface="Trebuchet MS" pitchFamily="34" charset="0"/>
              </a:rPr>
              <a:t>, </a:t>
            </a:r>
            <a:br>
              <a:rPr lang="en-US" altLang="en-US" sz="2000" b="0" i="0">
                <a:latin typeface="Trebuchet MS" pitchFamily="34" charset="0"/>
              </a:rPr>
            </a:br>
            <a:r>
              <a:rPr lang="en-US" altLang="en-US" sz="2000" b="0" i="0">
                <a:latin typeface="Trebuchet MS" pitchFamily="34" charset="0"/>
              </a:rPr>
              <a:t>over time, to a set of </a:t>
            </a:r>
            <a:r>
              <a:rPr lang="en-US" altLang="en-US" sz="2000">
                <a:latin typeface="Trebuchet MS" pitchFamily="34" charset="0"/>
              </a:rPr>
              <a:t>tasks</a:t>
            </a:r>
            <a:r>
              <a:rPr lang="en-US" altLang="en-US" sz="2000" b="0" i="0">
                <a:latin typeface="Trebuchet MS" pitchFamily="34" charset="0"/>
              </a:rPr>
              <a:t> or </a:t>
            </a:r>
            <a:r>
              <a:rPr lang="en-US" altLang="en-US" sz="2000">
                <a:latin typeface="Trebuchet MS" pitchFamily="34" charset="0"/>
              </a:rPr>
              <a:t>activities</a:t>
            </a:r>
            <a:r>
              <a:rPr lang="en-US" altLang="en-US" sz="2000" b="0" i="0">
                <a:latin typeface="Trebuchet MS" pitchFamily="34" charset="0"/>
              </a:rPr>
              <a:t>.</a:t>
            </a:r>
          </a:p>
          <a:p>
            <a:pPr eaLnBrk="0" hangingPunct="0"/>
            <a:endParaRPr lang="en-US" altLang="en-US" sz="2000" b="0" i="0">
              <a:latin typeface="Trebuchet MS" pitchFamily="34" charset="0"/>
            </a:endParaRPr>
          </a:p>
          <a:p>
            <a:pPr eaLnBrk="0" hangingPunct="0"/>
            <a:r>
              <a:rPr lang="en-US" altLang="en-US" sz="2000" b="0" i="0">
                <a:latin typeface="Trebuchet MS" pitchFamily="34" charset="0"/>
              </a:rPr>
              <a:t>machines </a:t>
            </a:r>
            <a:r>
              <a:rPr lang="en-US" altLang="en-US" sz="2000" b="0">
                <a:latin typeface="Trebuchet MS" pitchFamily="34" charset="0"/>
              </a:rPr>
              <a:t>M</a:t>
            </a:r>
            <a:r>
              <a:rPr lang="en-US" altLang="en-US" sz="2000" b="0" baseline="-25000">
                <a:latin typeface="Trebuchet MS" pitchFamily="34" charset="0"/>
              </a:rPr>
              <a:t>i</a:t>
            </a:r>
            <a:r>
              <a:rPr lang="en-US" altLang="en-US" sz="2000" b="0" i="0">
                <a:latin typeface="Trebuchet MS" pitchFamily="34" charset="0"/>
              </a:rPr>
              <a:t>, </a:t>
            </a:r>
            <a:r>
              <a:rPr lang="en-US" altLang="en-US" sz="2000" b="0">
                <a:latin typeface="Trebuchet MS" pitchFamily="34" charset="0"/>
              </a:rPr>
              <a:t>i</a:t>
            </a:r>
            <a:r>
              <a:rPr lang="en-US" altLang="en-US" sz="2000" b="0" i="0">
                <a:latin typeface="Trebuchet MS" pitchFamily="34" charset="0"/>
              </a:rPr>
              <a:t>=1,...,</a:t>
            </a:r>
            <a:r>
              <a:rPr lang="en-US" altLang="en-US" sz="2000" b="0">
                <a:latin typeface="Trebuchet MS" pitchFamily="34" charset="0"/>
              </a:rPr>
              <a:t>m	</a:t>
            </a:r>
            <a:r>
              <a:rPr lang="en-US" altLang="en-US" sz="2000" b="0" i="0">
                <a:latin typeface="Trebuchet MS" pitchFamily="34" charset="0"/>
              </a:rPr>
              <a:t>(</a:t>
            </a:r>
            <a:r>
              <a:rPr lang="en-US" altLang="en-US" sz="2000" b="0">
                <a:latin typeface="Trebuchet MS" pitchFamily="34" charset="0"/>
              </a:rPr>
              <a:t>i</a:t>
            </a:r>
            <a:r>
              <a:rPr lang="en-US" altLang="en-US" sz="2000" b="0" i="0">
                <a:latin typeface="Trebuchet MS" pitchFamily="34" charset="0"/>
              </a:rPr>
              <a:t>th machine)	</a:t>
            </a:r>
          </a:p>
          <a:p>
            <a:pPr eaLnBrk="0" hangingPunct="0"/>
            <a:r>
              <a:rPr lang="en-US" altLang="en-US" sz="2000" b="0" i="0">
                <a:latin typeface="Trebuchet MS" pitchFamily="34" charset="0"/>
              </a:rPr>
              <a:t>jobs </a:t>
            </a:r>
            <a:r>
              <a:rPr lang="en-US" altLang="en-US" sz="2000" b="0">
                <a:latin typeface="Trebuchet MS" pitchFamily="34" charset="0"/>
              </a:rPr>
              <a:t>J</a:t>
            </a:r>
            <a:r>
              <a:rPr lang="en-US" altLang="en-US" sz="2000" b="0" baseline="-25000">
                <a:latin typeface="Trebuchet MS" pitchFamily="34" charset="0"/>
              </a:rPr>
              <a:t>j</a:t>
            </a:r>
            <a:r>
              <a:rPr lang="en-US" altLang="en-US" sz="2000" b="0" i="0">
                <a:latin typeface="Trebuchet MS" pitchFamily="34" charset="0"/>
              </a:rPr>
              <a:t>, </a:t>
            </a:r>
            <a:r>
              <a:rPr lang="en-US" altLang="en-US" sz="2000" b="0">
                <a:latin typeface="Trebuchet MS" pitchFamily="34" charset="0"/>
              </a:rPr>
              <a:t>j</a:t>
            </a:r>
            <a:r>
              <a:rPr lang="en-US" altLang="en-US" sz="2000" b="0" i="0">
                <a:latin typeface="Trebuchet MS" pitchFamily="34" charset="0"/>
              </a:rPr>
              <a:t>=1,...,</a:t>
            </a:r>
            <a:r>
              <a:rPr lang="en-US" altLang="en-US" sz="2000" b="0">
                <a:latin typeface="Trebuchet MS" pitchFamily="34" charset="0"/>
              </a:rPr>
              <a:t>n </a:t>
            </a:r>
            <a:r>
              <a:rPr lang="en-US" altLang="en-US" sz="2000" b="0" i="0">
                <a:latin typeface="Trebuchet MS" pitchFamily="34" charset="0"/>
              </a:rPr>
              <a:t>(</a:t>
            </a:r>
            <a:r>
              <a:rPr lang="en-US" altLang="en-US" sz="2000" b="0">
                <a:latin typeface="Trebuchet MS" pitchFamily="34" charset="0"/>
              </a:rPr>
              <a:t>j</a:t>
            </a:r>
            <a:r>
              <a:rPr lang="en-US" altLang="en-US" sz="2000" b="0" i="0">
                <a:latin typeface="Trebuchet MS" pitchFamily="34" charset="0"/>
              </a:rPr>
              <a:t>th job)</a:t>
            </a:r>
          </a:p>
          <a:p>
            <a:pPr eaLnBrk="0" hangingPunct="0"/>
            <a:endParaRPr lang="en-US" altLang="en-US" sz="2000" b="0" i="0">
              <a:latin typeface="Trebuchet MS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altLang="en-US" sz="2000" b="0" i="0">
                <a:latin typeface="Trebuchet MS" pitchFamily="34" charset="0"/>
              </a:rPr>
              <a:t> Schedule may be represented by Gantt charts.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762000" y="42672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J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1752600" y="4267200"/>
            <a:ext cx="1371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J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762000" y="4876800"/>
            <a:ext cx="990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J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1524000" y="5486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J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1752600" y="4876800"/>
            <a:ext cx="685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J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2438400" y="54864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J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762000" y="54864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J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30" name="Rectangle 10"/>
          <p:cNvSpPr>
            <a:spLocks noChangeArrowheads="1"/>
          </p:cNvSpPr>
          <p:nvPr/>
        </p:nvSpPr>
        <p:spPr bwMode="auto">
          <a:xfrm>
            <a:off x="2438400" y="48768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J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3048000" y="5486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J</a:t>
            </a:r>
            <a:r>
              <a:rPr lang="en-US" altLang="en-US" sz="2400" b="0" i="0" baseline="-25000">
                <a:latin typeface="Times New Roman" pitchFamily="18" charset="0"/>
              </a:rPr>
              <a:t>4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152400" y="41910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M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33" name="Text Box 13"/>
          <p:cNvSpPr txBox="1">
            <a:spLocks noChangeArrowheads="1"/>
          </p:cNvSpPr>
          <p:nvPr/>
        </p:nvSpPr>
        <p:spPr bwMode="auto">
          <a:xfrm>
            <a:off x="152400" y="48006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M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34" name="Text Box 14"/>
          <p:cNvSpPr txBox="1">
            <a:spLocks noChangeArrowheads="1"/>
          </p:cNvSpPr>
          <p:nvPr/>
        </p:nvSpPr>
        <p:spPr bwMode="auto">
          <a:xfrm>
            <a:off x="152400" y="54102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M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35" name="Text Box 15"/>
          <p:cNvSpPr txBox="1">
            <a:spLocks noChangeArrowheads="1"/>
          </p:cNvSpPr>
          <p:nvPr/>
        </p:nvSpPr>
        <p:spPr bwMode="auto">
          <a:xfrm>
            <a:off x="228600" y="3579813"/>
            <a:ext cx="422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 u="sng">
                <a:latin typeface="Trebuchet MS" pitchFamily="34" charset="0"/>
              </a:rPr>
              <a:t>Machine oriented Gantt chart</a:t>
            </a:r>
            <a:endParaRPr lang="en-US" altLang="en-US" sz="2400" b="0" i="0">
              <a:latin typeface="Trebuchet MS" pitchFamily="34" charset="0"/>
            </a:endParaRPr>
          </a:p>
        </p:txBody>
      </p:sp>
      <p:sp>
        <p:nvSpPr>
          <p:cNvPr id="363536" name="Rectangle 16"/>
          <p:cNvSpPr>
            <a:spLocks noChangeArrowheads="1"/>
          </p:cNvSpPr>
          <p:nvPr/>
        </p:nvSpPr>
        <p:spPr bwMode="auto">
          <a:xfrm>
            <a:off x="5105400" y="41148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M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37" name="Rectangle 17"/>
          <p:cNvSpPr>
            <a:spLocks noChangeArrowheads="1"/>
          </p:cNvSpPr>
          <p:nvPr/>
        </p:nvSpPr>
        <p:spPr bwMode="auto">
          <a:xfrm>
            <a:off x="6248400" y="41148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M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38" name="Rectangle 18"/>
          <p:cNvSpPr>
            <a:spLocks noChangeArrowheads="1"/>
          </p:cNvSpPr>
          <p:nvPr/>
        </p:nvSpPr>
        <p:spPr bwMode="auto">
          <a:xfrm>
            <a:off x="5105400" y="47244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M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39" name="Rectangle 19"/>
          <p:cNvSpPr>
            <a:spLocks noChangeArrowheads="1"/>
          </p:cNvSpPr>
          <p:nvPr/>
        </p:nvSpPr>
        <p:spPr bwMode="auto">
          <a:xfrm>
            <a:off x="6096000" y="53340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M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40" name="Rectangle 20"/>
          <p:cNvSpPr>
            <a:spLocks noChangeArrowheads="1"/>
          </p:cNvSpPr>
          <p:nvPr/>
        </p:nvSpPr>
        <p:spPr bwMode="auto">
          <a:xfrm>
            <a:off x="6248400" y="47244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M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41" name="Rectangle 21"/>
          <p:cNvSpPr>
            <a:spLocks noChangeArrowheads="1"/>
          </p:cNvSpPr>
          <p:nvPr/>
        </p:nvSpPr>
        <p:spPr bwMode="auto">
          <a:xfrm>
            <a:off x="5105400" y="53340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M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42" name="Rectangle 22"/>
          <p:cNvSpPr>
            <a:spLocks noChangeArrowheads="1"/>
          </p:cNvSpPr>
          <p:nvPr/>
        </p:nvSpPr>
        <p:spPr bwMode="auto">
          <a:xfrm>
            <a:off x="6858000" y="5334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M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43" name="Text Box 23"/>
          <p:cNvSpPr txBox="1">
            <a:spLocks noChangeArrowheads="1"/>
          </p:cNvSpPr>
          <p:nvPr/>
        </p:nvSpPr>
        <p:spPr bwMode="auto">
          <a:xfrm>
            <a:off x="4495800" y="4038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J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44" name="Text Box 24"/>
          <p:cNvSpPr txBox="1">
            <a:spLocks noChangeArrowheads="1"/>
          </p:cNvSpPr>
          <p:nvPr/>
        </p:nvSpPr>
        <p:spPr bwMode="auto">
          <a:xfrm>
            <a:off x="4495800" y="4648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J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45" name="Text Box 25"/>
          <p:cNvSpPr txBox="1">
            <a:spLocks noChangeArrowheads="1"/>
          </p:cNvSpPr>
          <p:nvPr/>
        </p:nvSpPr>
        <p:spPr bwMode="auto">
          <a:xfrm>
            <a:off x="4495800" y="5257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J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46" name="Text Box 26"/>
          <p:cNvSpPr txBox="1">
            <a:spLocks noChangeArrowheads="1"/>
          </p:cNvSpPr>
          <p:nvPr/>
        </p:nvSpPr>
        <p:spPr bwMode="auto">
          <a:xfrm>
            <a:off x="4876800" y="3581400"/>
            <a:ext cx="3592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 u="sng">
                <a:latin typeface="Trebuchet MS" pitchFamily="34" charset="0"/>
              </a:rPr>
              <a:t>Job oriented Gantt chart</a:t>
            </a:r>
            <a:endParaRPr lang="en-US" altLang="en-US" sz="2400" b="0" i="0">
              <a:latin typeface="Trebuchet MS" pitchFamily="34" charset="0"/>
            </a:endParaRPr>
          </a:p>
        </p:txBody>
      </p:sp>
      <p:sp>
        <p:nvSpPr>
          <p:cNvPr id="363547" name="Rectangle 27"/>
          <p:cNvSpPr>
            <a:spLocks noChangeArrowheads="1"/>
          </p:cNvSpPr>
          <p:nvPr/>
        </p:nvSpPr>
        <p:spPr bwMode="auto">
          <a:xfrm>
            <a:off x="6858000" y="4114800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M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48" name="Rectangle 28"/>
          <p:cNvSpPr>
            <a:spLocks noChangeArrowheads="1"/>
          </p:cNvSpPr>
          <p:nvPr/>
        </p:nvSpPr>
        <p:spPr bwMode="auto">
          <a:xfrm>
            <a:off x="7391400" y="58674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M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49" name="Text Box 29"/>
          <p:cNvSpPr txBox="1">
            <a:spLocks noChangeArrowheads="1"/>
          </p:cNvSpPr>
          <p:nvPr/>
        </p:nvSpPr>
        <p:spPr bwMode="auto">
          <a:xfrm>
            <a:off x="4495800" y="5791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J</a:t>
            </a:r>
            <a:r>
              <a:rPr lang="en-US" altLang="en-US" sz="2400" b="0" i="0" baseline="-25000">
                <a:latin typeface="Times New Roman" pitchFamily="18" charset="0"/>
              </a:rPr>
              <a:t>4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3550" name="Line 30"/>
          <p:cNvSpPr>
            <a:spLocks noChangeShapeType="1"/>
          </p:cNvSpPr>
          <p:nvPr/>
        </p:nvSpPr>
        <p:spPr bwMode="auto">
          <a:xfrm>
            <a:off x="762000" y="57912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51" name="Line 31"/>
          <p:cNvSpPr>
            <a:spLocks noChangeShapeType="1"/>
          </p:cNvSpPr>
          <p:nvPr/>
        </p:nvSpPr>
        <p:spPr bwMode="auto">
          <a:xfrm>
            <a:off x="5181600" y="6172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52" name="Text Box 32"/>
          <p:cNvSpPr txBox="1">
            <a:spLocks noChangeArrowheads="1"/>
          </p:cNvSpPr>
          <p:nvPr/>
        </p:nvSpPr>
        <p:spPr bwMode="auto">
          <a:xfrm>
            <a:off x="4175125" y="58324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</a:p>
        </p:txBody>
      </p:sp>
      <p:sp>
        <p:nvSpPr>
          <p:cNvPr id="363553" name="Text Box 33"/>
          <p:cNvSpPr txBox="1">
            <a:spLocks noChangeArrowheads="1"/>
          </p:cNvSpPr>
          <p:nvPr/>
        </p:nvSpPr>
        <p:spPr bwMode="auto">
          <a:xfrm>
            <a:off x="8534400" y="61722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F434B-FA79-4F11-99F5-75DB5049710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2895600" y="228600"/>
            <a:ext cx="5348288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AutoNum type="arabicPeriod"/>
            </a:pPr>
            <a:r>
              <a:rPr lang="en-US" altLang="en-US" sz="3200" i="0" u="sng">
                <a:solidFill>
                  <a:srgbClr val="003399"/>
                </a:solidFill>
                <a:latin typeface="Trebuchet MS" pitchFamily="34" charset="0"/>
              </a:rPr>
              <a:t>Bicycle Assembly</a:t>
            </a:r>
          </a:p>
          <a:p>
            <a:pPr eaLnBrk="0" hangingPunct="0">
              <a:buFontTx/>
              <a:buAutoNum type="arabicPeriod"/>
            </a:pPr>
            <a:endParaRPr lang="en-US" altLang="en-US" sz="3200" i="0">
              <a:solidFill>
                <a:schemeClr val="tx2"/>
              </a:solidFill>
              <a:latin typeface="Trebuchet MS" pitchFamily="34" charset="0"/>
            </a:endParaRPr>
          </a:p>
          <a:p>
            <a:pPr lvl="1" eaLnBrk="0" hangingPunct="0">
              <a:buFontTx/>
              <a:buChar char="•"/>
            </a:pPr>
            <a:r>
              <a:rPr lang="en-US" altLang="en-US" b="0" i="0">
                <a:solidFill>
                  <a:schemeClr val="tx2"/>
                </a:solidFill>
                <a:latin typeface="Trebuchet MS" pitchFamily="34" charset="0"/>
              </a:rPr>
              <a:t> 3 workers within a team</a:t>
            </a:r>
          </a:p>
          <a:p>
            <a:pPr lvl="1" eaLnBrk="0" hangingPunct="0">
              <a:buFontTx/>
              <a:buChar char="•"/>
            </a:pPr>
            <a:r>
              <a:rPr lang="en-US" altLang="en-US" b="0" i="0">
                <a:solidFill>
                  <a:schemeClr val="tx2"/>
                </a:solidFill>
                <a:latin typeface="Trebuchet MS" pitchFamily="34" charset="0"/>
              </a:rPr>
              <a:t> each task has its own duration</a:t>
            </a:r>
          </a:p>
          <a:p>
            <a:pPr lvl="1" eaLnBrk="0" hangingPunct="0">
              <a:buFontTx/>
              <a:buChar char="•"/>
            </a:pPr>
            <a:r>
              <a:rPr lang="en-US" altLang="en-US" b="0" i="0">
                <a:solidFill>
                  <a:schemeClr val="tx2"/>
                </a:solidFill>
                <a:latin typeface="Trebuchet MS" pitchFamily="34" charset="0"/>
              </a:rPr>
              <a:t> precedence constraints</a:t>
            </a:r>
          </a:p>
          <a:p>
            <a:pPr lvl="1" eaLnBrk="0" hangingPunct="0">
              <a:buFontTx/>
              <a:buChar char="•"/>
            </a:pPr>
            <a:r>
              <a:rPr lang="en-US" altLang="en-US" b="0" i="0">
                <a:solidFill>
                  <a:schemeClr val="tx2"/>
                </a:solidFill>
                <a:latin typeface="Trebuchet MS" pitchFamily="34" charset="0"/>
              </a:rPr>
              <a:t> no preemption</a:t>
            </a:r>
          </a:p>
        </p:txBody>
      </p:sp>
      <p:grpSp>
        <p:nvGrpSpPr>
          <p:cNvPr id="364569" name="Group 25"/>
          <p:cNvGrpSpPr>
            <a:grpSpLocks/>
          </p:cNvGrpSpPr>
          <p:nvPr/>
        </p:nvGrpSpPr>
        <p:grpSpPr bwMode="auto">
          <a:xfrm>
            <a:off x="3048000" y="2895600"/>
            <a:ext cx="3657600" cy="3429000"/>
            <a:chOff x="1920" y="1824"/>
            <a:chExt cx="2304" cy="2160"/>
          </a:xfrm>
        </p:grpSpPr>
        <p:sp>
          <p:nvSpPr>
            <p:cNvPr id="364547" name="Oval 3"/>
            <p:cNvSpPr>
              <a:spLocks noChangeArrowheads="1"/>
            </p:cNvSpPr>
            <p:nvPr/>
          </p:nvSpPr>
          <p:spPr bwMode="auto">
            <a:xfrm flipV="1">
              <a:off x="3312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64548" name="Oval 4"/>
            <p:cNvSpPr>
              <a:spLocks noChangeArrowheads="1"/>
            </p:cNvSpPr>
            <p:nvPr/>
          </p:nvSpPr>
          <p:spPr bwMode="auto">
            <a:xfrm flipV="1">
              <a:off x="3024" y="182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2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  <p:sp>
          <p:nvSpPr>
            <p:cNvPr id="364549" name="Oval 5"/>
            <p:cNvSpPr>
              <a:spLocks noChangeArrowheads="1"/>
            </p:cNvSpPr>
            <p:nvPr/>
          </p:nvSpPr>
          <p:spPr bwMode="auto">
            <a:xfrm flipV="1">
              <a:off x="2544" y="22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400" b="0" i="0">
                  <a:latin typeface="Times New Roman" pitchFamily="18" charset="0"/>
                </a:rPr>
                <a:t>T</a:t>
              </a:r>
              <a:r>
                <a:rPr lang="en-US" altLang="en-US" sz="2400" b="0" i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4550" name="Oval 6"/>
            <p:cNvSpPr>
              <a:spLocks noChangeArrowheads="1"/>
            </p:cNvSpPr>
            <p:nvPr/>
          </p:nvSpPr>
          <p:spPr bwMode="auto">
            <a:xfrm flipV="1">
              <a:off x="2496" y="2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4551" name="Oval 7"/>
            <p:cNvSpPr>
              <a:spLocks noChangeArrowheads="1"/>
            </p:cNvSpPr>
            <p:nvPr/>
          </p:nvSpPr>
          <p:spPr bwMode="auto">
            <a:xfrm flipV="1">
              <a:off x="1920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64552" name="Oval 8"/>
            <p:cNvSpPr>
              <a:spLocks noChangeArrowheads="1"/>
            </p:cNvSpPr>
            <p:nvPr/>
          </p:nvSpPr>
          <p:spPr bwMode="auto">
            <a:xfrm flipV="1">
              <a:off x="2544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4553" name="Oval 9"/>
            <p:cNvSpPr>
              <a:spLocks noChangeArrowheads="1"/>
            </p:cNvSpPr>
            <p:nvPr/>
          </p:nvSpPr>
          <p:spPr bwMode="auto">
            <a:xfrm flipV="1">
              <a:off x="3648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64554" name="Oval 10"/>
            <p:cNvSpPr>
              <a:spLocks noChangeArrowheads="1"/>
            </p:cNvSpPr>
            <p:nvPr/>
          </p:nvSpPr>
          <p:spPr bwMode="auto">
            <a:xfrm flipV="1">
              <a:off x="3216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64555" name="Oval 11"/>
            <p:cNvSpPr>
              <a:spLocks noChangeArrowheads="1"/>
            </p:cNvSpPr>
            <p:nvPr/>
          </p:nvSpPr>
          <p:spPr bwMode="auto">
            <a:xfrm flipV="1">
              <a:off x="3936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64556" name="Oval 12"/>
            <p:cNvSpPr>
              <a:spLocks noChangeArrowheads="1"/>
            </p:cNvSpPr>
            <p:nvPr/>
          </p:nvSpPr>
          <p:spPr bwMode="auto">
            <a:xfrm flipV="1">
              <a:off x="2976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3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  <p:sp>
          <p:nvSpPr>
            <p:cNvPr id="364557" name="Line 13"/>
            <p:cNvSpPr>
              <a:spLocks noChangeShapeType="1"/>
            </p:cNvSpPr>
            <p:nvPr/>
          </p:nvSpPr>
          <p:spPr bwMode="auto">
            <a:xfrm flipV="1">
              <a:off x="2736" y="206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58" name="Line 14"/>
            <p:cNvSpPr>
              <a:spLocks noChangeShapeType="1"/>
            </p:cNvSpPr>
            <p:nvPr/>
          </p:nvSpPr>
          <p:spPr bwMode="auto">
            <a:xfrm>
              <a:off x="3264" y="206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59" name="Line 15"/>
            <p:cNvSpPr>
              <a:spLocks noChangeShapeType="1"/>
            </p:cNvSpPr>
            <p:nvPr/>
          </p:nvSpPr>
          <p:spPr bwMode="auto">
            <a:xfrm>
              <a:off x="2736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61" name="Line 17"/>
            <p:cNvSpPr>
              <a:spLocks noChangeShapeType="1"/>
            </p:cNvSpPr>
            <p:nvPr/>
          </p:nvSpPr>
          <p:spPr bwMode="auto">
            <a:xfrm flipV="1">
              <a:off x="2736" y="292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62" name="Line 18"/>
            <p:cNvSpPr>
              <a:spLocks noChangeShapeType="1"/>
            </p:cNvSpPr>
            <p:nvPr/>
          </p:nvSpPr>
          <p:spPr bwMode="auto">
            <a:xfrm flipV="1">
              <a:off x="2112" y="321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63" name="Line 19"/>
            <p:cNvSpPr>
              <a:spLocks noChangeShapeType="1"/>
            </p:cNvSpPr>
            <p:nvPr/>
          </p:nvSpPr>
          <p:spPr bwMode="auto">
            <a:xfrm>
              <a:off x="2160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64" name="Line 20"/>
            <p:cNvSpPr>
              <a:spLocks noChangeShapeType="1"/>
            </p:cNvSpPr>
            <p:nvPr/>
          </p:nvSpPr>
          <p:spPr bwMode="auto">
            <a:xfrm>
              <a:off x="2832" y="38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65" name="Line 21"/>
            <p:cNvSpPr>
              <a:spLocks noChangeShapeType="1"/>
            </p:cNvSpPr>
            <p:nvPr/>
          </p:nvSpPr>
          <p:spPr bwMode="auto">
            <a:xfrm>
              <a:off x="2784" y="3168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66" name="Line 22"/>
            <p:cNvSpPr>
              <a:spLocks noChangeShapeType="1"/>
            </p:cNvSpPr>
            <p:nvPr/>
          </p:nvSpPr>
          <p:spPr bwMode="auto">
            <a:xfrm flipV="1">
              <a:off x="3360" y="316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67" name="Line 23"/>
            <p:cNvSpPr>
              <a:spLocks noChangeShapeType="1"/>
            </p:cNvSpPr>
            <p:nvPr/>
          </p:nvSpPr>
          <p:spPr bwMode="auto">
            <a:xfrm>
              <a:off x="3264" y="2880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4568" name="Text Box 24"/>
          <p:cNvSpPr txBox="1">
            <a:spLocks noChangeArrowheads="1"/>
          </p:cNvSpPr>
          <p:nvPr/>
        </p:nvSpPr>
        <p:spPr bwMode="auto">
          <a:xfrm>
            <a:off x="457200" y="228600"/>
            <a:ext cx="2209800" cy="636588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3200" i="0" u="sng">
                <a:solidFill>
                  <a:schemeClr val="tx2"/>
                </a:solidFill>
                <a:latin typeface="Times New Roman" pitchFamily="18" charset="0"/>
              </a:rPr>
              <a:t>Examples</a:t>
            </a:r>
            <a:endParaRPr lang="en-US" altLang="en-US" sz="3200" b="0" i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6BCA4-489D-4A85-87AA-D6501899E8C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517525" y="1641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5571" name="Line 3"/>
          <p:cNvSpPr>
            <a:spLocks noChangeShapeType="1"/>
          </p:cNvSpPr>
          <p:nvPr/>
        </p:nvSpPr>
        <p:spPr bwMode="auto">
          <a:xfrm>
            <a:off x="609600" y="1981200"/>
            <a:ext cx="853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609600" y="1676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5573" name="Line 5"/>
          <p:cNvSpPr>
            <a:spLocks noChangeShapeType="1"/>
          </p:cNvSpPr>
          <p:nvPr/>
        </p:nvSpPr>
        <p:spPr bwMode="auto">
          <a:xfrm>
            <a:off x="609600" y="3048000"/>
            <a:ext cx="563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990600" y="27432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6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609600" y="27432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4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1371600" y="27432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8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5577" name="Rectangle 9"/>
          <p:cNvSpPr>
            <a:spLocks noChangeArrowheads="1"/>
          </p:cNvSpPr>
          <p:nvPr/>
        </p:nvSpPr>
        <p:spPr bwMode="auto">
          <a:xfrm>
            <a:off x="2057400" y="1676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1752600" y="2743200"/>
            <a:ext cx="1752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10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4953000" y="1676400"/>
            <a:ext cx="3276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7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5580" name="Rectangle 12"/>
          <p:cNvSpPr>
            <a:spLocks noChangeArrowheads="1"/>
          </p:cNvSpPr>
          <p:nvPr/>
        </p:nvSpPr>
        <p:spPr bwMode="auto">
          <a:xfrm>
            <a:off x="3429000" y="40386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533400" y="4343400"/>
            <a:ext cx="563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1965325" y="19431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7</a:t>
            </a:r>
          </a:p>
        </p:txBody>
      </p:sp>
      <p:sp>
        <p:nvSpPr>
          <p:cNvPr id="365583" name="Rectangle 15"/>
          <p:cNvSpPr>
            <a:spLocks noChangeArrowheads="1"/>
          </p:cNvSpPr>
          <p:nvPr/>
        </p:nvSpPr>
        <p:spPr bwMode="auto">
          <a:xfrm>
            <a:off x="1676400" y="4038600"/>
            <a:ext cx="1752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9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5584" name="Rectangle 16"/>
          <p:cNvSpPr>
            <a:spLocks noChangeArrowheads="1"/>
          </p:cNvSpPr>
          <p:nvPr/>
        </p:nvSpPr>
        <p:spPr bwMode="auto">
          <a:xfrm>
            <a:off x="914400" y="4038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0" i="0">
                <a:latin typeface="Times New Roman" pitchFamily="18" charset="0"/>
              </a:rPr>
              <a:t>T</a:t>
            </a:r>
            <a:r>
              <a:rPr lang="en-US" altLang="en-US" sz="2400" b="0" i="0" baseline="-25000">
                <a:latin typeface="Times New Roman" pitchFamily="18" charset="0"/>
              </a:rPr>
              <a:t>5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3276600" y="19431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14</a:t>
            </a: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4800600" y="19431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21</a:t>
            </a:r>
          </a:p>
        </p:txBody>
      </p:sp>
      <p:sp>
        <p:nvSpPr>
          <p:cNvPr id="365587" name="Text Box 19"/>
          <p:cNvSpPr txBox="1">
            <a:spLocks noChangeArrowheads="1"/>
          </p:cNvSpPr>
          <p:nvPr/>
        </p:nvSpPr>
        <p:spPr bwMode="auto">
          <a:xfrm>
            <a:off x="7924800" y="1905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39</a:t>
            </a:r>
          </a:p>
        </p:txBody>
      </p:sp>
      <p:sp>
        <p:nvSpPr>
          <p:cNvPr id="365588" name="Text Box 20"/>
          <p:cNvSpPr txBox="1">
            <a:spLocks noChangeArrowheads="1"/>
          </p:cNvSpPr>
          <p:nvPr/>
        </p:nvSpPr>
        <p:spPr bwMode="auto">
          <a:xfrm>
            <a:off x="838200" y="30861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2</a:t>
            </a:r>
          </a:p>
        </p:txBody>
      </p:sp>
      <p:sp>
        <p:nvSpPr>
          <p:cNvPr id="365589" name="Text Box 21"/>
          <p:cNvSpPr txBox="1">
            <a:spLocks noChangeArrowheads="1"/>
          </p:cNvSpPr>
          <p:nvPr/>
        </p:nvSpPr>
        <p:spPr bwMode="auto">
          <a:xfrm>
            <a:off x="1219200" y="30861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4</a:t>
            </a:r>
          </a:p>
        </p:txBody>
      </p:sp>
      <p:sp>
        <p:nvSpPr>
          <p:cNvPr id="365590" name="Text Box 22"/>
          <p:cNvSpPr txBox="1">
            <a:spLocks noChangeArrowheads="1"/>
          </p:cNvSpPr>
          <p:nvPr/>
        </p:nvSpPr>
        <p:spPr bwMode="auto">
          <a:xfrm>
            <a:off x="1600200" y="30861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6</a:t>
            </a:r>
          </a:p>
        </p:txBody>
      </p:sp>
      <p:sp>
        <p:nvSpPr>
          <p:cNvPr id="365591" name="Text Box 23"/>
          <p:cNvSpPr txBox="1">
            <a:spLocks noChangeArrowheads="1"/>
          </p:cNvSpPr>
          <p:nvPr/>
        </p:nvSpPr>
        <p:spPr bwMode="auto">
          <a:xfrm>
            <a:off x="3352800" y="30861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14</a:t>
            </a:r>
          </a:p>
        </p:txBody>
      </p:sp>
      <p:sp>
        <p:nvSpPr>
          <p:cNvPr id="365592" name="Text Box 24"/>
          <p:cNvSpPr txBox="1">
            <a:spLocks noChangeArrowheads="1"/>
          </p:cNvSpPr>
          <p:nvPr/>
        </p:nvSpPr>
        <p:spPr bwMode="auto">
          <a:xfrm>
            <a:off x="76200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2</a:t>
            </a:r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129540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5</a:t>
            </a:r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152400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6</a:t>
            </a:r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14</a:t>
            </a:r>
          </a:p>
        </p:txBody>
      </p:sp>
      <p:sp>
        <p:nvSpPr>
          <p:cNvPr id="365596" name="Text Box 28"/>
          <p:cNvSpPr txBox="1">
            <a:spLocks noChangeArrowheads="1"/>
          </p:cNvSpPr>
          <p:nvPr/>
        </p:nvSpPr>
        <p:spPr bwMode="auto">
          <a:xfrm>
            <a:off x="4724400" y="4419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21</a:t>
            </a:r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609600" y="379413"/>
            <a:ext cx="328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 i="0" u="sng">
                <a:solidFill>
                  <a:srgbClr val="003399"/>
                </a:solidFill>
                <a:latin typeface="Trebuchet MS" pitchFamily="34" charset="0"/>
              </a:rPr>
              <a:t>Task assignment</a:t>
            </a:r>
            <a:endParaRPr lang="en-US" altLang="en-US" sz="3200" i="0">
              <a:solidFill>
                <a:srgbClr val="003399"/>
              </a:solidFill>
              <a:latin typeface="Trebuchet MS" pitchFamily="34" charset="0"/>
            </a:endParaRPr>
          </a:p>
        </p:txBody>
      </p:sp>
      <p:grpSp>
        <p:nvGrpSpPr>
          <p:cNvPr id="365619" name="Group 51"/>
          <p:cNvGrpSpPr>
            <a:grpSpLocks/>
          </p:cNvGrpSpPr>
          <p:nvPr/>
        </p:nvGrpSpPr>
        <p:grpSpPr bwMode="auto">
          <a:xfrm>
            <a:off x="5562600" y="3124200"/>
            <a:ext cx="3124200" cy="2819400"/>
            <a:chOff x="1920" y="1824"/>
            <a:chExt cx="2304" cy="2160"/>
          </a:xfrm>
        </p:grpSpPr>
        <p:sp>
          <p:nvSpPr>
            <p:cNvPr id="365620" name="Oval 52"/>
            <p:cNvSpPr>
              <a:spLocks noChangeArrowheads="1"/>
            </p:cNvSpPr>
            <p:nvPr/>
          </p:nvSpPr>
          <p:spPr bwMode="auto">
            <a:xfrm flipV="1">
              <a:off x="3312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65621" name="Oval 53"/>
            <p:cNvSpPr>
              <a:spLocks noChangeArrowheads="1"/>
            </p:cNvSpPr>
            <p:nvPr/>
          </p:nvSpPr>
          <p:spPr bwMode="auto">
            <a:xfrm flipV="1">
              <a:off x="3024" y="182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2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  <p:sp>
          <p:nvSpPr>
            <p:cNvPr id="365622" name="Oval 54"/>
            <p:cNvSpPr>
              <a:spLocks noChangeArrowheads="1"/>
            </p:cNvSpPr>
            <p:nvPr/>
          </p:nvSpPr>
          <p:spPr bwMode="auto">
            <a:xfrm flipV="1">
              <a:off x="2544" y="22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400" b="0" i="0">
                  <a:latin typeface="Times New Roman" pitchFamily="18" charset="0"/>
                </a:rPr>
                <a:t>T</a:t>
              </a:r>
              <a:r>
                <a:rPr lang="en-US" altLang="en-US" sz="2400" b="0" i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5623" name="Oval 55"/>
            <p:cNvSpPr>
              <a:spLocks noChangeArrowheads="1"/>
            </p:cNvSpPr>
            <p:nvPr/>
          </p:nvSpPr>
          <p:spPr bwMode="auto">
            <a:xfrm flipV="1">
              <a:off x="2496" y="2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5624" name="Oval 56"/>
            <p:cNvSpPr>
              <a:spLocks noChangeArrowheads="1"/>
            </p:cNvSpPr>
            <p:nvPr/>
          </p:nvSpPr>
          <p:spPr bwMode="auto">
            <a:xfrm flipV="1">
              <a:off x="1920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65625" name="Oval 57"/>
            <p:cNvSpPr>
              <a:spLocks noChangeArrowheads="1"/>
            </p:cNvSpPr>
            <p:nvPr/>
          </p:nvSpPr>
          <p:spPr bwMode="auto">
            <a:xfrm flipV="1">
              <a:off x="2544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5626" name="Oval 58"/>
            <p:cNvSpPr>
              <a:spLocks noChangeArrowheads="1"/>
            </p:cNvSpPr>
            <p:nvPr/>
          </p:nvSpPr>
          <p:spPr bwMode="auto">
            <a:xfrm flipV="1">
              <a:off x="3648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65627" name="Oval 59"/>
            <p:cNvSpPr>
              <a:spLocks noChangeArrowheads="1"/>
            </p:cNvSpPr>
            <p:nvPr/>
          </p:nvSpPr>
          <p:spPr bwMode="auto">
            <a:xfrm flipV="1">
              <a:off x="3216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65628" name="Oval 60"/>
            <p:cNvSpPr>
              <a:spLocks noChangeArrowheads="1"/>
            </p:cNvSpPr>
            <p:nvPr/>
          </p:nvSpPr>
          <p:spPr bwMode="auto">
            <a:xfrm flipV="1">
              <a:off x="3936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65629" name="Oval 61"/>
            <p:cNvSpPr>
              <a:spLocks noChangeArrowheads="1"/>
            </p:cNvSpPr>
            <p:nvPr/>
          </p:nvSpPr>
          <p:spPr bwMode="auto">
            <a:xfrm flipV="1">
              <a:off x="2976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altLang="en-US" sz="2000" b="0" i="0">
                  <a:latin typeface="Times New Roman" pitchFamily="18" charset="0"/>
                </a:rPr>
                <a:t>T</a:t>
              </a:r>
              <a:r>
                <a:rPr lang="en-US" altLang="en-US" sz="2000" b="0" i="0" baseline="-25000">
                  <a:latin typeface="Times New Roman" pitchFamily="18" charset="0"/>
                </a:rPr>
                <a:t>3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  <p:sp>
          <p:nvSpPr>
            <p:cNvPr id="365630" name="Line 62"/>
            <p:cNvSpPr>
              <a:spLocks noChangeShapeType="1"/>
            </p:cNvSpPr>
            <p:nvPr/>
          </p:nvSpPr>
          <p:spPr bwMode="auto">
            <a:xfrm flipV="1">
              <a:off x="2736" y="206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31" name="Line 63"/>
            <p:cNvSpPr>
              <a:spLocks noChangeShapeType="1"/>
            </p:cNvSpPr>
            <p:nvPr/>
          </p:nvSpPr>
          <p:spPr bwMode="auto">
            <a:xfrm>
              <a:off x="3264" y="206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32" name="Line 64"/>
            <p:cNvSpPr>
              <a:spLocks noChangeShapeType="1"/>
            </p:cNvSpPr>
            <p:nvPr/>
          </p:nvSpPr>
          <p:spPr bwMode="auto">
            <a:xfrm>
              <a:off x="2736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33" name="Line 65"/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34" name="Line 66"/>
            <p:cNvSpPr>
              <a:spLocks noChangeShapeType="1"/>
            </p:cNvSpPr>
            <p:nvPr/>
          </p:nvSpPr>
          <p:spPr bwMode="auto">
            <a:xfrm flipV="1">
              <a:off x="2736" y="292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35" name="Line 67"/>
            <p:cNvSpPr>
              <a:spLocks noChangeShapeType="1"/>
            </p:cNvSpPr>
            <p:nvPr/>
          </p:nvSpPr>
          <p:spPr bwMode="auto">
            <a:xfrm flipV="1">
              <a:off x="2112" y="321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36" name="Line 68"/>
            <p:cNvSpPr>
              <a:spLocks noChangeShapeType="1"/>
            </p:cNvSpPr>
            <p:nvPr/>
          </p:nvSpPr>
          <p:spPr bwMode="auto">
            <a:xfrm>
              <a:off x="2160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37" name="Line 69"/>
            <p:cNvSpPr>
              <a:spLocks noChangeShapeType="1"/>
            </p:cNvSpPr>
            <p:nvPr/>
          </p:nvSpPr>
          <p:spPr bwMode="auto">
            <a:xfrm>
              <a:off x="2832" y="38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38" name="Line 70"/>
            <p:cNvSpPr>
              <a:spLocks noChangeShapeType="1"/>
            </p:cNvSpPr>
            <p:nvPr/>
          </p:nvSpPr>
          <p:spPr bwMode="auto">
            <a:xfrm>
              <a:off x="2784" y="3168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39" name="Line 71"/>
            <p:cNvSpPr>
              <a:spLocks noChangeShapeType="1"/>
            </p:cNvSpPr>
            <p:nvPr/>
          </p:nvSpPr>
          <p:spPr bwMode="auto">
            <a:xfrm flipV="1">
              <a:off x="3360" y="316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40" name="Line 72"/>
            <p:cNvSpPr>
              <a:spLocks noChangeShapeType="1"/>
            </p:cNvSpPr>
            <p:nvPr/>
          </p:nvSpPr>
          <p:spPr bwMode="auto">
            <a:xfrm>
              <a:off x="3264" y="2880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081D58"/>
      </a:dk2>
      <a:lt2>
        <a:srgbClr val="9234DB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274507954</TotalTime>
  <Pages>21</Pages>
  <Words>687</Words>
  <Application>Microsoft Office PowerPoint</Application>
  <PresentationFormat>On-screen Show (4:3)</PresentationFormat>
  <Paragraphs>318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Times New Roman</vt:lpstr>
      <vt:lpstr>Tahoma</vt:lpstr>
      <vt:lpstr>Monotype Sorts</vt:lpstr>
      <vt:lpstr>Arial</vt:lpstr>
      <vt:lpstr>Trebuchet MS</vt:lpstr>
      <vt:lpstr>Wingdings</vt:lpstr>
      <vt:lpstr>Times</vt:lpstr>
      <vt:lpstr>Symbol</vt:lpstr>
      <vt:lpstr>Ch1</vt:lpstr>
      <vt:lpstr>Capsules</vt:lpstr>
      <vt:lpstr>Microsoft Word 97 - 2003 Document</vt:lpstr>
      <vt:lpstr>MathType 6.0 Equation</vt:lpstr>
      <vt:lpstr>Introduction to Scheduling</vt:lpstr>
      <vt:lpstr>Jobs</vt:lpstr>
      <vt:lpstr>Jobs &amp; Operations</vt:lpstr>
      <vt:lpstr>Example: House Building</vt:lpstr>
      <vt:lpstr>Resources/Machines</vt:lpstr>
      <vt:lpstr>House Building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areas</vt:lpstr>
      <vt:lpstr>Application areas</vt:lpstr>
      <vt:lpstr>Overview of models</vt:lpstr>
      <vt:lpstr>Overview of models</vt:lpstr>
      <vt:lpstr>Overview of models</vt:lpstr>
      <vt:lpstr>Overview of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 and Operations Management: Manufacturing and  Services</dc:title>
  <dc:creator>GRW</dc:creator>
  <cp:lastModifiedBy>GRW</cp:lastModifiedBy>
  <cp:revision>24</cp:revision>
  <cp:lastPrinted>1601-01-01T00:00:00Z</cp:lastPrinted>
  <dcterms:created xsi:type="dcterms:W3CDTF">1997-10-01T22:46:34Z</dcterms:created>
  <dcterms:modified xsi:type="dcterms:W3CDTF">2014-08-26T03:01:27Z</dcterms:modified>
</cp:coreProperties>
</file>