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60" r:id="rId4"/>
    <p:sldId id="288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289" r:id="rId14"/>
    <p:sldId id="301" r:id="rId15"/>
    <p:sldId id="299" r:id="rId16"/>
    <p:sldId id="290" r:id="rId17"/>
    <p:sldId id="291" r:id="rId18"/>
    <p:sldId id="300" r:id="rId19"/>
    <p:sldId id="292" r:id="rId20"/>
    <p:sldId id="297" r:id="rId21"/>
    <p:sldId id="298" r:id="rId22"/>
    <p:sldId id="274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5" autoAdjust="0"/>
    <p:restoredTop sz="90621" autoAdjust="0"/>
  </p:normalViewPr>
  <p:slideViewPr>
    <p:cSldViewPr>
      <p:cViewPr varScale="1">
        <p:scale>
          <a:sx n="105" d="100"/>
          <a:sy n="105" d="100"/>
        </p:scale>
        <p:origin x="20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Iteration1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numRef>
              <c:f>Sheet1!$A$36:$A$64</c:f>
              <c:numCache>
                <c:formatCode>General</c:formatCode>
                <c:ptCount val="29"/>
                <c:pt idx="0">
                  <c:v>155</c:v>
                </c:pt>
                <c:pt idx="1">
                  <c:v>45</c:v>
                </c:pt>
                <c:pt idx="2">
                  <c:v>29</c:v>
                </c:pt>
                <c:pt idx="3">
                  <c:v>97</c:v>
                </c:pt>
                <c:pt idx="4">
                  <c:v>6</c:v>
                </c:pt>
                <c:pt idx="5">
                  <c:v>171</c:v>
                </c:pt>
                <c:pt idx="6">
                  <c:v>106</c:v>
                </c:pt>
                <c:pt idx="7">
                  <c:v>32</c:v>
                </c:pt>
                <c:pt idx="8">
                  <c:v>27</c:v>
                </c:pt>
                <c:pt idx="9">
                  <c:v>167</c:v>
                </c:pt>
                <c:pt idx="10">
                  <c:v>41</c:v>
                </c:pt>
                <c:pt idx="11">
                  <c:v>141</c:v>
                </c:pt>
                <c:pt idx="12">
                  <c:v>183</c:v>
                </c:pt>
                <c:pt idx="13">
                  <c:v>154</c:v>
                </c:pt>
                <c:pt idx="14">
                  <c:v>98</c:v>
                </c:pt>
                <c:pt idx="15">
                  <c:v>85</c:v>
                </c:pt>
                <c:pt idx="16">
                  <c:v>185</c:v>
                </c:pt>
                <c:pt idx="17">
                  <c:v>131</c:v>
                </c:pt>
                <c:pt idx="18">
                  <c:v>60</c:v>
                </c:pt>
                <c:pt idx="19">
                  <c:v>184</c:v>
                </c:pt>
                <c:pt idx="20">
                  <c:v>25</c:v>
                </c:pt>
                <c:pt idx="21">
                  <c:v>66</c:v>
                </c:pt>
                <c:pt idx="22">
                  <c:v>121</c:v>
                </c:pt>
                <c:pt idx="23">
                  <c:v>99</c:v>
                </c:pt>
                <c:pt idx="24">
                  <c:v>34</c:v>
                </c:pt>
                <c:pt idx="25">
                  <c:v>188</c:v>
                </c:pt>
                <c:pt idx="26">
                  <c:v>157</c:v>
                </c:pt>
                <c:pt idx="27">
                  <c:v>51</c:v>
                </c:pt>
                <c:pt idx="28">
                  <c:v>142</c:v>
                </c:pt>
              </c:numCache>
            </c:numRef>
          </c:cat>
          <c:val>
            <c:numRef>
              <c:f>Sheet1!$B$36:$B$64</c:f>
              <c:numCache>
                <c:formatCode>General</c:formatCode>
                <c:ptCount val="29"/>
                <c:pt idx="0">
                  <c:v>927.8195187</c:v>
                </c:pt>
                <c:pt idx="1">
                  <c:v>584.44510860000003</c:v>
                </c:pt>
                <c:pt idx="2">
                  <c:v>288.27540809999999</c:v>
                </c:pt>
                <c:pt idx="3">
                  <c:v>110.35870610000001</c:v>
                </c:pt>
                <c:pt idx="4">
                  <c:v>80.765474429999998</c:v>
                </c:pt>
                <c:pt idx="5">
                  <c:v>43.823169909999997</c:v>
                </c:pt>
                <c:pt idx="6">
                  <c:v>39.273645279999997</c:v>
                </c:pt>
                <c:pt idx="7">
                  <c:v>25.871427659999998</c:v>
                </c:pt>
                <c:pt idx="8">
                  <c:v>19.202807140000001</c:v>
                </c:pt>
                <c:pt idx="9">
                  <c:v>15.65821422</c:v>
                </c:pt>
                <c:pt idx="10">
                  <c:v>10.168597070000001</c:v>
                </c:pt>
                <c:pt idx="11">
                  <c:v>9.091707929</c:v>
                </c:pt>
                <c:pt idx="12">
                  <c:v>3.0357968089999998</c:v>
                </c:pt>
                <c:pt idx="13">
                  <c:v>1.360089053</c:v>
                </c:pt>
                <c:pt idx="14">
                  <c:v>1.1957530810000001</c:v>
                </c:pt>
                <c:pt idx="15">
                  <c:v>0.50741439489999995</c:v>
                </c:pt>
                <c:pt idx="16">
                  <c:v>0.34681675290000002</c:v>
                </c:pt>
                <c:pt idx="17">
                  <c:v>0.1914962825</c:v>
                </c:pt>
                <c:pt idx="18">
                  <c:v>0.16339267430000001</c:v>
                </c:pt>
                <c:pt idx="19">
                  <c:v>0.1103024148</c:v>
                </c:pt>
                <c:pt idx="20">
                  <c:v>0.10604358329999999</c:v>
                </c:pt>
                <c:pt idx="21">
                  <c:v>0.1022843965</c:v>
                </c:pt>
                <c:pt idx="22">
                  <c:v>8.5434195480000003E-2</c:v>
                </c:pt>
                <c:pt idx="23">
                  <c:v>8.0304009400000001E-2</c:v>
                </c:pt>
                <c:pt idx="24">
                  <c:v>6.7644861759999994E-2</c:v>
                </c:pt>
                <c:pt idx="25">
                  <c:v>2.8969581229999999E-2</c:v>
                </c:pt>
                <c:pt idx="26">
                  <c:v>2.1107293070000002E-2</c:v>
                </c:pt>
                <c:pt idx="27">
                  <c:v>5.4804834600000003E-3</c:v>
                </c:pt>
                <c:pt idx="28">
                  <c:v>2.32798996E-3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2496800"/>
        <c:axId val="1332497888"/>
      </c:barChart>
      <c:catAx>
        <c:axId val="1332496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497888"/>
        <c:crosses val="autoZero"/>
        <c:auto val="1"/>
        <c:lblAlgn val="ctr"/>
        <c:lblOffset val="100"/>
        <c:noMultiLvlLbl val="0"/>
      </c:catAx>
      <c:valAx>
        <c:axId val="133249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496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Iteration2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Sheet1!$D$36:$D$63</c:f>
              <c:numCache>
                <c:formatCode>General</c:formatCode>
                <c:ptCount val="28"/>
                <c:pt idx="0">
                  <c:v>45</c:v>
                </c:pt>
                <c:pt idx="1">
                  <c:v>29</c:v>
                </c:pt>
                <c:pt idx="2">
                  <c:v>97</c:v>
                </c:pt>
                <c:pt idx="3">
                  <c:v>6</c:v>
                </c:pt>
                <c:pt idx="4">
                  <c:v>171</c:v>
                </c:pt>
                <c:pt idx="5">
                  <c:v>106</c:v>
                </c:pt>
                <c:pt idx="6">
                  <c:v>32</c:v>
                </c:pt>
                <c:pt idx="7">
                  <c:v>27</c:v>
                </c:pt>
                <c:pt idx="8">
                  <c:v>167</c:v>
                </c:pt>
                <c:pt idx="9">
                  <c:v>41</c:v>
                </c:pt>
                <c:pt idx="10">
                  <c:v>141</c:v>
                </c:pt>
                <c:pt idx="11">
                  <c:v>183</c:v>
                </c:pt>
                <c:pt idx="12">
                  <c:v>154</c:v>
                </c:pt>
                <c:pt idx="13">
                  <c:v>98</c:v>
                </c:pt>
                <c:pt idx="14">
                  <c:v>85</c:v>
                </c:pt>
                <c:pt idx="15">
                  <c:v>185</c:v>
                </c:pt>
                <c:pt idx="16">
                  <c:v>131</c:v>
                </c:pt>
                <c:pt idx="17">
                  <c:v>60</c:v>
                </c:pt>
                <c:pt idx="18">
                  <c:v>184</c:v>
                </c:pt>
                <c:pt idx="19">
                  <c:v>25</c:v>
                </c:pt>
                <c:pt idx="20">
                  <c:v>66</c:v>
                </c:pt>
                <c:pt idx="21">
                  <c:v>121</c:v>
                </c:pt>
                <c:pt idx="22">
                  <c:v>99</c:v>
                </c:pt>
                <c:pt idx="23">
                  <c:v>34</c:v>
                </c:pt>
                <c:pt idx="24">
                  <c:v>188</c:v>
                </c:pt>
                <c:pt idx="25">
                  <c:v>157</c:v>
                </c:pt>
                <c:pt idx="26">
                  <c:v>51</c:v>
                </c:pt>
                <c:pt idx="27">
                  <c:v>142</c:v>
                </c:pt>
              </c:numCache>
            </c:numRef>
          </c:cat>
          <c:val>
            <c:numRef>
              <c:f>Sheet1!$E$36:$E$63</c:f>
              <c:numCache>
                <c:formatCode>General</c:formatCode>
                <c:ptCount val="28"/>
                <c:pt idx="0">
                  <c:v>584.44510860000003</c:v>
                </c:pt>
                <c:pt idx="1">
                  <c:v>288.27540809999999</c:v>
                </c:pt>
                <c:pt idx="2">
                  <c:v>110.35870610000001</c:v>
                </c:pt>
                <c:pt idx="3">
                  <c:v>80.765474429999998</c:v>
                </c:pt>
                <c:pt idx="4">
                  <c:v>43.823169909999997</c:v>
                </c:pt>
                <c:pt idx="5">
                  <c:v>39.273645279999997</c:v>
                </c:pt>
                <c:pt idx="6">
                  <c:v>25.871427659999998</c:v>
                </c:pt>
                <c:pt idx="7">
                  <c:v>19.202807140000001</c:v>
                </c:pt>
                <c:pt idx="8">
                  <c:v>15.65821422</c:v>
                </c:pt>
                <c:pt idx="9">
                  <c:v>10.168597070000001</c:v>
                </c:pt>
                <c:pt idx="10">
                  <c:v>9.091707929</c:v>
                </c:pt>
                <c:pt idx="11">
                  <c:v>3.0357968089999998</c:v>
                </c:pt>
                <c:pt idx="12">
                  <c:v>1.360089053</c:v>
                </c:pt>
                <c:pt idx="13">
                  <c:v>1.1957530810000001</c:v>
                </c:pt>
                <c:pt idx="14">
                  <c:v>0.50741439489999995</c:v>
                </c:pt>
                <c:pt idx="15">
                  <c:v>0.34681675290000002</c:v>
                </c:pt>
                <c:pt idx="16">
                  <c:v>0.1914962825</c:v>
                </c:pt>
                <c:pt idx="17">
                  <c:v>0.16339267430000001</c:v>
                </c:pt>
                <c:pt idx="18">
                  <c:v>0.1103024148</c:v>
                </c:pt>
                <c:pt idx="19">
                  <c:v>0.10604358329999999</c:v>
                </c:pt>
                <c:pt idx="20">
                  <c:v>0.1022843965</c:v>
                </c:pt>
                <c:pt idx="21">
                  <c:v>8.5434195480000003E-2</c:v>
                </c:pt>
                <c:pt idx="22">
                  <c:v>8.0304009400000001E-2</c:v>
                </c:pt>
                <c:pt idx="23">
                  <c:v>6.7644861759999994E-2</c:v>
                </c:pt>
                <c:pt idx="24">
                  <c:v>2.8969581229999999E-2</c:v>
                </c:pt>
                <c:pt idx="25">
                  <c:v>2.1107293070000002E-2</c:v>
                </c:pt>
                <c:pt idx="26">
                  <c:v>5.4804834600000003E-3</c:v>
                </c:pt>
                <c:pt idx="27">
                  <c:v>2.32798996E-3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9790880"/>
        <c:axId val="109979142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Sheet1!$D$36:$D$63</c15:sqref>
                        </c15:formulaRef>
                      </c:ext>
                    </c:extLst>
                    <c:numCache>
                      <c:formatCode>General</c:formatCode>
                      <c:ptCount val="28"/>
                      <c:pt idx="0">
                        <c:v>45</c:v>
                      </c:pt>
                      <c:pt idx="1">
                        <c:v>29</c:v>
                      </c:pt>
                      <c:pt idx="2">
                        <c:v>97</c:v>
                      </c:pt>
                      <c:pt idx="3">
                        <c:v>6</c:v>
                      </c:pt>
                      <c:pt idx="4">
                        <c:v>171</c:v>
                      </c:pt>
                      <c:pt idx="5">
                        <c:v>106</c:v>
                      </c:pt>
                      <c:pt idx="6">
                        <c:v>32</c:v>
                      </c:pt>
                      <c:pt idx="7">
                        <c:v>27</c:v>
                      </c:pt>
                      <c:pt idx="8">
                        <c:v>167</c:v>
                      </c:pt>
                      <c:pt idx="9">
                        <c:v>41</c:v>
                      </c:pt>
                      <c:pt idx="10">
                        <c:v>141</c:v>
                      </c:pt>
                      <c:pt idx="11">
                        <c:v>183</c:v>
                      </c:pt>
                      <c:pt idx="12">
                        <c:v>154</c:v>
                      </c:pt>
                      <c:pt idx="13">
                        <c:v>98</c:v>
                      </c:pt>
                      <c:pt idx="14">
                        <c:v>85</c:v>
                      </c:pt>
                      <c:pt idx="15">
                        <c:v>185</c:v>
                      </c:pt>
                      <c:pt idx="16">
                        <c:v>131</c:v>
                      </c:pt>
                      <c:pt idx="17">
                        <c:v>60</c:v>
                      </c:pt>
                      <c:pt idx="18">
                        <c:v>184</c:v>
                      </c:pt>
                      <c:pt idx="19">
                        <c:v>25</c:v>
                      </c:pt>
                      <c:pt idx="20">
                        <c:v>66</c:v>
                      </c:pt>
                      <c:pt idx="21">
                        <c:v>121</c:v>
                      </c:pt>
                      <c:pt idx="22">
                        <c:v>99</c:v>
                      </c:pt>
                      <c:pt idx="23">
                        <c:v>34</c:v>
                      </c:pt>
                      <c:pt idx="24">
                        <c:v>188</c:v>
                      </c:pt>
                      <c:pt idx="25">
                        <c:v>157</c:v>
                      </c:pt>
                      <c:pt idx="26">
                        <c:v>51</c:v>
                      </c:pt>
                      <c:pt idx="27">
                        <c:v>142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Sheet1!$D$36:$D$63</c15:sqref>
                        </c15:formulaRef>
                      </c:ext>
                    </c:extLst>
                    <c:numCache>
                      <c:formatCode>General</c:formatCode>
                      <c:ptCount val="28"/>
                      <c:pt idx="0">
                        <c:v>45</c:v>
                      </c:pt>
                      <c:pt idx="1">
                        <c:v>29</c:v>
                      </c:pt>
                      <c:pt idx="2">
                        <c:v>97</c:v>
                      </c:pt>
                      <c:pt idx="3">
                        <c:v>6</c:v>
                      </c:pt>
                      <c:pt idx="4">
                        <c:v>171</c:v>
                      </c:pt>
                      <c:pt idx="5">
                        <c:v>106</c:v>
                      </c:pt>
                      <c:pt idx="6">
                        <c:v>32</c:v>
                      </c:pt>
                      <c:pt idx="7">
                        <c:v>27</c:v>
                      </c:pt>
                      <c:pt idx="8">
                        <c:v>167</c:v>
                      </c:pt>
                      <c:pt idx="9">
                        <c:v>41</c:v>
                      </c:pt>
                      <c:pt idx="10">
                        <c:v>141</c:v>
                      </c:pt>
                      <c:pt idx="11">
                        <c:v>183</c:v>
                      </c:pt>
                      <c:pt idx="12">
                        <c:v>154</c:v>
                      </c:pt>
                      <c:pt idx="13">
                        <c:v>98</c:v>
                      </c:pt>
                      <c:pt idx="14">
                        <c:v>85</c:v>
                      </c:pt>
                      <c:pt idx="15">
                        <c:v>185</c:v>
                      </c:pt>
                      <c:pt idx="16">
                        <c:v>131</c:v>
                      </c:pt>
                      <c:pt idx="17">
                        <c:v>60</c:v>
                      </c:pt>
                      <c:pt idx="18">
                        <c:v>184</c:v>
                      </c:pt>
                      <c:pt idx="19">
                        <c:v>25</c:v>
                      </c:pt>
                      <c:pt idx="20">
                        <c:v>66</c:v>
                      </c:pt>
                      <c:pt idx="21">
                        <c:v>121</c:v>
                      </c:pt>
                      <c:pt idx="22">
                        <c:v>99</c:v>
                      </c:pt>
                      <c:pt idx="23">
                        <c:v>34</c:v>
                      </c:pt>
                      <c:pt idx="24">
                        <c:v>188</c:v>
                      </c:pt>
                      <c:pt idx="25">
                        <c:v>157</c:v>
                      </c:pt>
                      <c:pt idx="26">
                        <c:v>51</c:v>
                      </c:pt>
                      <c:pt idx="27">
                        <c:v>142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09979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791424"/>
        <c:crosses val="autoZero"/>
        <c:auto val="1"/>
        <c:lblAlgn val="ctr"/>
        <c:lblOffset val="100"/>
        <c:noMultiLvlLbl val="0"/>
      </c:catAx>
      <c:valAx>
        <c:axId val="109979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79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Iteration3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Sheet1!$G$36:$G$64</c:f>
              <c:numCache>
                <c:formatCode>General</c:formatCode>
                <c:ptCount val="29"/>
                <c:pt idx="0">
                  <c:v>29</c:v>
                </c:pt>
                <c:pt idx="1">
                  <c:v>97</c:v>
                </c:pt>
                <c:pt idx="2">
                  <c:v>6</c:v>
                </c:pt>
                <c:pt idx="3">
                  <c:v>171</c:v>
                </c:pt>
                <c:pt idx="4">
                  <c:v>106</c:v>
                </c:pt>
                <c:pt idx="5">
                  <c:v>32</c:v>
                </c:pt>
                <c:pt idx="6">
                  <c:v>27</c:v>
                </c:pt>
                <c:pt idx="7">
                  <c:v>167</c:v>
                </c:pt>
                <c:pt idx="8">
                  <c:v>41</c:v>
                </c:pt>
                <c:pt idx="9">
                  <c:v>141</c:v>
                </c:pt>
                <c:pt idx="10">
                  <c:v>183</c:v>
                </c:pt>
                <c:pt idx="11">
                  <c:v>154</c:v>
                </c:pt>
                <c:pt idx="12">
                  <c:v>98</c:v>
                </c:pt>
                <c:pt idx="13">
                  <c:v>85</c:v>
                </c:pt>
                <c:pt idx="14">
                  <c:v>185</c:v>
                </c:pt>
                <c:pt idx="15">
                  <c:v>131</c:v>
                </c:pt>
                <c:pt idx="16">
                  <c:v>60</c:v>
                </c:pt>
                <c:pt idx="17">
                  <c:v>184</c:v>
                </c:pt>
                <c:pt idx="18">
                  <c:v>25</c:v>
                </c:pt>
                <c:pt idx="19">
                  <c:v>66</c:v>
                </c:pt>
                <c:pt idx="20">
                  <c:v>121</c:v>
                </c:pt>
                <c:pt idx="21">
                  <c:v>99</c:v>
                </c:pt>
                <c:pt idx="22">
                  <c:v>34</c:v>
                </c:pt>
                <c:pt idx="23">
                  <c:v>188</c:v>
                </c:pt>
                <c:pt idx="24">
                  <c:v>157</c:v>
                </c:pt>
                <c:pt idx="25">
                  <c:v>51</c:v>
                </c:pt>
                <c:pt idx="26">
                  <c:v>142</c:v>
                </c:pt>
                <c:pt idx="27">
                  <c:v>45</c:v>
                </c:pt>
                <c:pt idx="28">
                  <c:v>155</c:v>
                </c:pt>
              </c:numCache>
            </c:numRef>
          </c:cat>
          <c:val>
            <c:numRef>
              <c:f>Sheet1!$H$36:$H$64</c:f>
              <c:numCache>
                <c:formatCode>General</c:formatCode>
                <c:ptCount val="29"/>
                <c:pt idx="0">
                  <c:v>288.27540809999999</c:v>
                </c:pt>
                <c:pt idx="1">
                  <c:v>110.35870610000001</c:v>
                </c:pt>
                <c:pt idx="2">
                  <c:v>80.765474429999998</c:v>
                </c:pt>
                <c:pt idx="3">
                  <c:v>43.823169909999997</c:v>
                </c:pt>
                <c:pt idx="4">
                  <c:v>39.273645279999997</c:v>
                </c:pt>
                <c:pt idx="5">
                  <c:v>25.871427659999998</c:v>
                </c:pt>
                <c:pt idx="6">
                  <c:v>19.202807140000001</c:v>
                </c:pt>
                <c:pt idx="7">
                  <c:v>15.65821422</c:v>
                </c:pt>
                <c:pt idx="8">
                  <c:v>10.168597070000001</c:v>
                </c:pt>
                <c:pt idx="9">
                  <c:v>9.091707929</c:v>
                </c:pt>
                <c:pt idx="10">
                  <c:v>3.0357968089999998</c:v>
                </c:pt>
                <c:pt idx="11">
                  <c:v>1.360089053</c:v>
                </c:pt>
                <c:pt idx="12">
                  <c:v>1.1957530810000001</c:v>
                </c:pt>
                <c:pt idx="13">
                  <c:v>0.50741439489999995</c:v>
                </c:pt>
                <c:pt idx="14">
                  <c:v>0.34681675290000002</c:v>
                </c:pt>
                <c:pt idx="15">
                  <c:v>0.1914962825</c:v>
                </c:pt>
                <c:pt idx="16">
                  <c:v>0.16339267430000001</c:v>
                </c:pt>
                <c:pt idx="17">
                  <c:v>0.1103024148</c:v>
                </c:pt>
                <c:pt idx="18">
                  <c:v>0.10604358329999999</c:v>
                </c:pt>
                <c:pt idx="19">
                  <c:v>0.1022843965</c:v>
                </c:pt>
                <c:pt idx="20">
                  <c:v>8.5434195480000003E-2</c:v>
                </c:pt>
                <c:pt idx="21">
                  <c:v>8.0304009400000001E-2</c:v>
                </c:pt>
                <c:pt idx="22">
                  <c:v>6.7644861759999994E-2</c:v>
                </c:pt>
                <c:pt idx="23">
                  <c:v>2.8969581229999999E-2</c:v>
                </c:pt>
                <c:pt idx="24">
                  <c:v>2.1107293070000002E-2</c:v>
                </c:pt>
                <c:pt idx="25">
                  <c:v>5.4804834600000003E-3</c:v>
                </c:pt>
                <c:pt idx="26">
                  <c:v>2.32798996E-3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9791968"/>
        <c:axId val="1099792512"/>
      </c:barChart>
      <c:catAx>
        <c:axId val="109979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792512"/>
        <c:crosses val="autoZero"/>
        <c:auto val="1"/>
        <c:lblAlgn val="ctr"/>
        <c:lblOffset val="100"/>
        <c:noMultiLvlLbl val="0"/>
      </c:catAx>
      <c:valAx>
        <c:axId val="109979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79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3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2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2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9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147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45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U_ppt_template_interior.jpg                                   001A8C49Macintosh HD                   7C263236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052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752600" y="3284538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12/2 Report</a:t>
            </a:r>
          </a:p>
          <a:p>
            <a:pPr algn="r">
              <a:spcBef>
                <a:spcPct val="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By Bolun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1720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Max Epsilon LP with 1 outlier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5248275" cy="3286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851" y="2492896"/>
            <a:ext cx="2544740" cy="16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1720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Max Epsilon LP with 1 outlier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25293"/>
            <a:ext cx="4900194" cy="28595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060848"/>
            <a:ext cx="29622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1720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Max Epsilon LP with 1 outlier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5619750" cy="3381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7" y="2060848"/>
            <a:ext cx="3096344" cy="245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流程图: 过程 21"/>
          <p:cNvSpPr/>
          <p:nvPr/>
        </p:nvSpPr>
        <p:spPr bwMode="auto">
          <a:xfrm>
            <a:off x="1320849" y="3603189"/>
            <a:ext cx="1302259" cy="4018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Compute </a:t>
            </a:r>
            <a:r>
              <a:rPr lang="en-US" sz="1100" dirty="0" err="1" smtClean="0"/>
              <a:t>Ri</a:t>
            </a:r>
            <a:r>
              <a:rPr lang="en-US" sz="1100" dirty="0" smtClean="0"/>
              <a:t> </a:t>
            </a:r>
            <a:r>
              <a:rPr lang="en-US" altLang="zh-CN" sz="1100" dirty="0" smtClean="0"/>
              <a:t>of  outliers</a:t>
            </a:r>
            <a:r>
              <a:rPr lang="en-US" sz="1100" dirty="0" smtClean="0"/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4" name="流程图: 过程 23"/>
          <p:cNvSpPr/>
          <p:nvPr/>
        </p:nvSpPr>
        <p:spPr bwMode="auto">
          <a:xfrm>
            <a:off x="1331640" y="4252138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a point back to data</a:t>
            </a:r>
          </a:p>
        </p:txBody>
      </p:sp>
      <p:sp>
        <p:nvSpPr>
          <p:cNvPr id="25" name="流程图: 决策 24"/>
          <p:cNvSpPr/>
          <p:nvPr/>
        </p:nvSpPr>
        <p:spPr bwMode="auto">
          <a:xfrm>
            <a:off x="1331640" y="4906375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Is it an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outlier?</a:t>
            </a:r>
          </a:p>
        </p:txBody>
      </p:sp>
      <p:cxnSp>
        <p:nvCxnSpPr>
          <p:cNvPr id="28" name="直接箭头连接符 27"/>
          <p:cNvCxnSpPr>
            <a:stCxn id="5" idx="2"/>
            <a:endCxn id="22" idx="0"/>
          </p:cNvCxnSpPr>
          <p:nvPr/>
        </p:nvCxnSpPr>
        <p:spPr bwMode="auto">
          <a:xfrm flipH="1">
            <a:off x="1971979" y="3212976"/>
            <a:ext cx="3057" cy="390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462380" y="326306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1" name="直接箭头连接符 30"/>
          <p:cNvCxnSpPr>
            <a:stCxn id="22" idx="2"/>
            <a:endCxn id="24" idx="0"/>
          </p:cNvCxnSpPr>
          <p:nvPr/>
        </p:nvCxnSpPr>
        <p:spPr bwMode="auto">
          <a:xfrm>
            <a:off x="1971979" y="4005064"/>
            <a:ext cx="7733" cy="247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>
            <a:stCxn id="24" idx="2"/>
            <a:endCxn id="25" idx="0"/>
          </p:cNvCxnSpPr>
          <p:nvPr/>
        </p:nvCxnSpPr>
        <p:spPr bwMode="auto">
          <a:xfrm>
            <a:off x="1979712" y="4682431"/>
            <a:ext cx="0" cy="223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流程图: 过程 34"/>
          <p:cNvSpPr/>
          <p:nvPr/>
        </p:nvSpPr>
        <p:spPr bwMode="auto">
          <a:xfrm>
            <a:off x="3077490" y="4862220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the point from  data</a:t>
            </a:r>
          </a:p>
        </p:txBody>
      </p:sp>
      <p:sp>
        <p:nvSpPr>
          <p:cNvPr id="39" name="流程图: 过程 38"/>
          <p:cNvSpPr/>
          <p:nvPr/>
        </p:nvSpPr>
        <p:spPr bwMode="auto">
          <a:xfrm>
            <a:off x="3077490" y="4218906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Resolve LP</a:t>
            </a:r>
          </a:p>
        </p:txBody>
      </p:sp>
      <p:cxnSp>
        <p:nvCxnSpPr>
          <p:cNvPr id="42" name="肘形连接符 41"/>
          <p:cNvCxnSpPr>
            <a:stCxn id="25" idx="3"/>
            <a:endCxn id="35" idx="2"/>
          </p:cNvCxnSpPr>
          <p:nvPr/>
        </p:nvCxnSpPr>
        <p:spPr bwMode="auto">
          <a:xfrm>
            <a:off x="2627784" y="5194407"/>
            <a:ext cx="1097778" cy="98106"/>
          </a:xfrm>
          <a:prstGeom prst="bentConnector4">
            <a:avLst>
              <a:gd name="adj1" fmla="val 20483"/>
              <a:gd name="adj2" fmla="val 3330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/>
          <p:cNvSpPr txBox="1"/>
          <p:nvPr/>
        </p:nvSpPr>
        <p:spPr>
          <a:xfrm>
            <a:off x="2769464" y="531579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47" name="肘形连接符 46"/>
          <p:cNvCxnSpPr>
            <a:stCxn id="25" idx="2"/>
            <a:endCxn id="39" idx="3"/>
          </p:cNvCxnSpPr>
          <p:nvPr/>
        </p:nvCxnSpPr>
        <p:spPr bwMode="auto">
          <a:xfrm rot="5400000" flipH="1" flipV="1">
            <a:off x="2652480" y="3761285"/>
            <a:ext cx="1048386" cy="2393922"/>
          </a:xfrm>
          <a:prstGeom prst="bentConnector4">
            <a:avLst>
              <a:gd name="adj1" fmla="val -21805"/>
              <a:gd name="adj2" fmla="val 1095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本框 48"/>
          <p:cNvSpPr txBox="1"/>
          <p:nvPr/>
        </p:nvSpPr>
        <p:spPr>
          <a:xfrm>
            <a:off x="1971978" y="566435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50" name="直接箭头连接符 49"/>
          <p:cNvCxnSpPr>
            <a:stCxn id="35" idx="0"/>
            <a:endCxn id="39" idx="2"/>
          </p:cNvCxnSpPr>
          <p:nvPr/>
        </p:nvCxnSpPr>
        <p:spPr bwMode="auto">
          <a:xfrm flipV="1">
            <a:off x="3725562" y="4649199"/>
            <a:ext cx="0" cy="213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流程图: 决策 70"/>
          <p:cNvSpPr/>
          <p:nvPr/>
        </p:nvSpPr>
        <p:spPr bwMode="auto">
          <a:xfrm>
            <a:off x="4572000" y="2910050"/>
            <a:ext cx="2304256" cy="88776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# of Iterations&lt;#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of outliers</a:t>
            </a:r>
          </a:p>
        </p:txBody>
      </p:sp>
      <p:cxnSp>
        <p:nvCxnSpPr>
          <p:cNvPr id="3084" name="肘形连接符 3083"/>
          <p:cNvCxnSpPr>
            <a:stCxn id="39" idx="0"/>
            <a:endCxn id="71" idx="2"/>
          </p:cNvCxnSpPr>
          <p:nvPr/>
        </p:nvCxnSpPr>
        <p:spPr bwMode="auto">
          <a:xfrm rot="5400000" flipH="1" flipV="1">
            <a:off x="4514300" y="3009078"/>
            <a:ext cx="421090" cy="199856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肘形连接符 3094"/>
          <p:cNvCxnSpPr>
            <a:stCxn id="71" idx="1"/>
          </p:cNvCxnSpPr>
          <p:nvPr/>
        </p:nvCxnSpPr>
        <p:spPr bwMode="auto">
          <a:xfrm rot="10800000" flipV="1">
            <a:off x="1979712" y="3353932"/>
            <a:ext cx="2592288" cy="305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文本框 88"/>
          <p:cNvSpPr txBox="1"/>
          <p:nvPr/>
        </p:nvSpPr>
        <p:spPr>
          <a:xfrm>
            <a:off x="4056737" y="3135146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7164288" y="4387125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3097" name="肘形连接符 3096"/>
          <p:cNvCxnSpPr>
            <a:stCxn id="71" idx="3"/>
            <a:endCxn id="90" idx="0"/>
          </p:cNvCxnSpPr>
          <p:nvPr/>
        </p:nvCxnSpPr>
        <p:spPr bwMode="auto">
          <a:xfrm>
            <a:off x="6876256" y="3353933"/>
            <a:ext cx="866434" cy="103319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文本框 92"/>
          <p:cNvSpPr txBox="1"/>
          <p:nvPr/>
        </p:nvSpPr>
        <p:spPr>
          <a:xfrm>
            <a:off x="6931687" y="309232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098" name="文本框 3097"/>
          <p:cNvSpPr txBox="1"/>
          <p:nvPr/>
        </p:nvSpPr>
        <p:spPr>
          <a:xfrm>
            <a:off x="4488785" y="692696"/>
            <a:ext cx="3755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Iterations with putting back points</a:t>
            </a:r>
            <a:endParaRPr lang="en-US" dirty="0"/>
          </a:p>
        </p:txBody>
      </p:sp>
      <p:sp>
        <p:nvSpPr>
          <p:cNvPr id="36" name="流程图: 数据 35"/>
          <p:cNvSpPr/>
          <p:nvPr/>
        </p:nvSpPr>
        <p:spPr bwMode="auto">
          <a:xfrm>
            <a:off x="7094618" y="3768561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Output 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478" y="1430767"/>
            <a:ext cx="1162050" cy="3228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688" y="1430767"/>
            <a:ext cx="4072790" cy="38161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0" y="1052736"/>
            <a:ext cx="981268" cy="4307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48064" y="69269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29 iterations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1434315"/>
            <a:ext cx="3960440" cy="380727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1600" y="697748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流程图: 过程 21"/>
          <p:cNvSpPr/>
          <p:nvPr/>
        </p:nvSpPr>
        <p:spPr bwMode="auto">
          <a:xfrm>
            <a:off x="1320849" y="3603189"/>
            <a:ext cx="1302259" cy="4018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Compute </a:t>
            </a:r>
            <a:r>
              <a:rPr lang="en-US" sz="1100" dirty="0" err="1" smtClean="0"/>
              <a:t>Ri</a:t>
            </a:r>
            <a:r>
              <a:rPr lang="en-US" sz="1100" dirty="0" smtClean="0"/>
              <a:t> </a:t>
            </a:r>
            <a:r>
              <a:rPr lang="en-US" altLang="zh-CN" sz="1100" dirty="0" smtClean="0"/>
              <a:t>of  outliers</a:t>
            </a:r>
            <a:r>
              <a:rPr lang="en-US" sz="1100" dirty="0" smtClean="0"/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4" name="流程图: 过程 23"/>
          <p:cNvSpPr/>
          <p:nvPr/>
        </p:nvSpPr>
        <p:spPr bwMode="auto">
          <a:xfrm>
            <a:off x="1331640" y="4252138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point with max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Ri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back to data</a:t>
            </a:r>
          </a:p>
        </p:txBody>
      </p:sp>
      <p:sp>
        <p:nvSpPr>
          <p:cNvPr id="25" name="流程图: 决策 24"/>
          <p:cNvSpPr/>
          <p:nvPr/>
        </p:nvSpPr>
        <p:spPr bwMode="auto">
          <a:xfrm>
            <a:off x="1331640" y="4906375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Is it outlier?</a:t>
            </a:r>
          </a:p>
        </p:txBody>
      </p:sp>
      <p:cxnSp>
        <p:nvCxnSpPr>
          <p:cNvPr id="28" name="直接箭头连接符 27"/>
          <p:cNvCxnSpPr>
            <a:stCxn id="5" idx="2"/>
            <a:endCxn id="22" idx="0"/>
          </p:cNvCxnSpPr>
          <p:nvPr/>
        </p:nvCxnSpPr>
        <p:spPr bwMode="auto">
          <a:xfrm flipH="1">
            <a:off x="1971979" y="3212976"/>
            <a:ext cx="3057" cy="390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462380" y="326306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1" name="直接箭头连接符 30"/>
          <p:cNvCxnSpPr>
            <a:stCxn id="22" idx="2"/>
            <a:endCxn id="24" idx="0"/>
          </p:cNvCxnSpPr>
          <p:nvPr/>
        </p:nvCxnSpPr>
        <p:spPr bwMode="auto">
          <a:xfrm>
            <a:off x="1971979" y="4005064"/>
            <a:ext cx="7733" cy="247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>
            <a:stCxn id="24" idx="2"/>
            <a:endCxn id="25" idx="0"/>
          </p:cNvCxnSpPr>
          <p:nvPr/>
        </p:nvCxnSpPr>
        <p:spPr bwMode="auto">
          <a:xfrm>
            <a:off x="1979712" y="4682431"/>
            <a:ext cx="0" cy="223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流程图: 过程 34"/>
          <p:cNvSpPr/>
          <p:nvPr/>
        </p:nvSpPr>
        <p:spPr bwMode="auto">
          <a:xfrm>
            <a:off x="3077490" y="4862220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the point from  data</a:t>
            </a:r>
          </a:p>
        </p:txBody>
      </p:sp>
      <p:sp>
        <p:nvSpPr>
          <p:cNvPr id="39" name="流程图: 过程 38"/>
          <p:cNvSpPr/>
          <p:nvPr/>
        </p:nvSpPr>
        <p:spPr bwMode="auto">
          <a:xfrm>
            <a:off x="3077490" y="4218906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Resolve LP</a:t>
            </a:r>
          </a:p>
        </p:txBody>
      </p:sp>
      <p:cxnSp>
        <p:nvCxnSpPr>
          <p:cNvPr id="42" name="肘形连接符 41"/>
          <p:cNvCxnSpPr>
            <a:stCxn id="25" idx="3"/>
            <a:endCxn id="35" idx="2"/>
          </p:cNvCxnSpPr>
          <p:nvPr/>
        </p:nvCxnSpPr>
        <p:spPr bwMode="auto">
          <a:xfrm>
            <a:off x="2627784" y="5194407"/>
            <a:ext cx="1097778" cy="98106"/>
          </a:xfrm>
          <a:prstGeom prst="bentConnector4">
            <a:avLst>
              <a:gd name="adj1" fmla="val 20483"/>
              <a:gd name="adj2" fmla="val 3330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/>
          <p:cNvSpPr txBox="1"/>
          <p:nvPr/>
        </p:nvSpPr>
        <p:spPr>
          <a:xfrm>
            <a:off x="2769464" y="531579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47" name="肘形连接符 46"/>
          <p:cNvCxnSpPr>
            <a:stCxn id="25" idx="2"/>
            <a:endCxn id="39" idx="3"/>
          </p:cNvCxnSpPr>
          <p:nvPr/>
        </p:nvCxnSpPr>
        <p:spPr bwMode="auto">
          <a:xfrm rot="5400000" flipH="1" flipV="1">
            <a:off x="2652480" y="3761285"/>
            <a:ext cx="1048386" cy="2393922"/>
          </a:xfrm>
          <a:prstGeom prst="bentConnector4">
            <a:avLst>
              <a:gd name="adj1" fmla="val -21805"/>
              <a:gd name="adj2" fmla="val 1095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本框 48"/>
          <p:cNvSpPr txBox="1"/>
          <p:nvPr/>
        </p:nvSpPr>
        <p:spPr>
          <a:xfrm>
            <a:off x="1971978" y="566435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50" name="直接箭头连接符 49"/>
          <p:cNvCxnSpPr>
            <a:stCxn id="35" idx="0"/>
            <a:endCxn id="39" idx="2"/>
          </p:cNvCxnSpPr>
          <p:nvPr/>
        </p:nvCxnSpPr>
        <p:spPr bwMode="auto">
          <a:xfrm flipV="1">
            <a:off x="3725562" y="4649199"/>
            <a:ext cx="0" cy="213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流程图: 决策 70"/>
          <p:cNvSpPr/>
          <p:nvPr/>
        </p:nvSpPr>
        <p:spPr bwMode="auto">
          <a:xfrm>
            <a:off x="4572000" y="2910050"/>
            <a:ext cx="2304256" cy="88776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# of Iterations&lt;#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of outliers</a:t>
            </a:r>
          </a:p>
        </p:txBody>
      </p:sp>
      <p:cxnSp>
        <p:nvCxnSpPr>
          <p:cNvPr id="3084" name="肘形连接符 3083"/>
          <p:cNvCxnSpPr>
            <a:stCxn id="39" idx="0"/>
            <a:endCxn id="71" idx="2"/>
          </p:cNvCxnSpPr>
          <p:nvPr/>
        </p:nvCxnSpPr>
        <p:spPr bwMode="auto">
          <a:xfrm rot="5400000" flipH="1" flipV="1">
            <a:off x="4514300" y="3009078"/>
            <a:ext cx="421090" cy="199856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肘形连接符 3094"/>
          <p:cNvCxnSpPr>
            <a:stCxn id="71" idx="1"/>
          </p:cNvCxnSpPr>
          <p:nvPr/>
        </p:nvCxnSpPr>
        <p:spPr bwMode="auto">
          <a:xfrm rot="10800000" flipV="1">
            <a:off x="1979712" y="3353932"/>
            <a:ext cx="2592288" cy="305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文本框 88"/>
          <p:cNvSpPr txBox="1"/>
          <p:nvPr/>
        </p:nvSpPr>
        <p:spPr>
          <a:xfrm>
            <a:off x="4056737" y="3135146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7164288" y="4387125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3097" name="肘形连接符 3096"/>
          <p:cNvCxnSpPr>
            <a:stCxn id="71" idx="3"/>
            <a:endCxn id="90" idx="0"/>
          </p:cNvCxnSpPr>
          <p:nvPr/>
        </p:nvCxnSpPr>
        <p:spPr bwMode="auto">
          <a:xfrm>
            <a:off x="6876256" y="3353933"/>
            <a:ext cx="866434" cy="103319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文本框 92"/>
          <p:cNvSpPr txBox="1"/>
          <p:nvPr/>
        </p:nvSpPr>
        <p:spPr>
          <a:xfrm>
            <a:off x="6931687" y="309232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098" name="文本框 3097"/>
          <p:cNvSpPr txBox="1"/>
          <p:nvPr/>
        </p:nvSpPr>
        <p:spPr>
          <a:xfrm>
            <a:off x="4488785" y="69269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Iterations with </a:t>
            </a:r>
            <a:r>
              <a:rPr lang="en-US" dirty="0" err="1" smtClean="0"/>
              <a:t>Ri</a:t>
            </a:r>
            <a:endParaRPr lang="en-US" dirty="0"/>
          </a:p>
        </p:txBody>
      </p:sp>
      <p:sp>
        <p:nvSpPr>
          <p:cNvPr id="36" name="流程图: 数据 35"/>
          <p:cNvSpPr/>
          <p:nvPr/>
        </p:nvSpPr>
        <p:spPr bwMode="auto">
          <a:xfrm>
            <a:off x="7094618" y="3768561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Output 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471612"/>
            <a:ext cx="4714875" cy="3914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73814" y="69269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0" y="1052736"/>
            <a:ext cx="981268" cy="4307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48064" y="69269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29 iterations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34315"/>
            <a:ext cx="3960440" cy="38072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541504"/>
            <a:ext cx="3750940" cy="3592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1600" y="697748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iterations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408" y="1044700"/>
            <a:ext cx="1545108" cy="42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7744" y="459098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of </a:t>
            </a:r>
            <a:r>
              <a:rPr lang="en-US" dirty="0" err="1" smtClean="0"/>
              <a:t>Ri</a:t>
            </a:r>
            <a:r>
              <a:rPr lang="en-US" dirty="0" smtClean="0"/>
              <a:t> (with first 10 Iterations)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923925"/>
            <a:ext cx="84105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56906"/>
              </p:ext>
            </p:extLst>
          </p:nvPr>
        </p:nvGraphicFramePr>
        <p:xfrm>
          <a:off x="827584" y="1124744"/>
          <a:ext cx="928286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143"/>
                <a:gridCol w="464143"/>
              </a:tblGrid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#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927.8195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584.4451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288.2754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110.3587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80.76547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43.82317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39.27365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25.87143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19.20281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15.65821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10.1686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9.091708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3.035797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1.360089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1.195753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0.507414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0.346817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0.191496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0.163393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0.110302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0.106044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0.102284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0.085434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0.080304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0.067645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0.02897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0.021107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0.00548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0.002328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43808" y="476672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# 1 with </a:t>
            </a:r>
            <a:r>
              <a:rPr lang="en-US" dirty="0" err="1" smtClean="0"/>
              <a:t>Ri</a:t>
            </a:r>
            <a:endParaRPr 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702885"/>
              </p:ext>
            </p:extLst>
          </p:nvPr>
        </p:nvGraphicFramePr>
        <p:xfrm>
          <a:off x="1907704" y="1484784"/>
          <a:ext cx="6181601" cy="4045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92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352550"/>
            <a:ext cx="72199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691680" y="476672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the choice of </a:t>
            </a:r>
            <a:r>
              <a:rPr lang="en-US" dirty="0" smtClean="0"/>
              <a:t>epsilon </a:t>
            </a:r>
            <a:r>
              <a:rPr lang="en-US" dirty="0"/>
              <a:t>is </a:t>
            </a:r>
            <a:r>
              <a:rPr lang="en-US" dirty="0" smtClean="0"/>
              <a:t>affecting </a:t>
            </a:r>
            <a:r>
              <a:rPr lang="en-US" dirty="0"/>
              <a:t>the </a:t>
            </a:r>
            <a:r>
              <a:rPr lang="en-US" dirty="0" smtClean="0"/>
              <a:t>results?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3808" y="476672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# 2 with </a:t>
            </a:r>
            <a:r>
              <a:rPr lang="en-US" dirty="0" err="1" smtClean="0"/>
              <a:t>Ri</a:t>
            </a:r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98418"/>
              </p:ext>
            </p:extLst>
          </p:nvPr>
        </p:nvGraphicFramePr>
        <p:xfrm>
          <a:off x="611560" y="1340768"/>
          <a:ext cx="928286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143"/>
                <a:gridCol w="464143"/>
              </a:tblGrid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#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584.4451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288.2754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110.3587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80.76547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43.82317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39.27365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25.87143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19.20281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15.65821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10.1686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9.091708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3.035797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1.360089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1.195753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0.507414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0.346817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0.191496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0.163393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0.110302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0.106044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0.102284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0.085434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0.080304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0.067645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0.02897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0.021107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0.00548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0.002328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</a:tbl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195139"/>
              </p:ext>
            </p:extLst>
          </p:nvPr>
        </p:nvGraphicFramePr>
        <p:xfrm>
          <a:off x="2195736" y="1556792"/>
          <a:ext cx="6074345" cy="4058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47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3808" y="476672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# 3 with </a:t>
            </a:r>
            <a:r>
              <a:rPr lang="en-US" dirty="0" err="1" smtClean="0"/>
              <a:t>Ri</a:t>
            </a:r>
            <a:endParaRPr 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928444"/>
              </p:ext>
            </p:extLst>
          </p:nvPr>
        </p:nvGraphicFramePr>
        <p:xfrm>
          <a:off x="2051720" y="1124744"/>
          <a:ext cx="6480720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7397"/>
              </p:ext>
            </p:extLst>
          </p:nvPr>
        </p:nvGraphicFramePr>
        <p:xfrm>
          <a:off x="683568" y="1196752"/>
          <a:ext cx="928286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143"/>
                <a:gridCol w="464143"/>
              </a:tblGrid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#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288.2754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110.3587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80.76547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43.82317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39.27365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25.87143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19.20281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15.65821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10.1686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9.091708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3.035797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1.360089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1.195753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0.507414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0.346817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0.191496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0.163393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0.110302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0.106044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0.102284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0.085434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0.080304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0.067645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0.02897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0.021107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0.00548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0.002328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148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571625" y="2857500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3"/>
          <p:cNvSpPr txBox="1">
            <a:spLocks noChangeArrowheads="1"/>
          </p:cNvSpPr>
          <p:nvPr/>
        </p:nvSpPr>
        <p:spPr bwMode="auto">
          <a:xfrm>
            <a:off x="7199313" y="6237288"/>
            <a:ext cx="3095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Idioms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4099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43013"/>
            <a:ext cx="864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3"/>
          <p:cNvSpPr txBox="1">
            <a:spLocks noChangeArrowheads="1"/>
          </p:cNvSpPr>
          <p:nvPr/>
        </p:nvSpPr>
        <p:spPr bwMode="auto">
          <a:xfrm>
            <a:off x="7199313" y="6237288"/>
            <a:ext cx="3095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Idioms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512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04813"/>
            <a:ext cx="2089150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66713"/>
            <a:ext cx="216058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8"/>
          <p:cNvSpPr txBox="1">
            <a:spLocks noChangeArrowheads="1"/>
          </p:cNvSpPr>
          <p:nvPr/>
        </p:nvSpPr>
        <p:spPr bwMode="auto">
          <a:xfrm>
            <a:off x="827088" y="2636838"/>
            <a:ext cx="15128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0/5 max epsilon</a:t>
            </a:r>
          </a:p>
        </p:txBody>
      </p:sp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3348038" y="2628900"/>
            <a:ext cx="1511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1/5 max epsilon</a:t>
            </a:r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6011863" y="2636838"/>
            <a:ext cx="15128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2/5 max epsilon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69950" y="5414963"/>
            <a:ext cx="1512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3/5 max epsilon</a:t>
            </a:r>
          </a:p>
        </p:txBody>
      </p:sp>
      <p:sp>
        <p:nvSpPr>
          <p:cNvPr id="10" name="文本框 8"/>
          <p:cNvSpPr txBox="1">
            <a:spLocks noChangeArrowheads="1"/>
          </p:cNvSpPr>
          <p:nvPr/>
        </p:nvSpPr>
        <p:spPr bwMode="auto">
          <a:xfrm>
            <a:off x="3348038" y="5414963"/>
            <a:ext cx="1511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4/5 max epsilon</a:t>
            </a:r>
          </a:p>
        </p:txBody>
      </p:sp>
      <p:pic>
        <p:nvPicPr>
          <p:cNvPr id="5130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285750"/>
            <a:ext cx="2309813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8"/>
          <p:cNvSpPr txBox="1">
            <a:spLocks noChangeArrowheads="1"/>
          </p:cNvSpPr>
          <p:nvPr/>
        </p:nvSpPr>
        <p:spPr bwMode="auto">
          <a:xfrm>
            <a:off x="6011863" y="5414963"/>
            <a:ext cx="15128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5/5 max epsilon</a:t>
            </a:r>
          </a:p>
        </p:txBody>
      </p:sp>
      <p:pic>
        <p:nvPicPr>
          <p:cNvPr id="5132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71850"/>
            <a:ext cx="187325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371850"/>
            <a:ext cx="2149475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3263900"/>
            <a:ext cx="2147888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9632" y="908720"/>
            <a:ext cx="518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we need to remove outliers before learning distance </a:t>
            </a:r>
            <a:r>
              <a:rPr lang="en-US" dirty="0" smtClean="0"/>
              <a:t>measure?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132856"/>
            <a:ext cx="47720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9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844824"/>
            <a:ext cx="1562100" cy="3028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00808"/>
            <a:ext cx="5314950" cy="3057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51720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Max Epsilon LP with 1 outlier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1720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Max Epsilon LP with 1 outlier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4838700" cy="2847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57" y="1916832"/>
            <a:ext cx="3383462" cy="27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1720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Max Epsilon LP with 1 outlier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25761"/>
            <a:ext cx="5419725" cy="3267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844824"/>
            <a:ext cx="18954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1720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Max Epsilon LP with 1 outlier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85" y="2000091"/>
            <a:ext cx="4348336" cy="27177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701596"/>
            <a:ext cx="17335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420</Words>
  <Application>Microsoft Office PowerPoint</Application>
  <PresentationFormat>全屏显示(4:3)</PresentationFormat>
  <Paragraphs>249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Adobe Garamond Pro</vt:lpstr>
      <vt:lpstr>宋体</vt:lpstr>
      <vt:lpstr>Arial</vt:lpstr>
      <vt:lpstr>Calibri</vt:lpstr>
      <vt:lpstr>Times</vt:lpstr>
      <vt:lpstr>Blank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뿿폰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Stetz</dc:creator>
  <cp:lastModifiedBy>Bolun Xu</cp:lastModifiedBy>
  <cp:revision>48</cp:revision>
  <dcterms:created xsi:type="dcterms:W3CDTF">2011-02-01T19:47:01Z</dcterms:created>
  <dcterms:modified xsi:type="dcterms:W3CDTF">2016-12-12T12:58:36Z</dcterms:modified>
</cp:coreProperties>
</file>