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25"/>
  </p:notesMasterIdLst>
  <p:handoutMasterIdLst>
    <p:handoutMasterId r:id="rId26"/>
  </p:handoutMasterIdLst>
  <p:sldIdLst>
    <p:sldId id="257" r:id="rId6"/>
    <p:sldId id="306" r:id="rId7"/>
    <p:sldId id="268" r:id="rId8"/>
    <p:sldId id="259" r:id="rId9"/>
    <p:sldId id="276" r:id="rId10"/>
    <p:sldId id="310" r:id="rId11"/>
    <p:sldId id="277" r:id="rId12"/>
    <p:sldId id="311" r:id="rId13"/>
    <p:sldId id="278" r:id="rId14"/>
    <p:sldId id="273" r:id="rId15"/>
    <p:sldId id="303" r:id="rId16"/>
    <p:sldId id="291" r:id="rId17"/>
    <p:sldId id="304" r:id="rId18"/>
    <p:sldId id="294" r:id="rId19"/>
    <p:sldId id="295" r:id="rId20"/>
    <p:sldId id="296" r:id="rId21"/>
    <p:sldId id="308" r:id="rId22"/>
    <p:sldId id="307" r:id="rId23"/>
    <p:sldId id="309" r:id="rId24"/>
  </p:sldIdLst>
  <p:sldSz cx="12188825" cy="6858000"/>
  <p:notesSz cx="6858000" cy="9144000"/>
  <p:defaultTextStyle>
    <a:defPPr rtl="0">
      <a:defRPr lang="cs-cz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D05D845E-140C-4FEE-AC69-AC60C28D1FA8}">
          <p14:sldIdLst>
            <p14:sldId id="257"/>
            <p14:sldId id="306"/>
            <p14:sldId id="268"/>
          </p14:sldIdLst>
        </p14:section>
        <p14:section name="HARDWARE" id="{FDDE2FAB-0AEF-4933-99BE-62582FF1DFF3}">
          <p14:sldIdLst>
            <p14:sldId id="259"/>
            <p14:sldId id="276"/>
            <p14:sldId id="310"/>
            <p14:sldId id="277"/>
            <p14:sldId id="311"/>
            <p14:sldId id="278"/>
          </p14:sldIdLst>
        </p14:section>
        <p14:section name="SOFTWARE" id="{F0AA7D4A-2F2B-4EB2-9329-FB57E6AD7FFC}">
          <p14:sldIdLst>
            <p14:sldId id="273"/>
            <p14:sldId id="303"/>
            <p14:sldId id="291"/>
          </p14:sldIdLst>
        </p14:section>
        <p14:section name="ZÁVĚR" id="{57CDE1AE-672E-4BDA-ABFE-2471C3F1FC48}">
          <p14:sldIdLst>
            <p14:sldId id="304"/>
            <p14:sldId id="294"/>
            <p14:sldId id="295"/>
            <p14:sldId id="296"/>
          </p14:sldIdLst>
        </p14:section>
        <p14:section name="BACKSLIDES" id="{2F89CA51-570D-4364-8BC0-4F82E065BC53}">
          <p14:sldIdLst>
            <p14:sldId id="308"/>
            <p14:sldId id="307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18E91"/>
    <a:srgbClr val="0F1D41"/>
    <a:srgbClr val="2E2E2E"/>
    <a:srgbClr val="394404"/>
    <a:srgbClr val="5F6F0F"/>
    <a:srgbClr val="718412"/>
    <a:srgbClr val="65741A"/>
    <a:srgbClr val="70811D"/>
    <a:srgbClr val="7B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918" autoAdjust="0"/>
  </p:normalViewPr>
  <p:slideViewPr>
    <p:cSldViewPr>
      <p:cViewPr varScale="1">
        <p:scale>
          <a:sx n="104" d="100"/>
          <a:sy n="104" d="100"/>
        </p:scale>
        <p:origin x="798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2634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92DAF1D-8F38-49AC-B404-1337A10650DD}" type="datetime1">
              <a:rPr lang="cs-CZ" smtClean="0"/>
              <a:t>14.02.2020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cs-CZ" smtClean="0"/>
              <a:pPr algn="r" rtl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084BE0D-C9E9-4F18-B817-2DBEF890598A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cs-CZ" smtClean="0"/>
              <a:pPr algn="r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2411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cs-CZ" dirty="0"/>
              <a:t>Co se týče běhu programu, ProtoPlant dynamicky přepíná mezi několika režimy v závislosti na prostředí a různých stavech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Mezi nejdůležitější patří:</a:t>
            </a:r>
          </a:p>
          <a:p>
            <a:pPr marL="952393" lvl="1" indent="-342900">
              <a:buFont typeface="+mj-lt"/>
              <a:buAutoNum type="arabicPeriod"/>
            </a:pPr>
            <a:r>
              <a:rPr lang="cs-CZ" dirty="0"/>
              <a:t>StartUp mode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Do tohoto režimu skočí protoplant okamžitě po spuštění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Během něj se provede nastavení celého systému a načtení nastavení z paměti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Zároveň proběhne kontrola při které systém detekuje připojené periferie a moduly</a:t>
            </a:r>
          </a:p>
          <a:p>
            <a:pPr marL="952393" lvl="1" indent="-342900">
              <a:buFont typeface="+mj-lt"/>
              <a:buAutoNum type="arabicPeriod"/>
            </a:pPr>
            <a:r>
              <a:rPr lang="cs-CZ" dirty="0"/>
              <a:t>Standby režim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Výchozí režim, ve kterém systém pravidelně kontroluje hodnoty ze senzorů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V případě, že některá z naměřených hodnot je mimo nastavený rozsah, přepne systém do stavu VNHop</a:t>
            </a:r>
          </a:p>
          <a:p>
            <a:pPr marL="952393" lvl="1" indent="-342900">
              <a:buFont typeface="+mj-lt"/>
              <a:buAutoNum type="arabicPeriod"/>
            </a:pPr>
            <a:r>
              <a:rPr lang="cs-CZ" dirty="0"/>
              <a:t>VNHop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Stav, který indikuje, že je VNH v provozu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V tomto stavu probíhá otevírání/zavírání oken, běh ventilátoru, nebo čerpadla 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Souběžně s tímto stavem systém dál kontroluje naměřené hodnoty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Jakmile jsou všechny hodnoty v mezích, přepne se zpět do Standby</a:t>
            </a:r>
          </a:p>
          <a:p>
            <a:pPr marL="952393" lvl="1" indent="-342900">
              <a:buFont typeface="+mj-lt"/>
              <a:buAutoNum type="arabicPeriod"/>
            </a:pPr>
            <a:r>
              <a:rPr lang="cs-CZ" dirty="0"/>
              <a:t>aWIN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Pokud je aktivní režim aWIN, systém automaticky otevírá okna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Tento režim probíhá souběžně s režimem Standby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Zapínaní/vypínaní probíhá přes hardwarový přepínač na ovládacím panelu</a:t>
            </a:r>
          </a:p>
          <a:p>
            <a:pPr marL="952393" lvl="1" indent="-342900">
              <a:buFont typeface="+mj-lt"/>
              <a:buAutoNum type="arabicPeriod"/>
            </a:pPr>
            <a:r>
              <a:rPr lang="cs-CZ" dirty="0"/>
              <a:t>E-stop</a:t>
            </a:r>
            <a:endParaRPr lang="en-US" dirty="0"/>
          </a:p>
          <a:p>
            <a:pPr marL="1561887" lvl="2" indent="-342900">
              <a:buFont typeface="+mj-lt"/>
              <a:buAutoNum type="arabicPeriod"/>
            </a:pPr>
            <a:r>
              <a:rPr lang="en-US" dirty="0"/>
              <a:t>Nou</a:t>
            </a:r>
            <a:r>
              <a:rPr lang="cs-CZ" dirty="0"/>
              <a:t>zový režim – systém se do něj přepne v případě, že nastane kritická chyba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V tomto režimu jsou přerušeny veškeré operace; běh programu se zastaví až do restartu celého systému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3208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Během normálního běhu se na displej v pravidelných intervalech vypisuje naměřená hodnota vlhkosti a teploty.</a:t>
            </a:r>
          </a:p>
          <a:p>
            <a:r>
              <a:rPr lang="cs-CZ" dirty="0"/>
              <a:t>Stisknutím tlačítka enter lze otevřít menu, přes které lze celý systém nastavit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0014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1148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96156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FAQ:</a:t>
            </a:r>
          </a:p>
          <a:p>
            <a:r>
              <a:rPr lang="cs-CZ" dirty="0"/>
              <a:t>Cena</a:t>
            </a:r>
          </a:p>
          <a:p>
            <a:r>
              <a:rPr lang="cs-CZ" dirty="0"/>
              <a:t>	řídící jednotka	2000</a:t>
            </a:r>
          </a:p>
          <a:p>
            <a:r>
              <a:rPr lang="cs-CZ" dirty="0"/>
              <a:t>	skleník	780	</a:t>
            </a:r>
          </a:p>
          <a:p>
            <a:r>
              <a:rPr lang="cs-CZ" dirty="0"/>
              <a:t>	aktuátorů	2180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5990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602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493" lvl="1" indent="0">
              <a:buFont typeface="Arial" panose="020B0604020202020204" pitchFamily="34" charset="0"/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020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327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2699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277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6689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973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876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cs-CZ" dirty="0"/>
              <a:t>Složený z mnoha funkcí a několika knihoven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Mnou vytvořený software včetně mých knihoven má dohromady přibližně 1700 řádků kódu (aktuální k verzi  1.4.1)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Dostupný ve dvou jazykových mutacích (CZE a ENG)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cs-CZ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 se týče knihoven, některé jsem si vytvořil sám, případně používám knihovny od výrobců HW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348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úhlopří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Přímá spojnice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Přímá spojnice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Přímá spojnice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řádky dole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olný tvar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  <p:sp>
          <p:nvSpPr>
            <p:cNvPr id="10" name="Volný tvar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  <p:sp>
          <p:nvSpPr>
            <p:cNvPr id="11" name="Volný tvar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22" name="Zástupný symbol pro da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3624B7-88E2-4120-AFAD-14AFCE9AD940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24" name="Zástupný symbol pro číslo snímk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BA07F0-6680-4943-BD7A-CAE075672D6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BB6AFB-FD75-4ED4-B0A1-06DAC4B142E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AD2CA7-F8DC-4295-86A9-EE30611D3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BEFB62C-81F4-4426-9B94-AEAAE7BE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C0303F-A3AF-4EE3-B24F-E18DD406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24B7-88E2-4120-AFAD-14AFCE9AD940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AE6298-1C8E-4499-937B-CD9B049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CDAAD20-A4C3-4E8D-9EC5-B701029B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996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663628-D3F0-47BE-B86A-9B4A74DB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887E25-95C4-4A5F-8429-1DA0110E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9A36D9-94A8-4986-B3DB-D177B3A9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4919-B29C-4171-8AC2-52CB8E2BF1DE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0B5EBF-0526-4B4E-B2FA-B497B56C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7E589B-8DE0-4A05-802E-24C040E0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491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33D0D5-21E6-4BF3-B7FF-8AF43F45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80D2D75-04C0-4D60-8CCD-BB842574A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1DD1147-8B2F-4519-973A-058C223D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52D-1DC2-4D1F-BE8C-CB8F7D7727B2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39EDFAD-AC45-4A2E-B90C-79844908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C73EAC3-4EC1-47AF-BF64-2A904878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010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A90AFD-3B8B-4F59-B826-A5AA34AC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49B43E-E856-4947-8844-CDFAF9BCC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B45CD85-AE61-45C9-8E58-07956ED6A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2A440E1-5353-4857-8008-70EB632C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52B-6572-436C-91E9-2D00E8BF5CD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C027DB-7DE8-4E26-A227-49176ED8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1FB94D0-C8E1-40FA-A9F9-D5462977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7602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79E6FB-5296-4099-BCF0-8AFFB1D8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1E78DC7-F394-4218-8C20-AC6FF522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87283E2-2744-40DC-99E9-0D1F49EBB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457BEFC-2193-450F-86A5-28A2AF84C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FF02BC2-DAD2-4225-92DD-D08040A89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4117846-4FA5-4ADC-A43D-80C3AAAA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4067-9867-44E1-8104-A47AAADDD6D7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9D15565-CBFB-47C6-814E-D5164019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60FF19E-BE2F-40BE-BA1E-6101D12E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02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6DE43-D42C-488A-AA92-FAA1F3B5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3C41B1D-9F66-4334-95EE-5B956D79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07B0-F685-4A84-9D3C-1A601E3FC0A5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DA61E2F-88CE-408E-B7E5-9BB99F83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06C0609-2FAF-4DA7-95B8-D7026132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29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13F3979-424D-469F-BF67-494ED11E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52B-6572-436C-91E9-2D00E8BF5CD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5325E91-A1CF-4364-9412-B82F4939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1BF2BF4-67B3-4311-94A2-A48CF3B2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2282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DE6A6-40AB-4DD1-8827-B41DA168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B7D86D-190D-4C48-BF45-03D60981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E54DDF1-D91D-4EB6-9376-BE369BD08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A730334-9CAB-4842-8482-568DC62F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2B6D-D6B4-4A07-B229-6B7F217D9BA3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6278CB3-BBC8-43D1-8B1F-98DD90E1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F27F48D-A070-4901-81EE-52EFBABB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51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>
                <a:latin typeface="Acumin Pro" panose="020B0504020202020204" pitchFamily="34" charset="-18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buClrTx/>
              <a:defRPr sz="250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>
              <a:buClrTx/>
              <a:defRPr sz="230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2pPr>
            <a:lvl3pPr>
              <a:buClrTx/>
              <a:defRPr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3pPr>
            <a:lvl4pPr>
              <a:buClrTx/>
              <a:defRPr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4pPr>
            <a:lvl5pPr algn="l" rtl="0">
              <a:buClrTx/>
              <a:defRPr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BC4919-B29C-4171-8AC2-52CB8E2BF1DE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0A8EBD-E1A4-4DB6-B356-D39EDFA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7B24B9A-583E-4F0A-9E7D-99CCFC3E2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63A750E-A665-4D30-9671-34AEC14BC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5DA0998-FD36-43B7-9B40-3A142B82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D6B7-6AAE-4978-AF22-38FE2E59CEB2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8917C9C-9441-4132-841A-01CF17E0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6EDE7EC-2385-4F7C-8103-1C4907FD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269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A1C32A-3AAC-4600-840E-8B660F25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1B17483-282A-41D3-8819-C77D2E276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1F4326-AFC0-4E7F-8354-62A75BC8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07F0-6680-4943-BD7A-CAE075672D6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65D5796-030A-41AF-BD97-816A54E1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6D0737-2B28-4BFB-8FD0-B7661C0F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538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423291B-7570-4B5F-9A71-CE4A1DF6A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8966122-8404-4EC7-8127-E212577A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D3F2C5C-69AD-40E1-A384-91E7AC9C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6AFB-FD75-4ED4-B0A1-06DAC4B142E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9FDD-36E7-4F04-A648-B37A159F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9FDBF42-9799-4D21-9574-AD7B7A35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704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úhlopří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Přímá spojnice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Přímá spojnice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Přímá spojnice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32E52D-1DC2-4D1F-BE8C-CB8F7D7727B2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5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5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38EBEA-6151-4C48-8157-C296FC19C9C6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5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5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EF4067-9867-44E1-8104-A47AAADDD6D7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A307B0-F685-4A84-9D3C-1A601E3FC0A5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847830E-D3ED-4862-A3DA-519F54D317D1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5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FC2B6D-D6B4-4A07-B229-6B7F217D9BA3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cs-CZ" dirty="0"/>
              <a:t>Kliknutím na ikonu přidáte obrázek.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26D6B7-6AAE-4978-AF22-38FE2E59CEB2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E2E2E"/>
            </a:gs>
            <a:gs pos="85000">
              <a:srgbClr val="0F1D41"/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řádky vlevo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olný tvar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  <p:sp>
          <p:nvSpPr>
            <p:cNvPr id="11" name="Volný tvar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  <p:sp>
          <p:nvSpPr>
            <p:cNvPr id="14" name="Volný tvar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fld id="{7D0E752B-6572-436C-91E9-2D00E8BF5CD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Acumin Pro" panose="020B0504020202020204" pitchFamily="34" charset="-18"/>
          <a:ea typeface="Lato Semibold" panose="020F0502020204030203" pitchFamily="34" charset="0"/>
          <a:cs typeface="Lato Semibold" panose="020F0502020204030203" pitchFamily="34" charset="0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5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F61EC65-EA17-4422-ADDD-FED80F7A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B9C8941-DB4A-4B98-AB8C-510CE51C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AC7849-B1C1-480B-BFB5-4D1AB6553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752B-6572-436C-91E9-2D00E8BF5CD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0919FCF-646B-42E0-A387-531F48A3D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72801B-C176-4858-9941-2A56AB9F1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597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CB6A7C86-BE5D-475A-9611-BEFAED95C3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74" y="1585311"/>
            <a:ext cx="10634570" cy="23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cap="all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65938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16DE81-FFF3-4804-A0D5-D530513C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Režimy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FB37C9-6E5A-44FF-AA4D-639CDA28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Má </a:t>
            </a:r>
            <a:r>
              <a:rPr lang="cs-CZ" dirty="0"/>
              <a:t>několik režimů a stavů, mezi kterými za běhu programu automaticky přepíná</a:t>
            </a:r>
          </a:p>
          <a:p>
            <a:r>
              <a:rPr lang="cs-CZ" dirty="0"/>
              <a:t>Mezi ně se řadí:</a:t>
            </a:r>
          </a:p>
          <a:p>
            <a:pPr marL="835086" lvl="1" indent="-457200">
              <a:buFont typeface="+mj-lt"/>
              <a:buAutoNum type="arabicPeriod"/>
            </a:pPr>
            <a:r>
              <a:rPr lang="cs-CZ" dirty="0"/>
              <a:t>Start-up </a:t>
            </a:r>
          </a:p>
          <a:p>
            <a:pPr marL="835086" lvl="1" indent="-457200">
              <a:buFont typeface="+mj-lt"/>
              <a:buAutoNum type="arabicPeriod"/>
            </a:pPr>
            <a:r>
              <a:rPr lang="cs-CZ" dirty="0"/>
              <a:t>Standby</a:t>
            </a:r>
          </a:p>
          <a:p>
            <a:pPr marL="835086" lvl="1" indent="-457200">
              <a:buFont typeface="+mj-lt"/>
              <a:buAutoNum type="arabicPeriod"/>
            </a:pPr>
            <a:r>
              <a:rPr lang="cs-CZ" dirty="0"/>
              <a:t>VNHop</a:t>
            </a:r>
          </a:p>
          <a:p>
            <a:pPr marL="835086" lvl="1" indent="-457200">
              <a:buFont typeface="+mj-lt"/>
              <a:buAutoNum type="arabicPeriod"/>
            </a:pPr>
            <a:r>
              <a:rPr lang="cs-CZ" dirty="0"/>
              <a:t>aWIN</a:t>
            </a:r>
          </a:p>
          <a:p>
            <a:pPr marL="835086" lvl="1" indent="-457200">
              <a:buFont typeface="+mj-lt"/>
              <a:buAutoNum type="arabicPeriod"/>
            </a:pPr>
            <a:r>
              <a:rPr lang="cs-CZ" dirty="0"/>
              <a:t>E-stop (nouzový režim)</a:t>
            </a:r>
          </a:p>
          <a:p>
            <a:pPr marL="835086" lvl="1" indent="-45720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819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8A489C-7CB1-4563-A2FB-81725D2C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LCD display a menu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D6A7E7-2634-4058-8735-08589508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LCD displej v normálním režimu zobrazuje naměřenou teplotu a vlhkost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EFC49F0-064B-4650-BCEC-AF4BFF21AB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15350" r="31800" b="21650"/>
          <a:stretch/>
        </p:blipFill>
        <p:spPr>
          <a:xfrm>
            <a:off x="3690488" y="2977478"/>
            <a:ext cx="4807847" cy="360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7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FBB769-8275-4920-8559-0C09645D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Předobjednávky a zájem veřejnosti	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A82232B-8D8D-4EF3-B1D1-B8B4801F6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1498601"/>
            <a:ext cx="10360501" cy="994296"/>
          </a:xfrm>
        </p:spPr>
        <p:txBody>
          <a:bodyPr>
            <a:normAutofit/>
          </a:bodyPr>
          <a:lstStyle/>
          <a:p>
            <a:r>
              <a:rPr lang="cs-CZ" sz="2500" dirty="0"/>
              <a:t>Průzkum ukázal, že ProtoPlant má potenciál stát se úspěšným na trhu</a:t>
            </a:r>
          </a:p>
          <a:p>
            <a:pPr marL="0" indent="0">
              <a:buNone/>
            </a:pPr>
            <a:endParaRPr lang="cs-CZ" sz="2500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6B813F7-6527-45BA-A3D1-818FC28ECB04}"/>
              </a:ext>
            </a:extLst>
          </p:cNvPr>
          <p:cNvSpPr txBox="1"/>
          <p:nvPr/>
        </p:nvSpPr>
        <p:spPr>
          <a:xfrm>
            <a:off x="1682889" y="2998111"/>
            <a:ext cx="23032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cs-CZ" sz="2800" dirty="0"/>
          </a:p>
          <a:p>
            <a:pPr algn="ctr"/>
            <a:r>
              <a:rPr lang="cs-CZ" sz="5000" b="1" dirty="0"/>
              <a:t>STOVKY</a:t>
            </a:r>
          </a:p>
          <a:p>
            <a:pPr algn="ctr"/>
            <a:r>
              <a:rPr lang="cs-CZ" sz="2500" dirty="0"/>
              <a:t>POTENCIÁLNÍCH</a:t>
            </a:r>
          </a:p>
          <a:p>
            <a:pPr algn="ctr"/>
            <a:r>
              <a:rPr lang="cs-CZ" sz="2500" dirty="0"/>
              <a:t>ZÁJEMCŮ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F62149F-0CB1-4467-A204-1D5155C67F4E}"/>
              </a:ext>
            </a:extLst>
          </p:cNvPr>
          <p:cNvSpPr txBox="1"/>
          <p:nvPr/>
        </p:nvSpPr>
        <p:spPr>
          <a:xfrm>
            <a:off x="4780397" y="3428999"/>
            <a:ext cx="262802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500" dirty="0"/>
              <a:t>K VČEREJŠÍMU DNI</a:t>
            </a:r>
          </a:p>
          <a:p>
            <a:pPr algn="ctr"/>
            <a:r>
              <a:rPr lang="cs-CZ" sz="6000" b="1" dirty="0"/>
              <a:t>56</a:t>
            </a:r>
          </a:p>
          <a:p>
            <a:pPr algn="ctr"/>
            <a:r>
              <a:rPr lang="cs-CZ" sz="2500" dirty="0"/>
              <a:t>PŘEDOBJEDNÁVEK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2D76625-33FE-461B-8728-632A6DD1503B}"/>
              </a:ext>
            </a:extLst>
          </p:cNvPr>
          <p:cNvSpPr txBox="1"/>
          <p:nvPr/>
        </p:nvSpPr>
        <p:spPr>
          <a:xfrm>
            <a:off x="8248039" y="3267564"/>
            <a:ext cx="304519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6000" b="1" dirty="0"/>
              <a:t>∞</a:t>
            </a:r>
          </a:p>
          <a:p>
            <a:pPr algn="ctr"/>
            <a:r>
              <a:rPr lang="cs-CZ" sz="2500" dirty="0"/>
              <a:t>MNOŽSTVÍ</a:t>
            </a:r>
          </a:p>
          <a:p>
            <a:pPr algn="ctr"/>
            <a:r>
              <a:rPr lang="cs-CZ" sz="2500" dirty="0"/>
              <a:t>RŮZNÝCH KOMBINACÍ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FD11F5D2-C5F3-43E8-883C-FA6C7CD9F71B}"/>
              </a:ext>
            </a:extLst>
          </p:cNvPr>
          <p:cNvSpPr txBox="1"/>
          <p:nvPr/>
        </p:nvSpPr>
        <p:spPr>
          <a:xfrm>
            <a:off x="0" y="2636622"/>
            <a:ext cx="12188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2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Proč?</a:t>
            </a:r>
          </a:p>
        </p:txBody>
      </p:sp>
    </p:spTree>
    <p:extLst>
      <p:ext uri="{BB962C8B-B14F-4D97-AF65-F5344CB8AC3E}">
        <p14:creationId xmlns:p14="http://schemas.microsoft.com/office/powerpoint/2010/main" val="7485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B66E40-095D-4EB1-9B2F-4E09D438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rozšíření a směřování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7ACDE7-33BD-4123-960F-37615D3B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636169" cy="4462272"/>
          </a:xfrm>
        </p:spPr>
        <p:txBody>
          <a:bodyPr/>
          <a:lstStyle/>
          <a:p>
            <a:r>
              <a:rPr lang="cs-CZ" dirty="0" err="1"/>
              <a:t>Přídání</a:t>
            </a:r>
            <a:r>
              <a:rPr lang="cs-CZ"/>
              <a:t> funkcí </a:t>
            </a:r>
            <a:r>
              <a:rPr lang="cs-CZ" dirty="0"/>
              <a:t>pro dálkové ovládání a sledování skleníku přes internet např. z dovolené</a:t>
            </a:r>
          </a:p>
          <a:p>
            <a:r>
              <a:rPr lang="cs-CZ" dirty="0"/>
              <a:t>Založení firmy a zahájení distribuce</a:t>
            </a:r>
          </a:p>
          <a:p>
            <a:r>
              <a:rPr lang="cs-CZ" dirty="0"/>
              <a:t>Případná patentová ochrana</a:t>
            </a:r>
          </a:p>
        </p:txBody>
      </p:sp>
    </p:spTree>
    <p:extLst>
      <p:ext uri="{BB962C8B-B14F-4D97-AF65-F5344CB8AC3E}">
        <p14:creationId xmlns:p14="http://schemas.microsoft.com/office/powerpoint/2010/main" val="63259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486C651C-C111-4996-B6C3-844C53596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1008"/>
            <a:ext cx="5953125" cy="297656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5DE0CCC3-94A2-4695-8E14-25DF44637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16" y="3597358"/>
            <a:ext cx="6503540" cy="278386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F4F3C2E-5DF9-4015-8CB6-C3B477FA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5000" dirty="0">
                <a:latin typeface="Acumin Pro" panose="020B0504020202020204" pitchFamily="34" charset="-18"/>
                <a:ea typeface="Lato" panose="020F0502020204030203" pitchFamily="34" charset="0"/>
                <a:cs typeface="Lato" panose="020F0502020204030203" pitchFamily="34" charset="0"/>
              </a:rPr>
              <a:t>Děkuji za pozornost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600D327-53F4-4B66-BFCB-43F793CB2E15}"/>
              </a:ext>
            </a:extLst>
          </p:cNvPr>
          <p:cNvSpPr txBox="1"/>
          <p:nvPr/>
        </p:nvSpPr>
        <p:spPr>
          <a:xfrm>
            <a:off x="901772" y="6292819"/>
            <a:ext cx="10385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/>
              <a:t>Vypracováno za podpory Jihomoravského kraje a Jihomoravského centra pro mezinárodní mobilitu.</a:t>
            </a:r>
          </a:p>
        </p:txBody>
      </p:sp>
    </p:spTree>
    <p:extLst>
      <p:ext uri="{BB962C8B-B14F-4D97-AF65-F5344CB8AC3E}">
        <p14:creationId xmlns:p14="http://schemas.microsoft.com/office/powerpoint/2010/main" val="2360843124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69532A-0641-437F-85E0-D2055BC9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7AB5E42-B7E7-459B-BCC1-3FAF3E5A7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70" y="624458"/>
            <a:ext cx="5609084" cy="5609084"/>
          </a:xfrm>
        </p:spPr>
      </p:pic>
    </p:spTree>
    <p:extLst>
      <p:ext uri="{BB962C8B-B14F-4D97-AF65-F5344CB8AC3E}">
        <p14:creationId xmlns:p14="http://schemas.microsoft.com/office/powerpoint/2010/main" val="405915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472DE1-EDFC-4F2C-B62F-5572A5A0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Katastrofické scénáře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F7DBDC-32BC-4CB1-8AD5-DD37D7D1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Výpadek proudu</a:t>
            </a:r>
          </a:p>
          <a:p>
            <a:pPr lvl="1"/>
            <a:r>
              <a:rPr lang="cs-CZ" dirty="0"/>
              <a:t>Možno připojit i záložní baterie, při výpadku napájení lze skleník napájet z nich</a:t>
            </a:r>
          </a:p>
          <a:p>
            <a:r>
              <a:rPr lang="cs-CZ" dirty="0"/>
              <a:t>Kritická chyba systému</a:t>
            </a:r>
          </a:p>
          <a:p>
            <a:pPr lvl="1"/>
            <a:r>
              <a:rPr lang="cs-CZ" dirty="0"/>
              <a:t>Aktivuje se režim E-stop a systém se zastaví</a:t>
            </a:r>
          </a:p>
          <a:p>
            <a:pPr lvl="1"/>
            <a:r>
              <a:rPr lang="cs-CZ" dirty="0"/>
              <a:t>Ve verzi 2.0 bude uživatel upozorněn, že k chybě došlo a systém vyžaduje restart</a:t>
            </a: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80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3E7198-D03B-4DC1-974E-2A7DC1D7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52059"/>
            <a:ext cx="10360501" cy="1223963"/>
          </a:xfrm>
        </p:spPr>
        <p:txBody>
          <a:bodyPr/>
          <a:lstStyle/>
          <a:p>
            <a:r>
              <a:rPr lang="cs-CZ" dirty="0"/>
              <a:t>CENY MODULŮ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62B54576-3416-4159-8F63-8F9A7EEB8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986853"/>
              </p:ext>
            </p:extLst>
          </p:nvPr>
        </p:nvGraphicFramePr>
        <p:xfrm>
          <a:off x="1219200" y="1701800"/>
          <a:ext cx="1036002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013">
                  <a:extLst>
                    <a:ext uri="{9D8B030D-6E8A-4147-A177-3AD203B41FA5}">
                      <a16:colId xmlns:a16="http://schemas.microsoft.com/office/drawing/2014/main" val="4075830071"/>
                    </a:ext>
                  </a:extLst>
                </a:gridCol>
                <a:gridCol w="5180013">
                  <a:extLst>
                    <a:ext uri="{9D8B030D-6E8A-4147-A177-3AD203B41FA5}">
                      <a16:colId xmlns:a16="http://schemas.microsoft.com/office/drawing/2014/main" val="1001212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Modul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Cena </a:t>
                      </a:r>
                      <a:r>
                        <a:rPr lang="en-US" dirty="0"/>
                        <a:t>[K</a:t>
                      </a:r>
                      <a:r>
                        <a:rPr lang="cs-CZ" dirty="0"/>
                        <a:t>č</a:t>
                      </a:r>
                      <a:r>
                        <a:rPr lang="en-US" dirty="0"/>
                        <a:t>]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9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Řídící jednotka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2000,- až 2500,-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7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Modul pro řízení 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700,- až 1500,-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2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Zavlažování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500,- až 1000,-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83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75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3E7198-D03B-4DC1-974E-2A7DC1D7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52059"/>
            <a:ext cx="10360501" cy="1223963"/>
          </a:xfrm>
        </p:spPr>
        <p:txBody>
          <a:bodyPr/>
          <a:lstStyle/>
          <a:p>
            <a:r>
              <a:rPr lang="cs-CZ" dirty="0"/>
              <a:t>PŘESNOST SENZORŮ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62B54576-3416-4159-8F63-8F9A7EEB8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043480"/>
              </p:ext>
            </p:extLst>
          </p:nvPr>
        </p:nvGraphicFramePr>
        <p:xfrm>
          <a:off x="1219200" y="1701800"/>
          <a:ext cx="1036002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20">
                  <a:extLst>
                    <a:ext uri="{9D8B030D-6E8A-4147-A177-3AD203B41FA5}">
                      <a16:colId xmlns:a16="http://schemas.microsoft.com/office/drawing/2014/main" val="3492607053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4075830071"/>
                    </a:ext>
                  </a:extLst>
                </a:gridCol>
                <a:gridCol w="4908750">
                  <a:extLst>
                    <a:ext uri="{9D8B030D-6E8A-4147-A177-3AD203B41FA5}">
                      <a16:colId xmlns:a16="http://schemas.microsoft.com/office/drawing/2014/main" val="1001212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DHT11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DHT 22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9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/>
                        <a:t>Teplota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± 1°C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± 0,2 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7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/>
                        <a:t>Vlhkost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± 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± 2% 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2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31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4E97893-D955-4616-ADD0-A2A99B57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cap="all" dirty="0">
                <a:latin typeface="Acumin Pro" panose="020B0504020202020204" pitchFamily="34" charset="-18"/>
              </a:rPr>
              <a:t>Konkurence</a:t>
            </a:r>
            <a:endParaRPr lang="cs-CZ" dirty="0">
              <a:latin typeface="Acumin Pro" panose="020B0504020202020204" pitchFamily="34" charset="-18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C0A0F2C-F960-42C3-896C-E8D50A0EBD34}"/>
              </a:ext>
            </a:extLst>
          </p:cNvPr>
          <p:cNvSpPr txBox="1"/>
          <p:nvPr/>
        </p:nvSpPr>
        <p:spPr>
          <a:xfrm>
            <a:off x="1296165" y="2420888"/>
            <a:ext cx="4150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PRŮMYSLOVÁ ŘEŠENÍ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Drahá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Na míru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Pro velkozemědělství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AC57958-99FD-46FC-B3E2-6C1DE54AD326}"/>
              </a:ext>
            </a:extLst>
          </p:cNvPr>
          <p:cNvSpPr txBox="1"/>
          <p:nvPr/>
        </p:nvSpPr>
        <p:spPr>
          <a:xfrm>
            <a:off x="6382444" y="2420888"/>
            <a:ext cx="4608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„KUTILSKÁ“ ŘEŠENÍ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Nutné znalosti elektrotechniky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Neuniverzální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Příliš zdlouhavá výroba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7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A0C2211-BF11-4220-821C-262E306301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1615653"/>
            <a:ext cx="3600400" cy="3600400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40873161-1715-4334-863C-726E6B4725C7}"/>
              </a:ext>
            </a:extLst>
          </p:cNvPr>
          <p:cNvSpPr txBox="1"/>
          <p:nvPr/>
        </p:nvSpPr>
        <p:spPr>
          <a:xfrm>
            <a:off x="2349996" y="1412776"/>
            <a:ext cx="2829621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Modularita</a:t>
            </a:r>
          </a:p>
          <a:p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099799A-60D5-4B00-B7F5-A738173F65DF}"/>
              </a:ext>
            </a:extLst>
          </p:cNvPr>
          <p:cNvSpPr txBox="1"/>
          <p:nvPr/>
        </p:nvSpPr>
        <p:spPr>
          <a:xfrm>
            <a:off x="1773932" y="2924944"/>
            <a:ext cx="2257349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SNADNÉ </a:t>
            </a:r>
          </a:p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OVLÁDÁNÍ</a:t>
            </a:r>
          </a:p>
          <a:p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1CC5DF8-90A6-4FF1-9C21-1CF25886C782}"/>
              </a:ext>
            </a:extLst>
          </p:cNvPr>
          <p:cNvSpPr txBox="1"/>
          <p:nvPr/>
        </p:nvSpPr>
        <p:spPr>
          <a:xfrm>
            <a:off x="2277988" y="5072524"/>
            <a:ext cx="286969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DOSTUPNOST</a:t>
            </a:r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4506E19-AA2D-4060-B700-1FCB1AB4DC47}"/>
              </a:ext>
            </a:extLst>
          </p:cNvPr>
          <p:cNvSpPr txBox="1"/>
          <p:nvPr/>
        </p:nvSpPr>
        <p:spPr>
          <a:xfrm>
            <a:off x="7019644" y="5072524"/>
            <a:ext cx="2937022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Jednoduchá</a:t>
            </a:r>
          </a:p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INSTALACE</a:t>
            </a:r>
          </a:p>
          <a:p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2E5767AA-9781-46CC-8392-61B9060D8FCC}"/>
              </a:ext>
            </a:extLst>
          </p:cNvPr>
          <p:cNvSpPr txBox="1"/>
          <p:nvPr/>
        </p:nvSpPr>
        <p:spPr>
          <a:xfrm>
            <a:off x="8137881" y="3212976"/>
            <a:ext cx="3401893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samostatnost</a:t>
            </a:r>
          </a:p>
          <a:p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B54822EE-124E-46E4-960A-9AD1B8E29E50}"/>
              </a:ext>
            </a:extLst>
          </p:cNvPr>
          <p:cNvSpPr txBox="1"/>
          <p:nvPr/>
        </p:nvSpPr>
        <p:spPr>
          <a:xfrm>
            <a:off x="7224693" y="1412776"/>
            <a:ext cx="346761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univerzálnost</a:t>
            </a:r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>
                <a:latin typeface="Acumin Pro" panose="020B0504020202020204" pitchFamily="34" charset="-18"/>
                <a:ea typeface="Lato Semibold" panose="020F0502020204030203" pitchFamily="34" charset="0"/>
                <a:cs typeface="Lato Semibold" panose="020F0502020204030203" pitchFamily="34" charset="0"/>
              </a:rPr>
              <a:t>HARDWARE</a:t>
            </a:r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6070F5CB-C8D9-4B76-B476-EF6AF9DAA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Modulární konstrukce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4E97893-D955-4616-ADD0-A2A99B57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332829"/>
            <a:ext cx="10360501" cy="1223963"/>
          </a:xfrm>
        </p:spPr>
        <p:txBody>
          <a:bodyPr/>
          <a:lstStyle/>
          <a:p>
            <a:r>
              <a:rPr lang="cs-CZ" dirty="0">
                <a:latin typeface="Acumin Pro" panose="020B0504020202020204" pitchFamily="34" charset="-18"/>
              </a:rPr>
              <a:t>PPCU – ProtoPlant </a:t>
            </a:r>
            <a:r>
              <a:rPr lang="cs-CZ" dirty="0" err="1">
                <a:latin typeface="Acumin Pro" panose="020B0504020202020204" pitchFamily="34" charset="-18"/>
              </a:rPr>
              <a:t>control</a:t>
            </a:r>
            <a:r>
              <a:rPr lang="cs-CZ" dirty="0">
                <a:latin typeface="Acumin Pro" panose="020B0504020202020204" pitchFamily="34" charset="-18"/>
              </a:rPr>
              <a:t> unit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0E694C6-15C7-4D54-9F65-3052677A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500" dirty="0"/>
              <a:t>Řídící elektronika</a:t>
            </a:r>
          </a:p>
          <a:p>
            <a:r>
              <a:rPr lang="cs-CZ" sz="2500" dirty="0"/>
              <a:t>Integrovaný, nebo externí zdroj napájení</a:t>
            </a:r>
          </a:p>
          <a:p>
            <a:r>
              <a:rPr lang="cs-CZ" sz="2500" dirty="0"/>
              <a:t>Možnost připojení až 29 senzorů</a:t>
            </a:r>
          </a:p>
          <a:p>
            <a:r>
              <a:rPr lang="cs-CZ" sz="2500" dirty="0"/>
              <a:t>Podpora Wi-Fi</a:t>
            </a:r>
          </a:p>
          <a:p>
            <a:r>
              <a:rPr lang="cs-CZ" sz="2500" dirty="0"/>
              <a:t>Podpora Bluetooth (ve vývoji)</a:t>
            </a:r>
          </a:p>
          <a:p>
            <a:endParaRPr lang="cs-CZ" sz="2500" dirty="0"/>
          </a:p>
          <a:p>
            <a:endParaRPr lang="cs-CZ" sz="2500" dirty="0"/>
          </a:p>
          <a:p>
            <a:endParaRPr lang="cs-CZ" sz="2500" dirty="0"/>
          </a:p>
          <a:p>
            <a:pPr marL="0" indent="0">
              <a:buNone/>
            </a:pPr>
            <a:endParaRPr lang="cs-CZ" sz="2500" dirty="0"/>
          </a:p>
          <a:p>
            <a:pPr marL="0" indent="0">
              <a:spcBef>
                <a:spcPts val="600"/>
              </a:spcBef>
              <a:buNone/>
            </a:pPr>
            <a:endParaRPr lang="cs-CZ" sz="2500" dirty="0"/>
          </a:p>
        </p:txBody>
      </p:sp>
    </p:spTree>
    <p:extLst>
      <p:ext uri="{BB962C8B-B14F-4D97-AF65-F5344CB8AC3E}">
        <p14:creationId xmlns:p14="http://schemas.microsoft.com/office/powerpoint/2010/main" val="11192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7D8D97-D66B-43DC-AE2E-F9878719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Základní desky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F1BEF18-BA47-487A-A73D-2D5885FBA658}"/>
              </a:ext>
            </a:extLst>
          </p:cNvPr>
          <p:cNvSpPr txBox="1"/>
          <p:nvPr/>
        </p:nvSpPr>
        <p:spPr>
          <a:xfrm>
            <a:off x="1251366" y="316739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PPMB32 - E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0E0AC2F-6708-4B09-A839-2B192A2E9F1A}"/>
              </a:ext>
            </a:extLst>
          </p:cNvPr>
          <p:cNvSpPr txBox="1"/>
          <p:nvPr/>
        </p:nvSpPr>
        <p:spPr>
          <a:xfrm>
            <a:off x="6670476" y="316739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PPMB32 - F</a:t>
            </a:r>
          </a:p>
        </p:txBody>
      </p:sp>
    </p:spTree>
    <p:extLst>
      <p:ext uri="{BB962C8B-B14F-4D97-AF65-F5344CB8AC3E}">
        <p14:creationId xmlns:p14="http://schemas.microsoft.com/office/powerpoint/2010/main" val="345179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3227F-4313-4695-8878-F9FC019B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cumin Pro" panose="020B0504020202020204" pitchFamily="34" charset="-18"/>
              </a:rPr>
              <a:t>Přídavné moduly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D2F21D-0C98-46F3-818D-20E4B07D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500" dirty="0"/>
              <a:t>CIPM – </a:t>
            </a:r>
            <a:r>
              <a:rPr lang="cs-CZ" sz="2500" u="sng" dirty="0" err="1"/>
              <a:t>C</a:t>
            </a:r>
            <a:r>
              <a:rPr lang="cs-CZ" sz="2500" dirty="0" err="1"/>
              <a:t>ommunication</a:t>
            </a:r>
            <a:r>
              <a:rPr lang="cs-CZ" sz="2500" dirty="0"/>
              <a:t> </a:t>
            </a:r>
            <a:r>
              <a:rPr lang="cs-CZ" sz="2500" u="sng" dirty="0"/>
              <a:t>I</a:t>
            </a:r>
            <a:r>
              <a:rPr lang="cs-CZ" sz="2500" dirty="0"/>
              <a:t>nterface and </a:t>
            </a:r>
            <a:r>
              <a:rPr lang="cs-CZ" sz="2500" u="sng" dirty="0" err="1"/>
              <a:t>P</a:t>
            </a:r>
            <a:r>
              <a:rPr lang="cs-CZ" sz="2500" dirty="0" err="1"/>
              <a:t>ower</a:t>
            </a:r>
            <a:r>
              <a:rPr lang="cs-CZ" sz="2500" dirty="0"/>
              <a:t> </a:t>
            </a:r>
            <a:r>
              <a:rPr lang="cs-CZ" sz="2500" u="sng" dirty="0"/>
              <a:t>M</a:t>
            </a:r>
            <a:r>
              <a:rPr lang="cs-CZ" sz="2500" dirty="0"/>
              <a:t>odule</a:t>
            </a:r>
          </a:p>
          <a:p>
            <a:r>
              <a:rPr lang="cs-CZ" dirty="0" err="1"/>
              <a:t>PSpl</a:t>
            </a:r>
            <a:r>
              <a:rPr lang="cs-CZ" dirty="0"/>
              <a:t> – </a:t>
            </a:r>
            <a:r>
              <a:rPr lang="cs-CZ" u="sng" dirty="0" err="1"/>
              <a:t>P</a:t>
            </a:r>
            <a:r>
              <a:rPr lang="cs-CZ" dirty="0" err="1"/>
              <a:t>ower</a:t>
            </a:r>
            <a:r>
              <a:rPr lang="cs-CZ" dirty="0"/>
              <a:t> </a:t>
            </a:r>
            <a:r>
              <a:rPr lang="cs-CZ" u="sng" dirty="0" err="1"/>
              <a:t>Spl</a:t>
            </a:r>
            <a:r>
              <a:rPr lang="cs-CZ" dirty="0" err="1"/>
              <a:t>itter</a:t>
            </a:r>
            <a:endParaRPr lang="cs-CZ" dirty="0"/>
          </a:p>
          <a:p>
            <a:r>
              <a:rPr lang="cs-CZ" sz="2500" dirty="0"/>
              <a:t>SHSM – </a:t>
            </a:r>
            <a:r>
              <a:rPr lang="cs-CZ" sz="2500" u="sng" dirty="0" err="1"/>
              <a:t>S</a:t>
            </a:r>
            <a:r>
              <a:rPr lang="cs-CZ" sz="2500" dirty="0" err="1"/>
              <a:t>oil</a:t>
            </a:r>
            <a:r>
              <a:rPr lang="cs-CZ" sz="2500" dirty="0"/>
              <a:t> </a:t>
            </a:r>
            <a:r>
              <a:rPr lang="cs-CZ" sz="2500" u="sng" dirty="0"/>
              <a:t>H</a:t>
            </a:r>
            <a:r>
              <a:rPr lang="cs-CZ" dirty="0"/>
              <a:t>umidity </a:t>
            </a:r>
            <a:r>
              <a:rPr lang="cs-CZ" u="sng" dirty="0" err="1"/>
              <a:t>S</a:t>
            </a:r>
            <a:r>
              <a:rPr lang="cs-CZ" dirty="0" err="1"/>
              <a:t>ensorics</a:t>
            </a:r>
            <a:r>
              <a:rPr lang="cs-CZ" sz="2500" dirty="0"/>
              <a:t> </a:t>
            </a:r>
            <a:r>
              <a:rPr lang="cs-CZ" sz="2500" u="sng" dirty="0"/>
              <a:t>M</a:t>
            </a:r>
            <a:r>
              <a:rPr lang="cs-CZ" sz="2500" dirty="0"/>
              <a:t>odule</a:t>
            </a:r>
          </a:p>
          <a:p>
            <a:r>
              <a:rPr lang="cs-CZ" dirty="0"/>
              <a:t>SEM – </a:t>
            </a:r>
            <a:r>
              <a:rPr lang="cs-CZ" u="sng" dirty="0" err="1"/>
              <a:t>S</a:t>
            </a:r>
            <a:r>
              <a:rPr lang="cs-CZ" dirty="0" err="1"/>
              <a:t>ensorics</a:t>
            </a:r>
            <a:r>
              <a:rPr lang="cs-CZ" dirty="0"/>
              <a:t> </a:t>
            </a:r>
            <a:r>
              <a:rPr lang="cs-CZ" u="sng" dirty="0" err="1"/>
              <a:t>E</a:t>
            </a:r>
            <a:r>
              <a:rPr lang="cs-CZ" dirty="0" err="1"/>
              <a:t>xpansion</a:t>
            </a:r>
            <a:r>
              <a:rPr lang="cs-CZ" dirty="0"/>
              <a:t> </a:t>
            </a:r>
            <a:r>
              <a:rPr lang="cs-CZ" u="sng" dirty="0"/>
              <a:t>M</a:t>
            </a:r>
            <a:r>
              <a:rPr lang="cs-CZ" dirty="0"/>
              <a:t>odule</a:t>
            </a:r>
          </a:p>
          <a:p>
            <a:r>
              <a:rPr lang="cs-CZ" sz="2500" dirty="0"/>
              <a:t>PCM – </a:t>
            </a:r>
            <a:r>
              <a:rPr lang="cs-CZ" sz="2500" u="sng" dirty="0"/>
              <a:t>P</a:t>
            </a:r>
            <a:r>
              <a:rPr lang="cs-CZ" sz="2500" dirty="0"/>
              <a:t>ump </a:t>
            </a:r>
            <a:r>
              <a:rPr lang="cs-CZ" sz="2500" u="sng" dirty="0" err="1"/>
              <a:t>C</a:t>
            </a:r>
            <a:r>
              <a:rPr lang="cs-CZ" sz="2500" dirty="0" err="1"/>
              <a:t>ontrol</a:t>
            </a:r>
            <a:r>
              <a:rPr lang="cs-CZ" sz="2500" dirty="0"/>
              <a:t> </a:t>
            </a:r>
            <a:r>
              <a:rPr lang="cs-CZ" sz="2500" u="sng" dirty="0"/>
              <a:t>M</a:t>
            </a:r>
            <a:r>
              <a:rPr lang="cs-CZ" dirty="0"/>
              <a:t>odule</a:t>
            </a:r>
          </a:p>
          <a:p>
            <a:r>
              <a:rPr lang="cs-CZ" sz="2500" dirty="0"/>
              <a:t>RCM – </a:t>
            </a:r>
            <a:r>
              <a:rPr lang="cs-CZ" sz="2500" u="sng" dirty="0" err="1"/>
              <a:t>R</a:t>
            </a:r>
            <a:r>
              <a:rPr lang="cs-CZ" sz="2500" dirty="0" err="1"/>
              <a:t>emote</a:t>
            </a:r>
            <a:r>
              <a:rPr lang="cs-CZ" sz="2500" dirty="0"/>
              <a:t> </a:t>
            </a:r>
            <a:r>
              <a:rPr lang="cs-CZ" sz="2500" u="sng" dirty="0" err="1"/>
              <a:t>C</a:t>
            </a:r>
            <a:r>
              <a:rPr lang="cs-CZ" sz="2500" dirty="0" err="1"/>
              <a:t>ontrol</a:t>
            </a:r>
            <a:r>
              <a:rPr lang="cs-CZ" sz="2500" dirty="0"/>
              <a:t> </a:t>
            </a:r>
            <a:r>
              <a:rPr lang="cs-CZ" sz="2500" u="sng" dirty="0"/>
              <a:t>M</a:t>
            </a:r>
            <a:r>
              <a:rPr lang="cs-CZ" sz="2500" dirty="0"/>
              <a:t>odule</a:t>
            </a:r>
          </a:p>
        </p:txBody>
      </p:sp>
    </p:spTree>
    <p:extLst>
      <p:ext uri="{BB962C8B-B14F-4D97-AF65-F5344CB8AC3E}">
        <p14:creationId xmlns:p14="http://schemas.microsoft.com/office/powerpoint/2010/main" val="34508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>
                <a:latin typeface="Acumin Pro" panose="020B0504020202020204" pitchFamily="34" charset="-18"/>
                <a:ea typeface="Lato Semibold" panose="020F0502020204030203" pitchFamily="34" charset="0"/>
                <a:cs typeface="Lato Semibold" panose="020F0502020204030203" pitchFamily="34" charset="0"/>
              </a:rPr>
              <a:t>HARDWARE</a:t>
            </a:r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6070F5CB-C8D9-4B76-B476-EF6AF9DAA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periferie</a:t>
            </a:r>
          </a:p>
        </p:txBody>
      </p:sp>
    </p:spTree>
    <p:extLst>
      <p:ext uri="{BB962C8B-B14F-4D97-AF65-F5344CB8AC3E}">
        <p14:creationId xmlns:p14="http://schemas.microsoft.com/office/powerpoint/2010/main" val="225903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1B21B-CA2B-49D5-ABD1-C7999EBC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cumin Pro" panose="020B0504020202020204" pitchFamily="34" charset="-18"/>
              </a:rPr>
              <a:t>Otevírání/zavírání oken a větrání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15AA61-2EDA-49F0-A39D-3AEA0227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ovládání oken používá lineární </a:t>
            </a:r>
            <a:r>
              <a:rPr lang="cs-CZ" dirty="0" err="1"/>
              <a:t>aktuátory</a:t>
            </a:r>
            <a:r>
              <a:rPr lang="cs-CZ" dirty="0"/>
              <a:t> na 12 V</a:t>
            </a:r>
          </a:p>
          <a:p>
            <a:r>
              <a:rPr lang="cs-CZ" dirty="0"/>
              <a:t>Možnost připojení ventilátorů</a:t>
            </a:r>
          </a:p>
          <a:p>
            <a:r>
              <a:rPr lang="cs-CZ" dirty="0"/>
              <a:t>Možnost připojení topného tělesa</a:t>
            </a:r>
          </a:p>
        </p:txBody>
      </p:sp>
    </p:spTree>
    <p:extLst>
      <p:ext uri="{BB962C8B-B14F-4D97-AF65-F5344CB8AC3E}">
        <p14:creationId xmlns:p14="http://schemas.microsoft.com/office/powerpoint/2010/main" val="36243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(16: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8_TF02787990_TF02787990.potx" id="{41430103-F1DF-4760-9877-C776298C88DB}" vid="{586A876F-1D1B-4FC4-9F0D-A7C5E174B1D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2A67D9E-294B-4703-9E05-B89DC8E07063}">
  <we:reference id="wa104381063" version="1.0.0.1" store="cs-CZ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purl.org/dc/elements/1.1/"/>
    <ds:schemaRef ds:uri="4873beb7-5857-4685-be1f-d57550cc96cc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10598</TotalTime>
  <Words>643</Words>
  <Application>Microsoft Office PowerPoint</Application>
  <PresentationFormat>Vlastní</PresentationFormat>
  <Paragraphs>145</Paragraphs>
  <Slides>19</Slides>
  <Notes>15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19</vt:i4>
      </vt:variant>
    </vt:vector>
  </HeadingPairs>
  <TitlesOfParts>
    <vt:vector size="28" baseType="lpstr">
      <vt:lpstr>Acumin Pro</vt:lpstr>
      <vt:lpstr>Arial</vt:lpstr>
      <vt:lpstr>Calibri</vt:lpstr>
      <vt:lpstr>Calibri Light</vt:lpstr>
      <vt:lpstr>Lato</vt:lpstr>
      <vt:lpstr>Lato Heavy</vt:lpstr>
      <vt:lpstr>Lato Semibold</vt:lpstr>
      <vt:lpstr>Technologie (16:9)</vt:lpstr>
      <vt:lpstr>Motiv Office</vt:lpstr>
      <vt:lpstr>Prezentace aplikace PowerPoint</vt:lpstr>
      <vt:lpstr>Konkurence</vt:lpstr>
      <vt:lpstr>Prezentace aplikace PowerPoint</vt:lpstr>
      <vt:lpstr>HARDWARE</vt:lpstr>
      <vt:lpstr>PPCU – ProtoPlant control unit</vt:lpstr>
      <vt:lpstr>Základní desky</vt:lpstr>
      <vt:lpstr>Přídavné moduly</vt:lpstr>
      <vt:lpstr>HARDWARE</vt:lpstr>
      <vt:lpstr>Otevírání/zavírání oken a větrání</vt:lpstr>
      <vt:lpstr>Software</vt:lpstr>
      <vt:lpstr>Režimy</vt:lpstr>
      <vt:lpstr>LCD display a menu</vt:lpstr>
      <vt:lpstr>Předobjednávky a zájem veřejnosti </vt:lpstr>
      <vt:lpstr>Další rozšíření a směřování </vt:lpstr>
      <vt:lpstr>Děkuji za pozornost</vt:lpstr>
      <vt:lpstr>Prezentace aplikace PowerPoint</vt:lpstr>
      <vt:lpstr>Katastrofické scénáře</vt:lpstr>
      <vt:lpstr>CENY MODULŮ</vt:lpstr>
      <vt:lpstr>PŘESNOST SENZORŮ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ProtoPlant</dc:title>
  <dc:creator>Petr Štourač</dc:creator>
  <cp:lastModifiedBy>Petr Štourač</cp:lastModifiedBy>
  <cp:revision>167</cp:revision>
  <dcterms:created xsi:type="dcterms:W3CDTF">2019-02-11T13:54:49Z</dcterms:created>
  <dcterms:modified xsi:type="dcterms:W3CDTF">2020-02-14T05:30:31Z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