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31"/>
  </p:notesMasterIdLst>
  <p:handoutMasterIdLst>
    <p:handoutMasterId r:id="rId32"/>
  </p:handoutMasterIdLst>
  <p:sldIdLst>
    <p:sldId id="257" r:id="rId6"/>
    <p:sldId id="298" r:id="rId7"/>
    <p:sldId id="268" r:id="rId8"/>
    <p:sldId id="259" r:id="rId9"/>
    <p:sldId id="276" r:id="rId10"/>
    <p:sldId id="297" r:id="rId11"/>
    <p:sldId id="299" r:id="rId12"/>
    <p:sldId id="300" r:id="rId13"/>
    <p:sldId id="277" r:id="rId14"/>
    <p:sldId id="302" r:id="rId15"/>
    <p:sldId id="278" r:id="rId16"/>
    <p:sldId id="301" r:id="rId17"/>
    <p:sldId id="273" r:id="rId18"/>
    <p:sldId id="279" r:id="rId19"/>
    <p:sldId id="303" r:id="rId20"/>
    <p:sldId id="281" r:id="rId21"/>
    <p:sldId id="290" r:id="rId22"/>
    <p:sldId id="291" r:id="rId23"/>
    <p:sldId id="292" r:id="rId24"/>
    <p:sldId id="274" r:id="rId25"/>
    <p:sldId id="284" r:id="rId26"/>
    <p:sldId id="285" r:id="rId27"/>
    <p:sldId id="294" r:id="rId28"/>
    <p:sldId id="295" r:id="rId29"/>
    <p:sldId id="296" r:id="rId30"/>
  </p:sldIdLst>
  <p:sldSz cx="12188825" cy="6858000"/>
  <p:notesSz cx="6858000" cy="9144000"/>
  <p:defaultTextStyle>
    <a:defPPr rtl="0">
      <a:defRPr lang="cs-cz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D05D845E-140C-4FEE-AC69-AC60C28D1FA8}">
          <p14:sldIdLst>
            <p14:sldId id="257"/>
            <p14:sldId id="298"/>
            <p14:sldId id="268"/>
          </p14:sldIdLst>
        </p14:section>
        <p14:section name="HARDWARE" id="{FDDE2FAB-0AEF-4933-99BE-62582FF1DFF3}">
          <p14:sldIdLst>
            <p14:sldId id="259"/>
            <p14:sldId id="276"/>
            <p14:sldId id="297"/>
            <p14:sldId id="299"/>
            <p14:sldId id="300"/>
            <p14:sldId id="277"/>
            <p14:sldId id="302"/>
            <p14:sldId id="278"/>
            <p14:sldId id="301"/>
          </p14:sldIdLst>
        </p14:section>
        <p14:section name="SOFTWARE" id="{F0AA7D4A-2F2B-4EB2-9329-FB57E6AD7FFC}">
          <p14:sldIdLst>
            <p14:sldId id="273"/>
            <p14:sldId id="279"/>
            <p14:sldId id="303"/>
            <p14:sldId id="281"/>
            <p14:sldId id="290"/>
            <p14:sldId id="291"/>
            <p14:sldId id="292"/>
          </p14:sldIdLst>
        </p14:section>
        <p14:section name="FUNKCE" id="{57CDE1AE-672E-4BDA-ABFE-2471C3F1FC48}">
          <p14:sldIdLst>
            <p14:sldId id="274"/>
            <p14:sldId id="284"/>
            <p14:sldId id="285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E91"/>
    <a:srgbClr val="0F1D41"/>
    <a:srgbClr val="2E2E2E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59883" autoAdjust="0"/>
  </p:normalViewPr>
  <p:slideViewPr>
    <p:cSldViewPr>
      <p:cViewPr varScale="1">
        <p:scale>
          <a:sx n="65" d="100"/>
          <a:sy n="65" d="100"/>
        </p:scale>
        <p:origin x="2436" y="5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3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34"/>
    </p:cViewPr>
  </p:sorterViewPr>
  <p:notesViewPr>
    <p:cSldViewPr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92DAF1D-8F38-49AC-B404-1337A10650DD}" type="datetime1">
              <a:rPr lang="cs-CZ" smtClean="0"/>
              <a:t>09.04.2019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cs-CZ" smtClean="0"/>
              <a:pPr algn="r" rtl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2084BE0D-C9E9-4F18-B817-2DBEF890598A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cs-CZ" smtClean="0"/>
              <a:pPr algn="r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241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ZLEVA:</a:t>
            </a:r>
          </a:p>
          <a:p>
            <a:r>
              <a:rPr lang="cs-CZ" dirty="0"/>
              <a:t>DHT11</a:t>
            </a:r>
          </a:p>
          <a:p>
            <a:r>
              <a:rPr lang="cs-CZ" dirty="0"/>
              <a:t>DHT22</a:t>
            </a:r>
          </a:p>
          <a:p>
            <a:r>
              <a:rPr lang="cs-CZ" dirty="0"/>
              <a:t>SENZOR VLHKOSTI PŮDY; ŘADIČ K NĚMU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7290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 err="1"/>
              <a:t>Aktuátory</a:t>
            </a:r>
            <a:r>
              <a:rPr lang="cs-CZ" dirty="0"/>
              <a:t>, které používám pro otevírání a zavírání oken jsou na stejnosměrný proud, díky čemuž se směr jejich pohybu dá ovládat prostým „otáčením“ polarity.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Pro tento účel používám takzvaný VNH modul, neboli H-můstek, což je čip určený pro řízení výkonové motorů a vyšších zátěží.</a:t>
            </a:r>
          </a:p>
          <a:p>
            <a:pPr marL="342900" indent="-342900">
              <a:buFont typeface="+mj-lt"/>
              <a:buAutoNum type="arabicPeriod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Celé řízení probíhá prostou změnou napětí na řídících pinech VNH.</a:t>
            </a:r>
          </a:p>
          <a:p>
            <a:pPr marL="342900" indent="-342900">
              <a:buFont typeface="+mj-lt"/>
              <a:buAutoNum type="arabicPeriod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Dále je možno pro zlepšení cirkulace vzduchu a regulace vzdušné vlhkosti přidat i ventilátory (počet záleží na výkonu zdroje – u prezentační verze je možno připojit max. jeden)</a:t>
            </a:r>
          </a:p>
          <a:p>
            <a:pPr marL="342900" indent="-342900">
              <a:buFont typeface="+mj-lt"/>
              <a:buAutoNum type="arabicPeriod"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11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76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FOTCE VIDÍME VNH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651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3481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Složený z mnoha funkcí a několika knihoven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Mnou vytvořený software včetně mých knihoven má dohromady přibližně 1500 řádků kódu (aktuální k verzi  1.3)</a:t>
            </a:r>
          </a:p>
          <a:p>
            <a:pPr marL="342900" marR="0" lvl="0" indent="-34290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cs-CZ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 se týče knihoven, některé jsem si vytvořil sám, případně používám knihovny od výrobců HW</a:t>
            </a:r>
          </a:p>
          <a:p>
            <a:pPr marL="342900" indent="-3429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24744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Co se týče běhu programu, ProtoPlant dynamicky přepíná mezi několika režimy v závislosti na prostředí a různých stavech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Mezi nejdůležitější patří: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StartUp mode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Do tohoto režimu skočí protoplant okamžitě po spuštění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Během něj se provede nastavení celého systému a načtení nastavení z paměti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Zároveň proběhne kontrola při které systém detekuje připojené periferie a moduly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Standby režim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Výchozí režim, ve kterém systém pravidelně kontroluje hodnoty ze senzorů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 případě, že některá z naměřených hodnot je mimo nastavený rozsah, přepne systém do stavu VNHop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VNHop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Stav, který indikuje, že je VNH v provozu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 tomto stavu probíhá otevírání/zavírání oken, běh ventilátoru, nebo čerpadla 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Souběžně s tímto stavem systém dál kontroluje naměřené hodnoty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Jakmile jsou všechny hodnoty v mezích, přepne se zpět do Standby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aWIN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Pokud je aktivní režim aWIN, systém automaticky otevírá okna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Tento režim probíhá souběžně s režimem Standby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Zapínaní/vypínaní probíhá přes hardwarový přepínač na ovládacím panelu</a:t>
            </a:r>
          </a:p>
          <a:p>
            <a:pPr marL="952393" lvl="1" indent="-342900">
              <a:buFont typeface="+mj-lt"/>
              <a:buAutoNum type="arabicPeriod"/>
            </a:pPr>
            <a:r>
              <a:rPr lang="cs-CZ" dirty="0"/>
              <a:t>E-stop</a:t>
            </a:r>
            <a:endParaRPr lang="en-US" dirty="0"/>
          </a:p>
          <a:p>
            <a:pPr marL="1561887" lvl="2" indent="-342900">
              <a:buFont typeface="+mj-lt"/>
              <a:buAutoNum type="arabicPeriod"/>
            </a:pPr>
            <a:r>
              <a:rPr lang="en-US" dirty="0"/>
              <a:t>Nou</a:t>
            </a:r>
            <a:r>
              <a:rPr lang="cs-CZ" dirty="0"/>
              <a:t>zový režim – systém se do něj přepne v případě, že nastane kritická chyba</a:t>
            </a:r>
          </a:p>
          <a:p>
            <a:pPr marL="1561887" lvl="2" indent="-342900">
              <a:buFont typeface="+mj-lt"/>
              <a:buAutoNum type="arabicPeriod"/>
            </a:pPr>
            <a:r>
              <a:rPr lang="cs-CZ" dirty="0"/>
              <a:t>V tomto režimu jsou přerušeny veškeré operace; běh programu se zastaví až do restartu celého systému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3208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Pro výpočet průměrných hodnot teploty a vlhkosti používám speciální algoritmy, které se samy upravují v závislosti na připojených zařízeních.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Pro vysvětlení, v případě, že mám při startu programu připojené všechny tři senzory, bude použit algoritmus pro všechny tři senzory.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Pokud bych ovšem jeden z nich odpojil, došlo by k tomu, že při pokusu o čtení ze senzoru, by se naměřená hodnota rovnala tzv. NaN hodnotě (čemukoliv, jen ne číslu).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Beze změny algoritmu by výsledkem výpočtu byl nesmysl, systém tedy v případě, že tedy k odpojení nějakého senzoru dojde, změní se způsob výpočtu hodnot.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2185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Během normálního běhu se na displej v pravidelných intervalech vypisuje naměřená hodnota vlhkosti a teploty.</a:t>
            </a:r>
          </a:p>
          <a:p>
            <a:r>
              <a:rPr lang="cs-CZ" dirty="0"/>
              <a:t>Tento režim se přeruší stiskem tlačítka enter, který otevře menu. </a:t>
            </a:r>
          </a:p>
          <a:p>
            <a:r>
              <a:rPr lang="cs-CZ" dirty="0"/>
              <a:t>To má několik možností:</a:t>
            </a:r>
          </a:p>
          <a:p>
            <a:r>
              <a:rPr lang="cs-CZ" dirty="0"/>
              <a:t>1. a 2. Zobrazení hodnot z jednotlivých senzorů</a:t>
            </a:r>
          </a:p>
          <a:p>
            <a:r>
              <a:rPr lang="cs-CZ" dirty="0"/>
              <a:t>3. Základní nastavení</a:t>
            </a:r>
          </a:p>
          <a:p>
            <a:r>
              <a:rPr lang="cs-CZ" dirty="0"/>
              <a:t>4. Stav oken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0014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Nastavené hodnoty se automaticky ukládají do flash paměti čipu ESP32, což znamená, že po restartu systému, nebo například po výpadku proudu si je ProtoPlant zapamatuje.</a:t>
            </a:r>
          </a:p>
          <a:p>
            <a:r>
              <a:rPr lang="cs-CZ" dirty="0"/>
              <a:t>Znovu je tedy následně načte, není tedy třeba je nastavovat znovu.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19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3288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243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K celému projektu mě inspiroval můj otec. 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Ten před časem u našeho domu postavil velký skleník pro pěstování orchidejí – z pracovních důvodů ovšem již neměl čas se o ně starat.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Proto mě tedy napadlo vytvořit systém určený pro automatizaci skleníku, kterému jsem později dal název ProtoPlant.</a:t>
            </a:r>
          </a:p>
          <a:p>
            <a:pPr marL="342900" indent="-342900">
              <a:buFont typeface="+mj-lt"/>
              <a:buAutoNum type="arabicPeriod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Mojí snahou je pomoci lidem, kteří pěstují, ať již jakékoliv rostliny tím, že zautomatizuji běžné úkony, jako např. větrání, nebo zavlažování.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0050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961564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FAQ: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990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25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602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MODULARITA – celý systém je modulární. Uživatel si pořídí základní řídící jednotku, ke které si může nakonfigurovat další moduly.  ŘJ je rozšířitelná i po SW stránce.</a:t>
            </a:r>
          </a:p>
          <a:p>
            <a:r>
              <a:rPr lang="cs-CZ" dirty="0"/>
              <a:t>EZ OVLÁDÁNÍ – zvládne jej ovládat opravdu každý, tedy uživatel nepotřebuje ani umět používat počítač, aby dokázal protoplant ovládat</a:t>
            </a:r>
          </a:p>
          <a:p>
            <a:r>
              <a:rPr lang="cs-CZ" dirty="0"/>
              <a:t>DOSTUPNOST – systém je dostupný jak po cenové, tak i materiální stránce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JEDNODUCHÁ INSTALACE – ProtoPlant se dodává v již hotových modulech. Ty stačí jednoduše připevnit, zapojit dohromady a </a:t>
            </a:r>
            <a:r>
              <a:rPr lang="cs-CZ" dirty="0" err="1"/>
              <a:t>plugnout</a:t>
            </a:r>
            <a:r>
              <a:rPr lang="cs-CZ" dirty="0"/>
              <a:t> do zásuvky.</a:t>
            </a:r>
          </a:p>
          <a:p>
            <a:r>
              <a:rPr lang="cs-CZ" dirty="0"/>
              <a:t>SAMOSTATNOST – ProtoPlant se dokáže o skleník postarat i bez zásahu uživatele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UNIVERZÁLNOST – možné využití pro širokou škálu rostlin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327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269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Řídící jednotka, je v podstatě mozkem celého systému. (mozkem, který teď leží vedle mě na stole </a:t>
            </a:r>
            <a:r>
              <a:rPr lang="cs-CZ" dirty="0">
                <a:sym typeface="Wingdings" panose="05000000000000000000" pitchFamily="2" charset="2"/>
              </a:rPr>
              <a:t>).</a:t>
            </a:r>
          </a:p>
          <a:p>
            <a:r>
              <a:rPr lang="cs-CZ" dirty="0">
                <a:sym typeface="Wingdings" panose="05000000000000000000" pitchFamily="2" charset="2"/>
              </a:rPr>
              <a:t>Tvoří ji konstrukční krabice z plastu s krytím IP65 (tedy ochrana před vniknutím prachu a proti tryskající vodě</a:t>
            </a:r>
            <a:r>
              <a:rPr lang="en-US" dirty="0">
                <a:sym typeface="Wingdings" panose="05000000000000000000" pitchFamily="2" charset="2"/>
              </a:rPr>
              <a:t>).</a:t>
            </a:r>
            <a:endParaRPr lang="cs-CZ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 n</a:t>
            </a:r>
            <a:r>
              <a:rPr lang="cs-CZ" dirty="0">
                <a:sym typeface="Wingdings" panose="05000000000000000000" pitchFamily="2" charset="2"/>
              </a:rPr>
              <a:t>í se nachází několik důležitých prvků: </a:t>
            </a:r>
          </a:p>
          <a:p>
            <a:r>
              <a:rPr lang="cs-CZ" dirty="0">
                <a:sym typeface="Wingdings" panose="05000000000000000000" pitchFamily="2" charset="2"/>
              </a:rPr>
              <a:t>1. Základní deska osazená ESP32 </a:t>
            </a:r>
            <a:r>
              <a:rPr lang="cs-CZ" dirty="0" err="1">
                <a:sym typeface="Wingdings" panose="05000000000000000000" pitchFamily="2" charset="2"/>
              </a:rPr>
              <a:t>Devkitem</a:t>
            </a:r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2. VNH pro řízení spotřebičů na 12 V DC</a:t>
            </a:r>
          </a:p>
          <a:p>
            <a:r>
              <a:rPr lang="cs-CZ" dirty="0">
                <a:sym typeface="Wingdings" panose="05000000000000000000" pitchFamily="2" charset="2"/>
              </a:rPr>
              <a:t>	VNH – spínací prvek určený pro ovládání vyšších zátěží. Ideální právě pro řízení motorů, případně čerpadla</a:t>
            </a:r>
          </a:p>
          <a:p>
            <a:r>
              <a:rPr lang="cs-CZ" dirty="0">
                <a:sym typeface="Wingdings" panose="05000000000000000000" pitchFamily="2" charset="2"/>
              </a:rPr>
              <a:t>3. Sběrnice pro připojení senzorů a dalších modulů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r>
              <a:rPr lang="cs-CZ" dirty="0">
                <a:sym typeface="Wingdings" panose="05000000000000000000" pitchFamily="2" charset="2"/>
              </a:rPr>
              <a:t>Na jejích bočních stranách se nachází průchodky pro kabely k senzorům, čerpadlu atd.</a:t>
            </a:r>
          </a:p>
          <a:p>
            <a:r>
              <a:rPr lang="cs-CZ" dirty="0">
                <a:sym typeface="Wingdings" panose="05000000000000000000" pitchFamily="2" charset="2"/>
              </a:rPr>
              <a:t>Dále se na přední straně nachází znakový LCD display (připojený přes I2C sběrnici) a několik tlačítek sloužících k navigaci v ovládacím menu (později ukážu). K tomuto se vrátím později.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/>
              <a:t>K řídící jednotce je dodáván zdroj s výstupem 12 V DC. Měnič instalovaný na základní desce následně snižuje napětí na 5 V.</a:t>
            </a:r>
          </a:p>
          <a:p>
            <a:endParaRPr lang="cs-CZ" dirty="0">
              <a:sym typeface="Wingdings" panose="05000000000000000000" pitchFamily="2" charset="2"/>
            </a:endParaRP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277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fotce vidíme </a:t>
            </a:r>
            <a:r>
              <a:rPr lang="cs-CZ" b="1" dirty="0"/>
              <a:t>řídící jednotku </a:t>
            </a:r>
            <a:r>
              <a:rPr lang="cs-CZ" b="1" dirty="0" err="1"/>
              <a:t>ProtoPlantu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14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ESP32 je primárním procesorem </a:t>
            </a:r>
            <a:r>
              <a:rPr lang="cs-CZ" dirty="0" err="1"/>
              <a:t>ProtoPlantu</a:t>
            </a: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Řídí naprosto všechny systémy a moduly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Díky nativní podpoře </a:t>
            </a:r>
            <a:r>
              <a:rPr lang="cs-CZ" dirty="0" err="1"/>
              <a:t>WiFi</a:t>
            </a:r>
            <a:r>
              <a:rPr lang="cs-CZ" dirty="0"/>
              <a:t> a Bluetooth je možno ProtoPlant rozšířit i o funkce z oblasti Internet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Things</a:t>
            </a: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Má dobrý výpočetní výkon a vysokou spolehlivost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7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181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 fotce vidíme </a:t>
            </a:r>
            <a:r>
              <a:rPr lang="cs-CZ" b="1" dirty="0"/>
              <a:t>ESP32 WROOM32 </a:t>
            </a:r>
            <a:r>
              <a:rPr lang="cs-CZ" b="1" dirty="0" err="1"/>
              <a:t>DevkitC</a:t>
            </a:r>
            <a:r>
              <a:rPr lang="cs-CZ" b="1" dirty="0"/>
              <a:t> v4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8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5462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cs-CZ" dirty="0"/>
              <a:t>Pro měření teploty i vlhkosti vzduchu využívá ProtoPlant senzory DHT11, případně DHT22 (záleží na požadavcích uživatele na přesnost).</a:t>
            </a:r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ProtoPlant je možno díky svojí modularitě rozšířit i  o další senzory, např. pro měření vlhkosti půdy.</a:t>
            </a:r>
          </a:p>
          <a:p>
            <a:pPr marL="342900" indent="-34290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cs-CZ" smtClean="0"/>
              <a:pPr algn="r"/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66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Přímá spojnice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Přímá spojnice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Přímá spojnice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řádky dole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Volný tvar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0" name="Volný tvar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cs-CZ" dirty="0"/>
            </a:p>
          </p:txBody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22" name="Zástupný symbol pro datum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3624B7-88E2-4120-AFAD-14AFCE9AD940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24" name="Zástupný symbol pro číslo snímku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BA07F0-6680-4943-BD7A-CAE075672D6F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BB6AFB-FD75-4ED4-B0A1-06DAC4B142EF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AD2CA7-F8DC-4295-86A9-EE30611D3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EFB62C-81F4-4426-9B94-AEAAE7BE1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C0303F-A3AF-4EE3-B24F-E18DD406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24B7-88E2-4120-AFAD-14AFCE9AD940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AE6298-1C8E-4499-937B-CD9B0493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DAAD20-A4C3-4E8D-9EC5-B701029B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996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663628-D3F0-47BE-B86A-9B4A74DB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887E25-95C4-4A5F-8429-1DA0110E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9A36D9-94A8-4986-B3DB-D177B3A9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4919-B29C-4171-8AC2-52CB8E2BF1DE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0B5EBF-0526-4B4E-B2FA-B497B56C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7E589B-8DE0-4A05-802E-24C040E0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491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3D0D5-21E6-4BF3-B7FF-8AF43F45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80D2D75-04C0-4D60-8CCD-BB842574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1DD1147-8B2F-4519-973A-058C223D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2E52D-1DC2-4D1F-BE8C-CB8F7D7727B2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9EDFAD-AC45-4A2E-B90C-7984490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C73EAC3-4EC1-47AF-BF64-2A904878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010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A90AFD-3B8B-4F59-B826-A5AA34AC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49B43E-E856-4947-8844-CDFAF9BCC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45CD85-AE61-45C9-8E58-07956ED6A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A440E1-5353-4857-8008-70EB632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52B-6572-436C-91E9-2D00E8BF5CDF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C027DB-7DE8-4E26-A227-49176ED8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1FB94D0-C8E1-40FA-A9F9-D5462977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7602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79E6FB-5296-4099-BCF0-8AFFB1D8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1E78DC7-F394-4218-8C20-AC6FF522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87283E2-2744-40DC-99E9-0D1F49EB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457BEFC-2193-450F-86A5-28A2AF84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FF02BC2-DAD2-4225-92DD-D08040A89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4117846-4FA5-4ADC-A43D-80C3AAAA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4067-9867-44E1-8104-A47AAADDD6D7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9D15565-CBFB-47C6-814E-D5164019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60FF19E-BE2F-40BE-BA1E-6101D12E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28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6DE43-D42C-488A-AA92-FAA1F3B5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3C41B1D-9F66-4334-95EE-5B956D79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307B0-F685-4A84-9D3C-1A601E3FC0A5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DA61E2F-88CE-408E-B7E5-9BB99F83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06C0609-2FAF-4DA7-95B8-D7026132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295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13F3979-424D-469F-BF67-494ED11E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752B-6572-436C-91E9-2D00E8BF5CDF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5325E91-A1CF-4364-9412-B82F4939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1BF2BF4-67B3-4311-94A2-A48CF3B2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2282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5DE6A6-40AB-4DD1-8827-B41DA168E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B7D86D-190D-4C48-BF45-03D60981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E54DDF1-D91D-4EB6-9376-BE369BD0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730334-9CAB-4842-8482-568DC62F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2B6D-D6B4-4A07-B229-6B7F217D9BA3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6278CB3-BBC8-43D1-8B1F-98DD90E1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F27F48D-A070-4901-81EE-52EFBABB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51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algn="l" rtl="0"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BC4919-B29C-4171-8AC2-52CB8E2BF1DE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0A8EBD-E1A4-4DB6-B356-D39EDFA6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7B24B9A-583E-4F0A-9E7D-99CCFC3E2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63A750E-A665-4D30-9671-34AEC14BC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5DA0998-FD36-43B7-9B40-3A142B82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D6B7-6AAE-4978-AF22-38FE2E59CEB2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8917C9C-9441-4132-841A-01CF17E0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6EDE7EC-2385-4F7C-8103-1C4907FD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526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A1C32A-3AAC-4600-840E-8B660F25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B17483-282A-41D3-8819-C77D2E276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1F4326-AFC0-4E7F-8354-62A75BC8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7F0-6680-4943-BD7A-CAE075672D6F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5D5796-030A-41AF-BD97-816A54E1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6D0737-2B28-4BFB-8FD0-B7661C0F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538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423291B-7570-4B5F-9A71-CE4A1DF6A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8966122-8404-4EC7-8127-E212577A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3F2C5C-69AD-40E1-A384-91E7AC9C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6AFB-FD75-4ED4-B0A1-06DAC4B142EF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879FDD-36E7-4F04-A648-B37A159F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9FDBF42-9799-4D21-9574-AD7B7A35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704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úhlopříčky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Přímá spojnice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Přímá spojnice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Přímá spojnice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32E52D-1DC2-4D1F-BE8C-CB8F7D7727B2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38EBEA-6151-4C48-8157-C296FC19C9C6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DEF4067-9867-44E1-8104-A47AAADDD6D7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8A307B0-F685-4A84-9D3C-1A601E3FC0A5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847830E-D3ED-4862-A3DA-519F54D317D1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FC2B6D-D6B4-4A07-B229-6B7F217D9BA3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cs-CZ" dirty="0"/>
              <a:t>Upravit styly předlohy textu.</a:t>
            </a:r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cs-CZ" dirty="0"/>
              <a:t>Kliknutím na ikonu přidáte obrázek.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6D6B7-6AAE-4978-AF22-38FE2E59CEB2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E2E2E"/>
            </a:gs>
            <a:gs pos="85000">
              <a:srgbClr val="0F1D41"/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řádky vlevo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Volný tvar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1" name="Volný tvar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  <p:sp>
          <p:nvSpPr>
            <p:cNvPr id="14" name="Volný tvar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 dirty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cs-CZ" dirty="0"/>
              <a:t>Upravit styly předlohy textu.</a:t>
            </a:r>
          </a:p>
          <a:p>
            <a:pPr lvl="1" rtl="0"/>
            <a:r>
              <a:rPr lang="cs-CZ" dirty="0"/>
              <a:t>Druhá úroveň</a:t>
            </a:r>
          </a:p>
          <a:p>
            <a:pPr lvl="2" rtl="0"/>
            <a:r>
              <a:rPr lang="cs-CZ" dirty="0"/>
              <a:t>Třetí úroveň</a:t>
            </a:r>
          </a:p>
          <a:p>
            <a:pPr lvl="3" rtl="0"/>
            <a:r>
              <a:rPr lang="cs-CZ" dirty="0"/>
              <a:t>Čtvrtá úroveň</a:t>
            </a:r>
          </a:p>
          <a:p>
            <a:pPr lvl="4" rtl="0"/>
            <a:r>
              <a:rPr lang="cs-CZ" dirty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fld id="{7D0E752B-6572-436C-91E9-2D00E8BF5CDF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ato Semibold" panose="020F0502020204030203" pitchFamily="34" charset="0"/>
          <a:ea typeface="Lato Semibold" panose="020F0502020204030203" pitchFamily="34" charset="0"/>
          <a:cs typeface="Lato Semibold" panose="020F0502020204030203" pitchFamily="34" charset="0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61EC65-EA17-4422-ADDD-FED80F7A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B9C8941-DB4A-4B98-AB8C-510CE51C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AC7849-B1C1-480B-BFB5-4D1AB6553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752B-6572-436C-91E9-2D00E8BF5CDF}" type="datetime1">
              <a:rPr lang="cs-CZ" smtClean="0"/>
              <a:pPr/>
              <a:t>09.04.2019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919FCF-646B-42E0-A387-531F48A3D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72801B-C176-4858-9941-2A56AB9F1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597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81844" y="584200"/>
            <a:ext cx="8735325" cy="2000251"/>
          </a:xfrm>
        </p:spPr>
        <p:txBody>
          <a:bodyPr rtlCol="0">
            <a:noAutofit/>
          </a:bodyPr>
          <a:lstStyle/>
          <a:p>
            <a:pPr rtl="0"/>
            <a:r>
              <a:rPr lang="cs-CZ" sz="100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ProtoPlant</a:t>
            </a: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981844" y="2616200"/>
            <a:ext cx="10229876" cy="3117056"/>
          </a:xfrm>
        </p:spPr>
        <p:txBody>
          <a:bodyPr rtlCol="0">
            <a:normAutofit fontScale="62500" lnSpcReduction="20000"/>
          </a:bodyPr>
          <a:lstStyle/>
          <a:p>
            <a:pPr rtl="0"/>
            <a:r>
              <a:rPr lang="cs-CZ" sz="5600" dirty="0">
                <a:solidFill>
                  <a:schemeClr val="tx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Systém pro automatizaci skleníku</a:t>
            </a:r>
          </a:p>
          <a:p>
            <a:pPr rtl="0"/>
            <a:endParaRPr lang="cs-CZ" sz="60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cs-CZ" sz="40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Autor: </a:t>
            </a:r>
            <a:r>
              <a:rPr lang="cs-CZ" sz="4000" b="1" cap="none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Petr Štourač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cs-CZ" sz="40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Název práce: </a:t>
            </a:r>
            <a:r>
              <a:rPr lang="cs-CZ" sz="4000" b="1" cap="none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Automatický skleník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cs-CZ" sz="4000" b="1" cap="none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OBOR: </a:t>
            </a:r>
            <a:r>
              <a:rPr lang="cs-CZ" sz="40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r>
              <a:rPr lang="cs-CZ" sz="4000" b="1" cap="none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0. Elektrotechnika, elektronika a telekomunikace</a:t>
            </a:r>
          </a:p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cs-CZ" sz="40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Škola: </a:t>
            </a:r>
            <a:r>
              <a:rPr lang="cs-CZ" sz="4000" b="1" cap="none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Střední průmyslová škola a vyšší odborná škola Brno, Sokolská 1</a:t>
            </a:r>
          </a:p>
          <a:p>
            <a:pPr rtl="0"/>
            <a:endParaRPr lang="cs-CZ" b="1" dirty="0">
              <a:solidFill>
                <a:schemeClr val="tx1"/>
              </a:solidFill>
              <a:latin typeface="Lato Hairline" panose="020F0502020204030203" pitchFamily="34" charset="0"/>
              <a:ea typeface="Lato Hairline" panose="020F0502020204030203" pitchFamily="34" charset="0"/>
              <a:cs typeface="Lato Hairline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27257D-3F12-44D2-B187-F606154D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B9E66235-31B9-4A33-80B0-377DCDB7C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707" y="548681"/>
            <a:ext cx="7680852" cy="5760638"/>
          </a:xfrm>
        </p:spPr>
      </p:pic>
    </p:spTree>
    <p:extLst>
      <p:ext uri="{BB962C8B-B14F-4D97-AF65-F5344CB8AC3E}">
        <p14:creationId xmlns:p14="http://schemas.microsoft.com/office/powerpoint/2010/main" val="61547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C1B21B-CA2B-49D5-ABD1-C7999EBC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Manipulace s okny a ventilace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15AA61-2EDA-49F0-A39D-3AEA0227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manipulaci s okny používá ProtoPlant lineární </a:t>
            </a:r>
            <a:r>
              <a:rPr lang="cs-CZ" dirty="0" err="1"/>
              <a:t>aktuátory</a:t>
            </a:r>
            <a:r>
              <a:rPr lang="cs-CZ" dirty="0"/>
              <a:t> na DC 12V</a:t>
            </a:r>
          </a:p>
          <a:p>
            <a:r>
              <a:rPr lang="cs-CZ" dirty="0"/>
              <a:t>Dále je možné k </a:t>
            </a:r>
            <a:r>
              <a:rPr lang="cs-CZ" dirty="0" err="1"/>
              <a:t>ProtoPlantu</a:t>
            </a:r>
            <a:r>
              <a:rPr lang="cs-CZ" dirty="0"/>
              <a:t> připojit ventilátor pro zlepšení regulace vzdušné vlhkosti a cirkulace vzduchu</a:t>
            </a:r>
          </a:p>
          <a:p>
            <a:r>
              <a:rPr lang="cs-CZ" dirty="0"/>
              <a:t>Pro vytápění je i možnost připojení topného tělesa</a:t>
            </a:r>
          </a:p>
        </p:txBody>
      </p:sp>
    </p:spTree>
    <p:extLst>
      <p:ext uri="{BB962C8B-B14F-4D97-AF65-F5344CB8AC3E}">
        <p14:creationId xmlns:p14="http://schemas.microsoft.com/office/powerpoint/2010/main" val="362432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ED4EA-9EA9-43C0-8ECC-64886C4C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5367D12-FA5A-482E-A3D5-15C592D72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69" y="476672"/>
            <a:ext cx="8788328" cy="5904656"/>
          </a:xfrm>
        </p:spPr>
      </p:pic>
    </p:spTree>
    <p:extLst>
      <p:ext uri="{BB962C8B-B14F-4D97-AF65-F5344CB8AC3E}">
        <p14:creationId xmlns:p14="http://schemas.microsoft.com/office/powerpoint/2010/main" val="223379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cap="all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Software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1625176" y="3753203"/>
            <a:ext cx="7069519" cy="3204189"/>
          </a:xfrm>
        </p:spPr>
        <p:txBody>
          <a:bodyPr rtlCol="0"/>
          <a:lstStyle/>
          <a:p>
            <a:pPr rtl="0"/>
            <a:r>
              <a:rPr lang="cs-CZ" dirty="0">
                <a:solidFill>
                  <a:schemeClr val="tx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Část </a:t>
            </a:r>
            <a:r>
              <a:rPr lang="cs-CZ" dirty="0" err="1">
                <a:solidFill>
                  <a:schemeClr val="tx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ii</a:t>
            </a:r>
            <a:r>
              <a:rPr lang="cs-CZ" dirty="0">
                <a:solidFill>
                  <a:schemeClr val="tx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38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4E97893-D955-4616-ADD0-A2A99B57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Software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0E694C6-15C7-4D54-9F65-3052677A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Složený z mnoha funkcí a několika knihoven</a:t>
            </a:r>
          </a:p>
          <a:p>
            <a:r>
              <a:rPr lang="cs-CZ" dirty="0"/>
              <a:t>Mnou vytvořený software včetně mých knihoven má dohromady přibližně 1500 řádků kódu (aktuální k verzi  1.3)</a:t>
            </a:r>
          </a:p>
          <a:p>
            <a:pPr marL="0" indent="0">
              <a:buNone/>
            </a:pPr>
            <a:endParaRPr lang="cs-CZ" dirty="0"/>
          </a:p>
          <a:p>
            <a:pPr marL="835086" lvl="1" indent="-4572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838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6DE81-FFF3-4804-A0D5-D53051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Režimy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FB37C9-6E5A-44FF-AA4D-639CDA28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ProtoPlant má několik režimů a stavů, mezi kterými za běhu programu automaticky přepíná</a:t>
            </a:r>
          </a:p>
          <a:p>
            <a:r>
              <a:rPr lang="cs-CZ" dirty="0"/>
              <a:t>Mezi ně se řadí: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Start-up 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Standby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VNHop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aWIN</a:t>
            </a:r>
          </a:p>
          <a:p>
            <a:pPr marL="835086" lvl="1" indent="-457200">
              <a:buFont typeface="+mj-lt"/>
              <a:buAutoNum type="arabicPeriod"/>
            </a:pPr>
            <a:r>
              <a:rPr lang="cs-CZ" dirty="0"/>
              <a:t>E-stop (nouzový režim)</a:t>
            </a:r>
          </a:p>
          <a:p>
            <a:pPr marL="835086" lvl="1" indent="-4572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819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982349-6078-4125-B991-35454E56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pro výpočet průměrné teploty a vlhkosti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25F92E-5E40-4817-AD95-4ACA722B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Tyto algoritmy jsou určeny k výpočtu průměrné teploty/vlhkosti</a:t>
            </a:r>
          </a:p>
          <a:p>
            <a:r>
              <a:rPr lang="cs-CZ" dirty="0"/>
              <a:t>Software nejdříve zjistí sérií podmínek, zda nedošlo k odpojení některého ze senzorů</a:t>
            </a:r>
          </a:p>
          <a:p>
            <a:r>
              <a:rPr lang="cs-CZ" dirty="0"/>
              <a:t>Poté zvolí nejvhodnější vzorec pro výpočet</a:t>
            </a:r>
          </a:p>
        </p:txBody>
      </p:sp>
    </p:spTree>
    <p:extLst>
      <p:ext uri="{BB962C8B-B14F-4D97-AF65-F5344CB8AC3E}">
        <p14:creationId xmlns:p14="http://schemas.microsoft.com/office/powerpoint/2010/main" val="27561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004ABC-256D-4B20-9C0D-FE970843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Ovládání aktuátorů u oken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D1D273-BB0D-4E08-A036-64D1289E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tento účel jsem vytvořil vlastní knihovnu</a:t>
            </a:r>
          </a:p>
          <a:p>
            <a:r>
              <a:rPr lang="cs-CZ" dirty="0"/>
              <a:t>Ta obsahuje několik funkcí, s jejichž pomocí ovládá invertor polarity</a:t>
            </a:r>
          </a:p>
          <a:p>
            <a:r>
              <a:rPr lang="cs-CZ" dirty="0"/>
              <a:t>Mezi tyto funkce patří:</a:t>
            </a:r>
          </a:p>
          <a:p>
            <a:pPr marL="682633" lvl="2" indent="0">
              <a:buNone/>
            </a:pPr>
            <a:r>
              <a:rPr lang="cs-CZ" i="1" dirty="0" err="1">
                <a:latin typeface="Consolas" panose="020B0609020204030204" pitchFamily="49" charset="0"/>
              </a:rPr>
              <a:t>window.open</a:t>
            </a:r>
            <a:r>
              <a:rPr lang="en-US" i="1" dirty="0">
                <a:latin typeface="Consolas" panose="020B0609020204030204" pitchFamily="49" charset="0"/>
              </a:rPr>
              <a:t>();	//otev</a:t>
            </a:r>
            <a:r>
              <a:rPr lang="cs-CZ" i="1" dirty="0">
                <a:latin typeface="Consolas" panose="020B0609020204030204" pitchFamily="49" charset="0"/>
              </a:rPr>
              <a:t>ře okna</a:t>
            </a:r>
            <a:endParaRPr lang="en-US" i="1" dirty="0">
              <a:latin typeface="Consolas" panose="020B0609020204030204" pitchFamily="49" charset="0"/>
            </a:endParaRPr>
          </a:p>
          <a:p>
            <a:pPr marL="682633" lvl="2" indent="0">
              <a:buNone/>
            </a:pPr>
            <a:r>
              <a:rPr lang="en-US" i="1" dirty="0">
                <a:latin typeface="Consolas" panose="020B0609020204030204" pitchFamily="49" charset="0"/>
              </a:rPr>
              <a:t>window.close();</a:t>
            </a:r>
            <a:r>
              <a:rPr lang="cs-CZ" i="1" dirty="0">
                <a:latin typeface="Consolas" panose="020B0609020204030204" pitchFamily="49" charset="0"/>
              </a:rPr>
              <a:t>	//zavře okna</a:t>
            </a:r>
            <a:endParaRPr lang="en-US" i="1" dirty="0">
              <a:latin typeface="Consolas" panose="020B0609020204030204" pitchFamily="49" charset="0"/>
            </a:endParaRPr>
          </a:p>
          <a:p>
            <a:pPr marL="682633" lvl="2" indent="0">
              <a:buNone/>
            </a:pPr>
            <a:r>
              <a:rPr lang="en-US" i="1" dirty="0">
                <a:latin typeface="Consolas" panose="020B0609020204030204" pitchFamily="49" charset="0"/>
              </a:rPr>
              <a:t>window.getState();</a:t>
            </a:r>
            <a:r>
              <a:rPr lang="cs-CZ" i="1" dirty="0">
                <a:latin typeface="Consolas" panose="020B0609020204030204" pitchFamily="49" charset="0"/>
              </a:rPr>
              <a:t>	//zjistí, zda jsou okna otevřená, či zavřená</a:t>
            </a:r>
          </a:p>
          <a:p>
            <a:r>
              <a:rPr lang="cs-CZ" dirty="0"/>
              <a:t>Režim AWIN – automatické otevírání a zavírání oken</a:t>
            </a:r>
          </a:p>
        </p:txBody>
      </p:sp>
    </p:spTree>
    <p:extLst>
      <p:ext uri="{BB962C8B-B14F-4D97-AF65-F5344CB8AC3E}">
        <p14:creationId xmlns:p14="http://schemas.microsoft.com/office/powerpoint/2010/main" val="33247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8A489C-7CB1-4563-A2FB-81725D2C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LCD display a menu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7D6A7E7-2634-4058-8735-08589508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LCD displeji se v normálním režimu zobrazuje naměřená teplota a vlhkost</a:t>
            </a:r>
          </a:p>
          <a:p>
            <a:r>
              <a:rPr lang="cs-CZ" dirty="0"/>
              <a:t>Stisknutím tlačítka enter lze otevřít menu, přes které lze celý systém nastavit</a:t>
            </a:r>
          </a:p>
        </p:txBody>
      </p:sp>
    </p:spTree>
    <p:extLst>
      <p:ext uri="{BB962C8B-B14F-4D97-AF65-F5344CB8AC3E}">
        <p14:creationId xmlns:p14="http://schemas.microsoft.com/office/powerpoint/2010/main" val="34198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9FB49D-AC62-4E65-9198-715BCA9C9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Ukládání nastavení do Flash paměti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271B26-F5A9-4967-AB5A-C2401340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Využívá integrovanou flash paměť čipu ESP32</a:t>
            </a:r>
          </a:p>
          <a:p>
            <a:r>
              <a:rPr lang="cs-CZ" dirty="0"/>
              <a:t>Uložená data a nastavení zůstanou zachována i při výpadku proudu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349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cap="all" dirty="0"/>
              <a:t>Úvod k projektu</a:t>
            </a:r>
            <a:endParaRPr lang="cs-CZ" cap="all" dirty="0"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CF6183F4-296F-4898-842A-35BDD9A76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6197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cap="all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Funkce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1625176" y="3753203"/>
            <a:ext cx="7069519" cy="3204189"/>
          </a:xfrm>
        </p:spPr>
        <p:txBody>
          <a:bodyPr rtlCol="0"/>
          <a:lstStyle/>
          <a:p>
            <a:pPr rtl="0"/>
            <a:r>
              <a:rPr lang="cs-CZ" dirty="0">
                <a:solidFill>
                  <a:schemeClr val="tx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Část iii.</a:t>
            </a:r>
          </a:p>
        </p:txBody>
      </p:sp>
    </p:spTree>
    <p:extLst>
      <p:ext uri="{BB962C8B-B14F-4D97-AF65-F5344CB8AC3E}">
        <p14:creationId xmlns:p14="http://schemas.microsoft.com/office/powerpoint/2010/main" val="410800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3CFCED-D9B6-4CEF-8165-435358AC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Ventilace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FDB6C2-CC5F-46AE-B69A-457C5A0B2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Systém porovnává naměřené hodnoty teploty a vlhkosti s nastavenými hodnotami uloženými v paměti</a:t>
            </a:r>
          </a:p>
          <a:p>
            <a:r>
              <a:rPr lang="cs-CZ" dirty="0"/>
              <a:t>V případě, že je naměřená hodnota mimo rozsah, systém okamžitě zareaguje a např. otevře okno, nebo spustí ventilátor</a:t>
            </a:r>
          </a:p>
        </p:txBody>
      </p:sp>
    </p:spTree>
    <p:extLst>
      <p:ext uri="{BB962C8B-B14F-4D97-AF65-F5344CB8AC3E}">
        <p14:creationId xmlns:p14="http://schemas.microsoft.com/office/powerpoint/2010/main" val="1159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6A62B3-6CB7-4ADE-B1EF-E07E6BC2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Zavlažování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4FDA1A-D3B1-4DC6-A0F2-EA17868A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zavlažování je použito čerpadlo vody spínané přes VNH </a:t>
            </a:r>
          </a:p>
          <a:p>
            <a:r>
              <a:rPr lang="cs-CZ" dirty="0"/>
              <a:t>Pod střechu skleníku se nainstalují trubky na vodu, na kterých jsou našroubovány rozprašovače</a:t>
            </a:r>
          </a:p>
        </p:txBody>
      </p:sp>
    </p:spTree>
    <p:extLst>
      <p:ext uri="{BB962C8B-B14F-4D97-AF65-F5344CB8AC3E}">
        <p14:creationId xmlns:p14="http://schemas.microsoft.com/office/powerpoint/2010/main" val="24838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B66E40-095D-4EB1-9B2F-4E09D438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rozšíření a směřování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7ACDE7-33BD-4123-960F-37615D3B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framework systému nabízí možnost rozšíření i o funkce z oboru IoT</a:t>
            </a:r>
          </a:p>
          <a:p>
            <a:r>
              <a:rPr lang="cs-CZ" dirty="0"/>
              <a:t>Verze systému 2.0 přinese funkce pro dálkové ovládání a sledování skleníku přes internet např. z dovolené</a:t>
            </a:r>
          </a:p>
        </p:txBody>
      </p:sp>
    </p:spTree>
    <p:extLst>
      <p:ext uri="{BB962C8B-B14F-4D97-AF65-F5344CB8AC3E}">
        <p14:creationId xmlns:p14="http://schemas.microsoft.com/office/powerpoint/2010/main" val="6325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486C651C-C111-4996-B6C3-844C53596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1008"/>
            <a:ext cx="5953125" cy="297656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DE0CCC3-94A2-4695-8E14-25DF44637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16" y="3597358"/>
            <a:ext cx="6503540" cy="278386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2F4F3C2E-5DF9-4015-8CB6-C3B477FA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5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Děkuji za pozornost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07C5201-2B74-46F0-A06F-2D81B1FBE0E0}"/>
              </a:ext>
            </a:extLst>
          </p:cNvPr>
          <p:cNvSpPr txBox="1"/>
          <p:nvPr/>
        </p:nvSpPr>
        <p:spPr>
          <a:xfrm>
            <a:off x="4271637" y="2777907"/>
            <a:ext cx="3645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www.stpindustries.cz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600D327-53F4-4B66-BFCB-43F793CB2E15}"/>
              </a:ext>
            </a:extLst>
          </p:cNvPr>
          <p:cNvSpPr txBox="1"/>
          <p:nvPr/>
        </p:nvSpPr>
        <p:spPr>
          <a:xfrm>
            <a:off x="901772" y="6292819"/>
            <a:ext cx="10385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/>
              <a:t>Vypracováno za podpory Jihomoravského kraje a Jihomoravského centra pro mezinárodní mobilitu.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12397621-43DB-4CB9-AECB-FACAF43B46DC}"/>
              </a:ext>
            </a:extLst>
          </p:cNvPr>
          <p:cNvSpPr txBox="1"/>
          <p:nvPr/>
        </p:nvSpPr>
        <p:spPr>
          <a:xfrm>
            <a:off x="4383046" y="2120055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Další informace také na:</a:t>
            </a:r>
          </a:p>
        </p:txBody>
      </p:sp>
    </p:spTree>
    <p:extLst>
      <p:ext uri="{BB962C8B-B14F-4D97-AF65-F5344CB8AC3E}">
        <p14:creationId xmlns:p14="http://schemas.microsoft.com/office/powerpoint/2010/main" val="2360843124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69532A-0641-437F-85E0-D2055BC9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7AB5E42-B7E7-459B-BCC1-3FAF3E5A7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70" y="624458"/>
            <a:ext cx="5609084" cy="5609084"/>
          </a:xfrm>
        </p:spPr>
      </p:pic>
    </p:spTree>
    <p:extLst>
      <p:ext uri="{BB962C8B-B14F-4D97-AF65-F5344CB8AC3E}">
        <p14:creationId xmlns:p14="http://schemas.microsoft.com/office/powerpoint/2010/main" val="405915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7A0C2211-BF11-4220-821C-262E306301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615653"/>
            <a:ext cx="3600400" cy="360040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40873161-1715-4334-863C-726E6B4725C7}"/>
              </a:ext>
            </a:extLst>
          </p:cNvPr>
          <p:cNvSpPr txBox="1"/>
          <p:nvPr/>
        </p:nvSpPr>
        <p:spPr>
          <a:xfrm>
            <a:off x="2349996" y="1412776"/>
            <a:ext cx="2863284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Modularita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6099799A-60D5-4B00-B7F5-A738173F65DF}"/>
              </a:ext>
            </a:extLst>
          </p:cNvPr>
          <p:cNvSpPr txBox="1"/>
          <p:nvPr/>
        </p:nvSpPr>
        <p:spPr>
          <a:xfrm>
            <a:off x="1773932" y="2924944"/>
            <a:ext cx="2257349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SNADNÉ </a:t>
            </a:r>
          </a:p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OVLÁDÁNÍ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1CC5DF8-90A6-4FF1-9C21-1CF25886C782}"/>
              </a:ext>
            </a:extLst>
          </p:cNvPr>
          <p:cNvSpPr txBox="1"/>
          <p:nvPr/>
        </p:nvSpPr>
        <p:spPr>
          <a:xfrm>
            <a:off x="2277988" y="5072524"/>
            <a:ext cx="286969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DOSTUPNOST</a:t>
            </a: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4506E19-AA2D-4060-B700-1FCB1AB4DC47}"/>
              </a:ext>
            </a:extLst>
          </p:cNvPr>
          <p:cNvSpPr txBox="1"/>
          <p:nvPr/>
        </p:nvSpPr>
        <p:spPr>
          <a:xfrm>
            <a:off x="7019644" y="5072524"/>
            <a:ext cx="2937022" cy="129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Jednoduchá</a:t>
            </a:r>
          </a:p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INSTALACE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E5767AA-9781-46CC-8392-61B9060D8FCC}"/>
              </a:ext>
            </a:extLst>
          </p:cNvPr>
          <p:cNvSpPr txBox="1"/>
          <p:nvPr/>
        </p:nvSpPr>
        <p:spPr>
          <a:xfrm>
            <a:off x="8137881" y="3212976"/>
            <a:ext cx="3401893" cy="911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samostatnost</a:t>
            </a:r>
          </a:p>
          <a:p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B54822EE-124E-46E4-960A-9AD1B8E29E50}"/>
              </a:ext>
            </a:extLst>
          </p:cNvPr>
          <p:cNvSpPr txBox="1"/>
          <p:nvPr/>
        </p:nvSpPr>
        <p:spPr>
          <a:xfrm>
            <a:off x="7224693" y="1412776"/>
            <a:ext cx="346761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buClr>
                <a:srgbClr val="009999"/>
              </a:buClr>
              <a:buSzPct val="100000"/>
            </a:pPr>
            <a:r>
              <a:rPr lang="cs-CZ" sz="2800" cap="all" spc="200" dirty="0"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univerzálnost</a:t>
            </a:r>
            <a:endParaRPr lang="cs-CZ" sz="2800" dirty="0"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HARDWARE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>
          <a:xfrm>
            <a:off x="1625176" y="3753203"/>
            <a:ext cx="7069519" cy="1220933"/>
          </a:xfrm>
        </p:spPr>
        <p:txBody>
          <a:bodyPr rtlCol="0"/>
          <a:lstStyle/>
          <a:p>
            <a:pPr rtl="0"/>
            <a:r>
              <a:rPr lang="cs-CZ" dirty="0">
                <a:solidFill>
                  <a:schemeClr val="tx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Část I.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4E97893-D955-4616-ADD0-A2A99B57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Řídící jednotka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30E694C6-15C7-4D54-9F65-3052677A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 modul celého systému</a:t>
            </a:r>
          </a:p>
          <a:p>
            <a:r>
              <a:rPr lang="cs-CZ" dirty="0"/>
              <a:t>Obsahuje veškerou řídící elektroniku</a:t>
            </a:r>
          </a:p>
          <a:p>
            <a:r>
              <a:rPr lang="cs-CZ" dirty="0"/>
              <a:t>Co se týče napájení, celá řídící jednotka je napájena 12-ti volty DC z externího zdroje napájení</a:t>
            </a:r>
          </a:p>
        </p:txBody>
      </p:sp>
    </p:spTree>
    <p:extLst>
      <p:ext uri="{BB962C8B-B14F-4D97-AF65-F5344CB8AC3E}">
        <p14:creationId xmlns:p14="http://schemas.microsoft.com/office/powerpoint/2010/main" val="11192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B0DB57-5F22-4317-A21E-55912C13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A456504-7D4F-456C-8069-0203408CD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74" y="246707"/>
            <a:ext cx="8448876" cy="6336656"/>
          </a:xfrm>
        </p:spPr>
      </p:pic>
    </p:spTree>
    <p:extLst>
      <p:ext uri="{BB962C8B-B14F-4D97-AF65-F5344CB8AC3E}">
        <p14:creationId xmlns:p14="http://schemas.microsoft.com/office/powerpoint/2010/main" val="365262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BC0A97-8B2F-4249-AA1D-4C9C04BC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ESP32 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17284C-B0B9-412A-BC07-9D0B2835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Primární CPU, které řídí celý ProtoPlant</a:t>
            </a:r>
          </a:p>
          <a:p>
            <a:r>
              <a:rPr lang="cs-CZ" dirty="0"/>
              <a:t>Provádí veškeré řídící úkony a výpočty</a:t>
            </a:r>
          </a:p>
          <a:p>
            <a:r>
              <a:rPr lang="cs-CZ" dirty="0"/>
              <a:t>Nativní podpora </a:t>
            </a:r>
            <a:r>
              <a:rPr lang="cs-CZ" dirty="0" err="1"/>
              <a:t>WiFi</a:t>
            </a:r>
            <a:r>
              <a:rPr lang="cs-CZ" dirty="0"/>
              <a:t> a Bluetooth 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76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433750-0D79-498F-8099-07EF6B65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E7E8EC1-0A99-452D-9BAC-5D2E99DD8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837136"/>
            <a:ext cx="9217024" cy="5183728"/>
          </a:xfrm>
        </p:spPr>
      </p:pic>
    </p:spTree>
    <p:extLst>
      <p:ext uri="{BB962C8B-B14F-4D97-AF65-F5344CB8AC3E}">
        <p14:creationId xmlns:p14="http://schemas.microsoft.com/office/powerpoint/2010/main" val="121770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3227F-4313-4695-8878-F9FC019B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Senzory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DD2F21D-0C98-46F3-818D-20E4B07D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ProtoPlant využívá senzory DHT 11, případně DHT 22 pro měření vzdušné vlhkosti a teploty</a:t>
            </a:r>
          </a:p>
          <a:p>
            <a:r>
              <a:rPr lang="cs-CZ" dirty="0"/>
              <a:t>Možno přidat i další senzory, jako např. pro měření vlhkosti půdy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085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(16: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28_TF02787990_TF02787990.potx" id="{41430103-F1DF-4760-9877-C776298C88DB}" vid="{586A876F-1D1B-4FC4-9F0D-A7C5E174B1D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2A67D9E-294B-4703-9E05-B89DC8E07063}">
  <we:reference id="wa104381063" version="1.0.0.1" store="cs-CZ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purl.org/dc/dcmitype/"/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1378</Words>
  <Application>Microsoft Office PowerPoint</Application>
  <PresentationFormat>Vlastní</PresentationFormat>
  <Paragraphs>181</Paragraphs>
  <Slides>25</Slides>
  <Notes>22</Notes>
  <HiddenSlides>4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Lato</vt:lpstr>
      <vt:lpstr>Lato Hairline</vt:lpstr>
      <vt:lpstr>Lato Heavy</vt:lpstr>
      <vt:lpstr>Lato Semibold</vt:lpstr>
      <vt:lpstr>Technologie (16:9)</vt:lpstr>
      <vt:lpstr>Motiv Office</vt:lpstr>
      <vt:lpstr>ProtoPlant</vt:lpstr>
      <vt:lpstr>Úvod k projektu</vt:lpstr>
      <vt:lpstr>Prezentace aplikace PowerPoint</vt:lpstr>
      <vt:lpstr>HARDWARE</vt:lpstr>
      <vt:lpstr>Řídící jednotka</vt:lpstr>
      <vt:lpstr>Prezentace aplikace PowerPoint</vt:lpstr>
      <vt:lpstr>ESP32  </vt:lpstr>
      <vt:lpstr>Prezentace aplikace PowerPoint</vt:lpstr>
      <vt:lpstr>Senzory</vt:lpstr>
      <vt:lpstr>Prezentace aplikace PowerPoint</vt:lpstr>
      <vt:lpstr>Manipulace s okny a ventilace</vt:lpstr>
      <vt:lpstr>Prezentace aplikace PowerPoint</vt:lpstr>
      <vt:lpstr>Software</vt:lpstr>
      <vt:lpstr>Software</vt:lpstr>
      <vt:lpstr>Režimy</vt:lpstr>
      <vt:lpstr>Algoritmy pro výpočet průměrné teploty a vlhkosti</vt:lpstr>
      <vt:lpstr>Ovládání aktuátorů u oken</vt:lpstr>
      <vt:lpstr>LCD display a menu</vt:lpstr>
      <vt:lpstr>Ukládání nastavení do Flash paměti</vt:lpstr>
      <vt:lpstr>Funkce</vt:lpstr>
      <vt:lpstr>Ventilace </vt:lpstr>
      <vt:lpstr>Zavlažování</vt:lpstr>
      <vt:lpstr>Další rozšíření a směřování </vt:lpstr>
      <vt:lpstr>Děkuji za pozornost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ProtoPlant</dc:title>
  <dc:creator>Petr Štourač</dc:creator>
  <cp:lastModifiedBy>Petr Štourač</cp:lastModifiedBy>
  <cp:revision>98</cp:revision>
  <dcterms:created xsi:type="dcterms:W3CDTF">2019-02-11T13:54:49Z</dcterms:created>
  <dcterms:modified xsi:type="dcterms:W3CDTF">2019-04-09T20:01:45Z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