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Berezansky" userId="41cb06ae81305328" providerId="LiveId" clId="{A973028B-33CE-4665-B800-CD21EF316B31}"/>
    <pc:docChg chg="custSel addSld modSld">
      <pc:chgData name="Chris Berezansky" userId="41cb06ae81305328" providerId="LiveId" clId="{A973028B-33CE-4665-B800-CD21EF316B31}" dt="2024-11-06T17:00:00.598" v="1802" actId="20577"/>
      <pc:docMkLst>
        <pc:docMk/>
      </pc:docMkLst>
      <pc:sldChg chg="modSp mod">
        <pc:chgData name="Chris Berezansky" userId="41cb06ae81305328" providerId="LiveId" clId="{A973028B-33CE-4665-B800-CD21EF316B31}" dt="2024-11-06T15:15:36.480" v="0" actId="313"/>
        <pc:sldMkLst>
          <pc:docMk/>
          <pc:sldMk cId="193143965" sldId="298"/>
        </pc:sldMkLst>
        <pc:spChg chg="mod">
          <ac:chgData name="Chris Berezansky" userId="41cb06ae81305328" providerId="LiveId" clId="{A973028B-33CE-4665-B800-CD21EF316B31}" dt="2024-11-06T15:15:36.480" v="0" actId="313"/>
          <ac:spMkLst>
            <pc:docMk/>
            <pc:sldMk cId="193143965" sldId="298"/>
            <ac:spMk id="3" creationId="{255E1F2F-E259-4EA8-9FFD-3A10AF541859}"/>
          </ac:spMkLst>
        </pc:spChg>
      </pc:sldChg>
      <pc:sldChg chg="modSp mod">
        <pc:chgData name="Chris Berezansky" userId="41cb06ae81305328" providerId="LiveId" clId="{A973028B-33CE-4665-B800-CD21EF316B31}" dt="2024-11-06T16:51:28.761" v="1338" actId="20577"/>
        <pc:sldMkLst>
          <pc:docMk/>
          <pc:sldMk cId="2933514334" sldId="300"/>
        </pc:sldMkLst>
        <pc:spChg chg="mod">
          <ac:chgData name="Chris Berezansky" userId="41cb06ae81305328" providerId="LiveId" clId="{A973028B-33CE-4665-B800-CD21EF316B31}" dt="2024-11-06T16:51:28.761" v="1338" actId="20577"/>
          <ac:spMkLst>
            <pc:docMk/>
            <pc:sldMk cId="2933514334" sldId="300"/>
            <ac:spMk id="6" creationId="{F11747B7-B1F0-C451-9726-903161DE6D38}"/>
          </ac:spMkLst>
        </pc:spChg>
      </pc:sldChg>
      <pc:sldChg chg="modSp new mod">
        <pc:chgData name="Chris Berezansky" userId="41cb06ae81305328" providerId="LiveId" clId="{A973028B-33CE-4665-B800-CD21EF316B31}" dt="2024-11-06T16:58:59.817" v="1761" actId="20577"/>
        <pc:sldMkLst>
          <pc:docMk/>
          <pc:sldMk cId="76740967" sldId="301"/>
        </pc:sldMkLst>
        <pc:spChg chg="mod">
          <ac:chgData name="Chris Berezansky" userId="41cb06ae81305328" providerId="LiveId" clId="{A973028B-33CE-4665-B800-CD21EF316B31}" dt="2024-11-06T15:41:12.365" v="308" actId="20577"/>
          <ac:spMkLst>
            <pc:docMk/>
            <pc:sldMk cId="76740967" sldId="301"/>
            <ac:spMk id="2" creationId="{6A344939-8722-8DD1-40B2-3713D02223F0}"/>
          </ac:spMkLst>
        </pc:spChg>
        <pc:spChg chg="mod">
          <ac:chgData name="Chris Berezansky" userId="41cb06ae81305328" providerId="LiveId" clId="{A973028B-33CE-4665-B800-CD21EF316B31}" dt="2024-11-06T16:58:59.817" v="1761" actId="20577"/>
          <ac:spMkLst>
            <pc:docMk/>
            <pc:sldMk cId="76740967" sldId="301"/>
            <ac:spMk id="3" creationId="{B37D0DCC-5470-6D1C-BA36-7FFEBE336FB5}"/>
          </ac:spMkLst>
        </pc:spChg>
      </pc:sldChg>
      <pc:sldChg chg="modSp new mod">
        <pc:chgData name="Chris Berezansky" userId="41cb06ae81305328" providerId="LiveId" clId="{A973028B-33CE-4665-B800-CD21EF316B31}" dt="2024-11-06T17:00:00.598" v="1802" actId="20577"/>
        <pc:sldMkLst>
          <pc:docMk/>
          <pc:sldMk cId="3737044638" sldId="302"/>
        </pc:sldMkLst>
        <pc:spChg chg="mod">
          <ac:chgData name="Chris Berezansky" userId="41cb06ae81305328" providerId="LiveId" clId="{A973028B-33CE-4665-B800-CD21EF316B31}" dt="2024-11-06T16:35:41.330" v="756" actId="20577"/>
          <ac:spMkLst>
            <pc:docMk/>
            <pc:sldMk cId="3737044638" sldId="302"/>
            <ac:spMk id="2" creationId="{081E9BEA-9BCE-D6E6-03DE-6D8C74380C4F}"/>
          </ac:spMkLst>
        </pc:spChg>
        <pc:spChg chg="mod">
          <ac:chgData name="Chris Berezansky" userId="41cb06ae81305328" providerId="LiveId" clId="{A973028B-33CE-4665-B800-CD21EF316B31}" dt="2024-11-06T17:00:00.598" v="1802" actId="20577"/>
          <ac:spMkLst>
            <pc:docMk/>
            <pc:sldMk cId="3737044638" sldId="302"/>
            <ac:spMk id="3" creationId="{7DF080C6-16C2-3F43-D803-5BF37A618A1F}"/>
          </ac:spMkLst>
        </pc:spChg>
      </pc:sldChg>
      <pc:sldChg chg="modSp new mod">
        <pc:chgData name="Chris Berezansky" userId="41cb06ae81305328" providerId="LiveId" clId="{A973028B-33CE-4665-B800-CD21EF316B31}" dt="2024-11-06T16:56:34.833" v="1542" actId="20577"/>
        <pc:sldMkLst>
          <pc:docMk/>
          <pc:sldMk cId="690762112" sldId="303"/>
        </pc:sldMkLst>
        <pc:spChg chg="mod">
          <ac:chgData name="Chris Berezansky" userId="41cb06ae81305328" providerId="LiveId" clId="{A973028B-33CE-4665-B800-CD21EF316B31}" dt="2024-11-06T16:45:59.866" v="1070" actId="313"/>
          <ac:spMkLst>
            <pc:docMk/>
            <pc:sldMk cId="690762112" sldId="303"/>
            <ac:spMk id="2" creationId="{941E9848-967A-FAAF-7D58-7BAA20372BCD}"/>
          </ac:spMkLst>
        </pc:spChg>
        <pc:spChg chg="mod">
          <ac:chgData name="Chris Berezansky" userId="41cb06ae81305328" providerId="LiveId" clId="{A973028B-33CE-4665-B800-CD21EF316B31}" dt="2024-11-06T16:56:34.833" v="1542" actId="20577"/>
          <ac:spMkLst>
            <pc:docMk/>
            <pc:sldMk cId="690762112" sldId="303"/>
            <ac:spMk id="3" creationId="{8E241D4B-F4BE-C91C-E917-522B62381186}"/>
          </ac:spMkLst>
        </pc:spChg>
      </pc:sldChg>
      <pc:sldChg chg="modSp new mod">
        <pc:chgData name="Chris Berezansky" userId="41cb06ae81305328" providerId="LiveId" clId="{A973028B-33CE-4665-B800-CD21EF316B31}" dt="2024-11-06T16:58:13.586" v="1727" actId="20577"/>
        <pc:sldMkLst>
          <pc:docMk/>
          <pc:sldMk cId="331441189" sldId="304"/>
        </pc:sldMkLst>
        <pc:spChg chg="mod">
          <ac:chgData name="Chris Berezansky" userId="41cb06ae81305328" providerId="LiveId" clId="{A973028B-33CE-4665-B800-CD21EF316B31}" dt="2024-11-06T16:56:43.457" v="1555" actId="20577"/>
          <ac:spMkLst>
            <pc:docMk/>
            <pc:sldMk cId="331441189" sldId="304"/>
            <ac:spMk id="2" creationId="{412F8D18-E4E2-0AEA-AAEF-FBA17E2C6437}"/>
          </ac:spMkLst>
        </pc:spChg>
        <pc:spChg chg="mod">
          <ac:chgData name="Chris Berezansky" userId="41cb06ae81305328" providerId="LiveId" clId="{A973028B-33CE-4665-B800-CD21EF316B31}" dt="2024-11-06T16:58:13.586" v="1727" actId="20577"/>
          <ac:spMkLst>
            <pc:docMk/>
            <pc:sldMk cId="331441189" sldId="304"/>
            <ac:spMk id="3" creationId="{E197E885-EFE2-E395-93CB-A2696F9D67F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11/6/2024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11/6/2024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11/6/2024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11/6/2024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11/6/2024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11/6/2024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11/6/2024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11/6/2024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11/6/2024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11/6/2024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a:solidFill>
                  <a:schemeClr val="tx1"/>
                </a:solidFill>
              </a:rPr>
              <a:t>DAI 10 Midterm Project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92500" lnSpcReduction="10000"/>
          </a:bodyPr>
          <a:lstStyle/>
          <a:p>
            <a:pPr>
              <a:lnSpc>
                <a:spcPct val="100000"/>
              </a:lnSpc>
            </a:pPr>
            <a:r>
              <a:rPr lang="en-US" sz="1600"/>
              <a:t>A Hypothesis and Analysis using Python and associated Programming</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p:txBody>
          <a:bodyPr vert="horz" lIns="91440" tIns="45720" rIns="91440" bIns="45720" rtlCol="0">
            <a:normAutofit/>
          </a:bodyPr>
          <a:lstStyle/>
          <a:p>
            <a:r>
              <a:rPr lang="en-US"/>
              <a:t>Executive Summary</a:t>
            </a:r>
          </a:p>
        </p:txBody>
      </p:sp>
      <p:sp>
        <p:nvSpPr>
          <p:cNvPr id="6" name="Content Placeholder 5">
            <a:extLst>
              <a:ext uri="{FF2B5EF4-FFF2-40B4-BE49-F238E27FC236}">
                <a16:creationId xmlns:a16="http://schemas.microsoft.com/office/drawing/2014/main" id="{F11747B7-B1F0-C451-9726-903161DE6D38}"/>
              </a:ext>
            </a:extLst>
          </p:cNvPr>
          <p:cNvSpPr>
            <a:spLocks noGrp="1"/>
          </p:cNvSpPr>
          <p:nvPr>
            <p:ph idx="1"/>
          </p:nvPr>
        </p:nvSpPr>
        <p:spPr/>
        <p:txBody>
          <a:bodyPr>
            <a:normAutofit fontScale="92500" lnSpcReduction="10000"/>
          </a:bodyPr>
          <a:lstStyle/>
          <a:p>
            <a:r>
              <a:rPr lang="en-US" b="1" u="sng"/>
              <a:t>Background: </a:t>
            </a:r>
            <a:r>
              <a:rPr lang="en-US" sz="1500"/>
              <a:t>An analysis was done to see how shifts in populations around the world impact the economics of a country. </a:t>
            </a:r>
            <a:endParaRPr lang="en-US"/>
          </a:p>
          <a:p>
            <a:r>
              <a:rPr lang="en-US" b="1" u="sng"/>
              <a:t>Hypothesis Statement:</a:t>
            </a:r>
            <a:r>
              <a:rPr lang="en-US"/>
              <a:t> </a:t>
            </a:r>
          </a:p>
          <a:p>
            <a:pPr>
              <a:buFont typeface="Wingdings" panose="05000000000000000000" pitchFamily="2" charset="2"/>
              <a:buChar char="§"/>
            </a:pPr>
            <a:r>
              <a:rPr lang="en-US" sz="1500"/>
              <a:t>Shifts in population are highly correlated with a country's future economic outcomes, including GDP.</a:t>
            </a:r>
          </a:p>
          <a:p>
            <a:r>
              <a:rPr lang="en-US" b="1" u="sng"/>
              <a:t>Hypothesis assumptions:</a:t>
            </a:r>
            <a:endParaRPr lang="en-US"/>
          </a:p>
          <a:p>
            <a:pPr>
              <a:buFont typeface="Wingdings" panose="05000000000000000000" pitchFamily="2" charset="2"/>
              <a:buChar char="§"/>
            </a:pPr>
            <a:r>
              <a:rPr lang="en-US" sz="1500"/>
              <a:t>A country's GDP is highly correlated to its population; therefore, a significant shift in population will show a sizable change in GDP.</a:t>
            </a:r>
          </a:p>
          <a:p>
            <a:pPr>
              <a:buFont typeface="Wingdings" panose="05000000000000000000" pitchFamily="2" charset="2"/>
              <a:buChar char="§"/>
            </a:pPr>
            <a:r>
              <a:rPr lang="en-US" sz="1500"/>
              <a:t>Shifts in a country's GDP will impact its neighboring countries.</a:t>
            </a:r>
          </a:p>
          <a:p>
            <a:r>
              <a:rPr lang="en-US" b="1" u="sng"/>
              <a:t>Findings:</a:t>
            </a:r>
            <a:endParaRPr lang="en-US"/>
          </a:p>
          <a:p>
            <a:pPr>
              <a:buFont typeface="Wingdings" panose="05000000000000000000" pitchFamily="2" charset="2"/>
              <a:buChar char="§"/>
            </a:pPr>
            <a:r>
              <a:rPr lang="en-US" sz="1500"/>
              <a:t>Correlations are dynamic to each country, such that there is no definitive positive or negative correlation to population and GDP.</a:t>
            </a:r>
          </a:p>
          <a:p>
            <a:pPr>
              <a:buFont typeface="Wingdings" panose="05000000000000000000" pitchFamily="2" charset="2"/>
              <a:buChar char="§"/>
            </a:pPr>
            <a:r>
              <a:rPr lang="en-US" sz="1500"/>
              <a:t>More developed countries show higher levels of resiliency to “shocks.”</a:t>
            </a:r>
          </a:p>
          <a:p>
            <a:pPr marL="0" indent="0">
              <a:buNone/>
            </a:pPr>
            <a:endParaRPr lang="en-US" sz="1500"/>
          </a:p>
          <a:p>
            <a:pPr>
              <a:buFont typeface="Wingdings" panose="05000000000000000000" pitchFamily="2" charset="2"/>
              <a:buChar char="§"/>
            </a:pPr>
            <a:endParaRPr lang="en-US" sz="1600"/>
          </a:p>
        </p:txBody>
      </p:sp>
      <p:sp>
        <p:nvSpPr>
          <p:cNvPr id="7" name="TextBox 6">
            <a:extLst>
              <a:ext uri="{FF2B5EF4-FFF2-40B4-BE49-F238E27FC236}">
                <a16:creationId xmlns:a16="http://schemas.microsoft.com/office/drawing/2014/main" id="{E9D4BDE8-E68A-5F97-84A1-CD5E42C817C6}"/>
              </a:ext>
            </a:extLst>
          </p:cNvPr>
          <p:cNvSpPr txBox="1"/>
          <p:nvPr/>
        </p:nvSpPr>
        <p:spPr>
          <a:xfrm>
            <a:off x="2461846" y="2336242"/>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44939-8722-8DD1-40B2-3713D02223F0}"/>
              </a:ext>
            </a:extLst>
          </p:cNvPr>
          <p:cNvSpPr>
            <a:spLocks noGrp="1"/>
          </p:cNvSpPr>
          <p:nvPr>
            <p:ph type="title"/>
          </p:nvPr>
        </p:nvSpPr>
        <p:spPr/>
        <p:txBody>
          <a:bodyPr/>
          <a:lstStyle/>
          <a:p>
            <a:r>
              <a:rPr lang="en-US"/>
              <a:t>A look at GDP</a:t>
            </a:r>
          </a:p>
        </p:txBody>
      </p:sp>
      <p:sp>
        <p:nvSpPr>
          <p:cNvPr id="3" name="Content Placeholder 2">
            <a:extLst>
              <a:ext uri="{FF2B5EF4-FFF2-40B4-BE49-F238E27FC236}">
                <a16:creationId xmlns:a16="http://schemas.microsoft.com/office/drawing/2014/main" id="{B37D0DCC-5470-6D1C-BA36-7FFEBE336FB5}"/>
              </a:ext>
            </a:extLst>
          </p:cNvPr>
          <p:cNvSpPr>
            <a:spLocks noGrp="1"/>
          </p:cNvSpPr>
          <p:nvPr>
            <p:ph idx="1"/>
          </p:nvPr>
        </p:nvSpPr>
        <p:spPr/>
        <p:txBody>
          <a:bodyPr/>
          <a:lstStyle/>
          <a:p>
            <a:r>
              <a:rPr lang="en-US"/>
              <a:t>*Transition to </a:t>
            </a:r>
            <a:r>
              <a:rPr lang="en-US" err="1"/>
              <a:t>Jupyter</a:t>
            </a:r>
            <a:r>
              <a:rPr lang="en-US"/>
              <a:t> Notebook (GDP with and w/o US)</a:t>
            </a:r>
          </a:p>
          <a:p>
            <a:r>
              <a:rPr lang="en-US"/>
              <a:t>Key Takeaways:</a:t>
            </a:r>
          </a:p>
          <a:p>
            <a:pPr lvl="1"/>
            <a:r>
              <a:rPr lang="en-US"/>
              <a:t>GDP is dynamic to each country, but the interconnectedness in the world economy now allows “market moving” events to be felt from the other side of the world (Global Financial Crisis 2008-2012).</a:t>
            </a:r>
          </a:p>
          <a:p>
            <a:endParaRPr lang="en-US"/>
          </a:p>
        </p:txBody>
      </p:sp>
    </p:spTree>
    <p:extLst>
      <p:ext uri="{BB962C8B-B14F-4D97-AF65-F5344CB8AC3E}">
        <p14:creationId xmlns:p14="http://schemas.microsoft.com/office/powerpoint/2010/main" val="7674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E9BEA-9BCE-D6E6-03DE-6D8C74380C4F}"/>
              </a:ext>
            </a:extLst>
          </p:cNvPr>
          <p:cNvSpPr>
            <a:spLocks noGrp="1"/>
          </p:cNvSpPr>
          <p:nvPr>
            <p:ph type="title"/>
          </p:nvPr>
        </p:nvSpPr>
        <p:spPr/>
        <p:txBody>
          <a:bodyPr/>
          <a:lstStyle/>
          <a:p>
            <a:r>
              <a:rPr lang="en-US"/>
              <a:t>A look at Migration and Population</a:t>
            </a:r>
          </a:p>
        </p:txBody>
      </p:sp>
      <p:sp>
        <p:nvSpPr>
          <p:cNvPr id="3" name="Content Placeholder 2">
            <a:extLst>
              <a:ext uri="{FF2B5EF4-FFF2-40B4-BE49-F238E27FC236}">
                <a16:creationId xmlns:a16="http://schemas.microsoft.com/office/drawing/2014/main" id="{7DF080C6-16C2-3F43-D803-5BF37A618A1F}"/>
              </a:ext>
            </a:extLst>
          </p:cNvPr>
          <p:cNvSpPr>
            <a:spLocks noGrp="1"/>
          </p:cNvSpPr>
          <p:nvPr>
            <p:ph idx="1"/>
          </p:nvPr>
        </p:nvSpPr>
        <p:spPr/>
        <p:txBody>
          <a:bodyPr/>
          <a:lstStyle/>
          <a:p>
            <a:r>
              <a:rPr lang="en-US"/>
              <a:t>*Transition to </a:t>
            </a:r>
            <a:r>
              <a:rPr lang="en-US" err="1"/>
              <a:t>Jupyter</a:t>
            </a:r>
            <a:r>
              <a:rPr lang="en-US"/>
              <a:t> Notebook (World Migrations and Log Scale)</a:t>
            </a:r>
          </a:p>
          <a:p>
            <a:r>
              <a:rPr lang="en-US"/>
              <a:t>Key Takeaways:</a:t>
            </a:r>
          </a:p>
          <a:p>
            <a:pPr lvl="1"/>
            <a:r>
              <a:rPr lang="en-US"/>
              <a:t>Migrations have a bigger impact, to varying degrees, on the Global South than First World Countries.</a:t>
            </a:r>
          </a:p>
          <a:p>
            <a:pPr marL="201168" lvl="1" indent="0">
              <a:buNone/>
            </a:pPr>
            <a:endParaRPr lang="en-US"/>
          </a:p>
          <a:p>
            <a:pPr marL="201168" lvl="1" indent="0">
              <a:buNone/>
            </a:pPr>
            <a:endParaRPr lang="en-US"/>
          </a:p>
          <a:p>
            <a:pPr marL="292608" lvl="1">
              <a:buNone/>
            </a:pPr>
            <a:r>
              <a:rPr lang="en-US"/>
              <a:t>Examples: </a:t>
            </a:r>
          </a:p>
          <a:p>
            <a:pPr lvl="1"/>
            <a:r>
              <a:rPr lang="en-US"/>
              <a:t>Turkey has net negative migration during most of the 1970s, and a fluctuating GDP.</a:t>
            </a:r>
          </a:p>
          <a:p>
            <a:pPr marL="201168" lvl="1" indent="0">
              <a:buNone/>
            </a:pPr>
            <a:endParaRPr lang="en-US"/>
          </a:p>
        </p:txBody>
      </p:sp>
    </p:spTree>
    <p:extLst>
      <p:ext uri="{BB962C8B-B14F-4D97-AF65-F5344CB8AC3E}">
        <p14:creationId xmlns:p14="http://schemas.microsoft.com/office/powerpoint/2010/main" val="3737044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E9848-967A-FAAF-7D58-7BAA20372BCD}"/>
              </a:ext>
            </a:extLst>
          </p:cNvPr>
          <p:cNvSpPr>
            <a:spLocks noGrp="1"/>
          </p:cNvSpPr>
          <p:nvPr>
            <p:ph type="title"/>
          </p:nvPr>
        </p:nvSpPr>
        <p:spPr/>
        <p:txBody>
          <a:bodyPr/>
          <a:lstStyle/>
          <a:p>
            <a:r>
              <a:rPr lang="en-US"/>
              <a:t>Correlations</a:t>
            </a:r>
          </a:p>
        </p:txBody>
      </p:sp>
      <p:sp>
        <p:nvSpPr>
          <p:cNvPr id="3" name="Content Placeholder 2">
            <a:extLst>
              <a:ext uri="{FF2B5EF4-FFF2-40B4-BE49-F238E27FC236}">
                <a16:creationId xmlns:a16="http://schemas.microsoft.com/office/drawing/2014/main" id="{8E241D4B-F4BE-C91C-E917-522B62381186}"/>
              </a:ext>
            </a:extLst>
          </p:cNvPr>
          <p:cNvSpPr>
            <a:spLocks noGrp="1"/>
          </p:cNvSpPr>
          <p:nvPr>
            <p:ph idx="1"/>
          </p:nvPr>
        </p:nvSpPr>
        <p:spPr/>
        <p:txBody>
          <a:bodyPr/>
          <a:lstStyle/>
          <a:p>
            <a:r>
              <a:rPr lang="en-US"/>
              <a:t>*Transition to </a:t>
            </a:r>
            <a:r>
              <a:rPr lang="en-US" err="1"/>
              <a:t>Jupyter</a:t>
            </a:r>
            <a:r>
              <a:rPr lang="en-US"/>
              <a:t> Notebook (Country Correlation Chart)</a:t>
            </a:r>
          </a:p>
          <a:p>
            <a:r>
              <a:rPr lang="en-US"/>
              <a:t>Key Takeaways:</a:t>
            </a:r>
          </a:p>
          <a:p>
            <a:pPr lvl="1"/>
            <a:r>
              <a:rPr lang="en-US"/>
              <a:t>Any correlation between GDP, Population, and Net migration will be dynamic to the individual country.</a:t>
            </a:r>
          </a:p>
          <a:p>
            <a:pPr lvl="1"/>
            <a:endParaRPr lang="en-US"/>
          </a:p>
          <a:p>
            <a:pPr marL="201168" lvl="1" indent="0">
              <a:buNone/>
            </a:pPr>
            <a:r>
              <a:rPr lang="en-US"/>
              <a:t>Example:</a:t>
            </a:r>
          </a:p>
          <a:p>
            <a:pPr lvl="1"/>
            <a:r>
              <a:rPr lang="en-US"/>
              <a:t>Pakistan vs. Albania</a:t>
            </a:r>
          </a:p>
        </p:txBody>
      </p:sp>
    </p:spTree>
    <p:extLst>
      <p:ext uri="{BB962C8B-B14F-4D97-AF65-F5344CB8AC3E}">
        <p14:creationId xmlns:p14="http://schemas.microsoft.com/office/powerpoint/2010/main" val="690762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F8D18-E4E2-0AEA-AAEF-FBA17E2C6437}"/>
              </a:ext>
            </a:extLst>
          </p:cNvPr>
          <p:cNvSpPr>
            <a:spLocks noGrp="1"/>
          </p:cNvSpPr>
          <p:nvPr>
            <p:ph type="title"/>
          </p:nvPr>
        </p:nvSpPr>
        <p:spPr/>
        <p:txBody>
          <a:bodyPr/>
          <a:lstStyle/>
          <a:p>
            <a:r>
              <a:rPr lang="en-US"/>
              <a:t>Final Charts</a:t>
            </a:r>
          </a:p>
        </p:txBody>
      </p:sp>
      <p:sp>
        <p:nvSpPr>
          <p:cNvPr id="3" name="Content Placeholder 2">
            <a:extLst>
              <a:ext uri="{FF2B5EF4-FFF2-40B4-BE49-F238E27FC236}">
                <a16:creationId xmlns:a16="http://schemas.microsoft.com/office/drawing/2014/main" id="{E197E885-EFE2-E395-93CB-A2696F9D67F1}"/>
              </a:ext>
            </a:extLst>
          </p:cNvPr>
          <p:cNvSpPr>
            <a:spLocks noGrp="1"/>
          </p:cNvSpPr>
          <p:nvPr>
            <p:ph idx="1"/>
          </p:nvPr>
        </p:nvSpPr>
        <p:spPr/>
        <p:txBody>
          <a:bodyPr/>
          <a:lstStyle/>
          <a:p>
            <a:r>
              <a:rPr lang="en-US"/>
              <a:t>*Transition to </a:t>
            </a:r>
            <a:r>
              <a:rPr lang="en-US" err="1"/>
              <a:t>Jupyter</a:t>
            </a:r>
            <a:r>
              <a:rPr lang="en-US"/>
              <a:t> Notebook (GDP vs Population Chart)</a:t>
            </a:r>
          </a:p>
          <a:p>
            <a:pPr lvl="1"/>
            <a:r>
              <a:rPr lang="en-US"/>
              <a:t>If interest is there, trendline chart of all three metrics.</a:t>
            </a:r>
          </a:p>
        </p:txBody>
      </p:sp>
    </p:spTree>
    <p:extLst>
      <p:ext uri="{BB962C8B-B14F-4D97-AF65-F5344CB8AC3E}">
        <p14:creationId xmlns:p14="http://schemas.microsoft.com/office/powerpoint/2010/main" val="331441189"/>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D2957789-34B8-480C-AF9B-3EB54B9E5C96}">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{09685B8E-9D99-4B87-88EA-E55978991EF0}tf22712842_win32</Template>
  <TotalTime>0</TotalTime>
  <Words>310</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Bookman Old Style</vt:lpstr>
      <vt:lpstr>Calibri</vt:lpstr>
      <vt:lpstr>Franklin Gothic Book</vt:lpstr>
      <vt:lpstr>Wingdings</vt:lpstr>
      <vt:lpstr>Custom</vt:lpstr>
      <vt:lpstr>DAI 10 Midterm Project</vt:lpstr>
      <vt:lpstr>Executive Summary</vt:lpstr>
      <vt:lpstr>A look at GDP</vt:lpstr>
      <vt:lpstr>A look at Migration and Population</vt:lpstr>
      <vt:lpstr>Correlations</vt:lpstr>
      <vt:lpstr>Final Charts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 Berezansky</dc:creator>
  <cp:lastModifiedBy>Chris Berezansky</cp:lastModifiedBy>
  <cp:revision>1</cp:revision>
  <dcterms:created xsi:type="dcterms:W3CDTF">2024-11-05T21:40:39Z</dcterms:created>
  <dcterms:modified xsi:type="dcterms:W3CDTF">2024-11-06T17:01:36Z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