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7" r:id="rId7"/>
    <p:sldId id="269" r:id="rId8"/>
    <p:sldId id="261" r:id="rId9"/>
    <p:sldId id="266" r:id="rId10"/>
    <p:sldId id="262" r:id="rId11"/>
    <p:sldId id="263" r:id="rId12"/>
    <p:sldId id="264" r:id="rId13"/>
    <p:sldId id="265"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78" d="100"/>
          <a:sy n="78"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240FF-88EE-4530-A11C-B38E0B3D2D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D2CF3D-6F28-4DA1-BE34-E74A7B040D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12B093-2ED8-44B0-B052-6D831A62025E}"/>
              </a:ext>
            </a:extLst>
          </p:cNvPr>
          <p:cNvSpPr>
            <a:spLocks noGrp="1"/>
          </p:cNvSpPr>
          <p:nvPr>
            <p:ph type="dt" sz="half" idx="10"/>
          </p:nvPr>
        </p:nvSpPr>
        <p:spPr/>
        <p:txBody>
          <a:bodyPr/>
          <a:lstStyle/>
          <a:p>
            <a:fld id="{A5ED2C95-D6A9-48CC-8791-DFF947B30217}" type="datetimeFigureOut">
              <a:rPr lang="en-US" smtClean="0"/>
              <a:t>2/27/2025</a:t>
            </a:fld>
            <a:endParaRPr lang="en-US"/>
          </a:p>
        </p:txBody>
      </p:sp>
      <p:sp>
        <p:nvSpPr>
          <p:cNvPr id="5" name="Footer Placeholder 4">
            <a:extLst>
              <a:ext uri="{FF2B5EF4-FFF2-40B4-BE49-F238E27FC236}">
                <a16:creationId xmlns:a16="http://schemas.microsoft.com/office/drawing/2014/main" id="{8484E9A9-2B51-4361-8E39-73AD48C65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6C723-DC6C-4C39-A60F-736300A57FB1}"/>
              </a:ext>
            </a:extLst>
          </p:cNvPr>
          <p:cNvSpPr>
            <a:spLocks noGrp="1"/>
          </p:cNvSpPr>
          <p:nvPr>
            <p:ph type="sldNum" sz="quarter" idx="12"/>
          </p:nvPr>
        </p:nvSpPr>
        <p:spPr/>
        <p:txBody>
          <a:bodyPr/>
          <a:lstStyle/>
          <a:p>
            <a:fld id="{F5D4829C-F977-4B54-8969-91D60AE9ADF2}" type="slidenum">
              <a:rPr lang="en-US" smtClean="0"/>
              <a:t>‹#›</a:t>
            </a:fld>
            <a:endParaRPr lang="en-US"/>
          </a:p>
        </p:txBody>
      </p:sp>
    </p:spTree>
    <p:extLst>
      <p:ext uri="{BB962C8B-B14F-4D97-AF65-F5344CB8AC3E}">
        <p14:creationId xmlns:p14="http://schemas.microsoft.com/office/powerpoint/2010/main" val="2704474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DFC34-72A8-4938-ADB2-19CF87E536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6C6032-BECE-47B6-A786-8E318E1B83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F3138E-767F-4C60-83F2-E821EE999F7C}"/>
              </a:ext>
            </a:extLst>
          </p:cNvPr>
          <p:cNvSpPr>
            <a:spLocks noGrp="1"/>
          </p:cNvSpPr>
          <p:nvPr>
            <p:ph type="dt" sz="half" idx="10"/>
          </p:nvPr>
        </p:nvSpPr>
        <p:spPr/>
        <p:txBody>
          <a:bodyPr/>
          <a:lstStyle/>
          <a:p>
            <a:fld id="{A5ED2C95-D6A9-48CC-8791-DFF947B30217}" type="datetimeFigureOut">
              <a:rPr lang="en-US" smtClean="0"/>
              <a:t>2/27/2025</a:t>
            </a:fld>
            <a:endParaRPr lang="en-US"/>
          </a:p>
        </p:txBody>
      </p:sp>
      <p:sp>
        <p:nvSpPr>
          <p:cNvPr id="5" name="Footer Placeholder 4">
            <a:extLst>
              <a:ext uri="{FF2B5EF4-FFF2-40B4-BE49-F238E27FC236}">
                <a16:creationId xmlns:a16="http://schemas.microsoft.com/office/drawing/2014/main" id="{039A36B3-37DA-4130-A534-27528ED84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8DFDFD-E87B-4C84-A2EF-B6A20EDBCEF7}"/>
              </a:ext>
            </a:extLst>
          </p:cNvPr>
          <p:cNvSpPr>
            <a:spLocks noGrp="1"/>
          </p:cNvSpPr>
          <p:nvPr>
            <p:ph type="sldNum" sz="quarter" idx="12"/>
          </p:nvPr>
        </p:nvSpPr>
        <p:spPr/>
        <p:txBody>
          <a:bodyPr/>
          <a:lstStyle/>
          <a:p>
            <a:fld id="{F5D4829C-F977-4B54-8969-91D60AE9ADF2}" type="slidenum">
              <a:rPr lang="en-US" smtClean="0"/>
              <a:t>‹#›</a:t>
            </a:fld>
            <a:endParaRPr lang="en-US"/>
          </a:p>
        </p:txBody>
      </p:sp>
    </p:spTree>
    <p:extLst>
      <p:ext uri="{BB962C8B-B14F-4D97-AF65-F5344CB8AC3E}">
        <p14:creationId xmlns:p14="http://schemas.microsoft.com/office/powerpoint/2010/main" val="1842593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9FE408-FDA6-41BD-9AF8-03A127AA61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9AE594-B2D6-4846-84B6-4A39EA19DB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72AFF-E13D-4D87-A208-9A350D7069B3}"/>
              </a:ext>
            </a:extLst>
          </p:cNvPr>
          <p:cNvSpPr>
            <a:spLocks noGrp="1"/>
          </p:cNvSpPr>
          <p:nvPr>
            <p:ph type="dt" sz="half" idx="10"/>
          </p:nvPr>
        </p:nvSpPr>
        <p:spPr/>
        <p:txBody>
          <a:bodyPr/>
          <a:lstStyle/>
          <a:p>
            <a:fld id="{A5ED2C95-D6A9-48CC-8791-DFF947B30217}" type="datetimeFigureOut">
              <a:rPr lang="en-US" smtClean="0"/>
              <a:t>2/27/2025</a:t>
            </a:fld>
            <a:endParaRPr lang="en-US"/>
          </a:p>
        </p:txBody>
      </p:sp>
      <p:sp>
        <p:nvSpPr>
          <p:cNvPr id="5" name="Footer Placeholder 4">
            <a:extLst>
              <a:ext uri="{FF2B5EF4-FFF2-40B4-BE49-F238E27FC236}">
                <a16:creationId xmlns:a16="http://schemas.microsoft.com/office/drawing/2014/main" id="{D2F53D2F-7EE4-4F81-A469-E40C5F7AE8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C8C92-7AE8-43FE-AE39-3CB2861791FA}"/>
              </a:ext>
            </a:extLst>
          </p:cNvPr>
          <p:cNvSpPr>
            <a:spLocks noGrp="1"/>
          </p:cNvSpPr>
          <p:nvPr>
            <p:ph type="sldNum" sz="quarter" idx="12"/>
          </p:nvPr>
        </p:nvSpPr>
        <p:spPr/>
        <p:txBody>
          <a:bodyPr/>
          <a:lstStyle/>
          <a:p>
            <a:fld id="{F5D4829C-F977-4B54-8969-91D60AE9ADF2}" type="slidenum">
              <a:rPr lang="en-US" smtClean="0"/>
              <a:t>‹#›</a:t>
            </a:fld>
            <a:endParaRPr lang="en-US"/>
          </a:p>
        </p:txBody>
      </p:sp>
    </p:spTree>
    <p:extLst>
      <p:ext uri="{BB962C8B-B14F-4D97-AF65-F5344CB8AC3E}">
        <p14:creationId xmlns:p14="http://schemas.microsoft.com/office/powerpoint/2010/main" val="3448901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8E481-A739-4E4E-9F46-1C6579FC0B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08E38C-4780-4793-A644-8D5B7398A2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7812F4-CE74-42D2-A16B-1DAD5DCD95A6}"/>
              </a:ext>
            </a:extLst>
          </p:cNvPr>
          <p:cNvSpPr>
            <a:spLocks noGrp="1"/>
          </p:cNvSpPr>
          <p:nvPr>
            <p:ph type="dt" sz="half" idx="10"/>
          </p:nvPr>
        </p:nvSpPr>
        <p:spPr/>
        <p:txBody>
          <a:bodyPr/>
          <a:lstStyle/>
          <a:p>
            <a:fld id="{A5ED2C95-D6A9-48CC-8791-DFF947B30217}" type="datetimeFigureOut">
              <a:rPr lang="en-US" smtClean="0"/>
              <a:t>2/27/2025</a:t>
            </a:fld>
            <a:endParaRPr lang="en-US"/>
          </a:p>
        </p:txBody>
      </p:sp>
      <p:sp>
        <p:nvSpPr>
          <p:cNvPr id="5" name="Footer Placeholder 4">
            <a:extLst>
              <a:ext uri="{FF2B5EF4-FFF2-40B4-BE49-F238E27FC236}">
                <a16:creationId xmlns:a16="http://schemas.microsoft.com/office/drawing/2014/main" id="{1749C756-05A0-4668-8C7F-921FAFC46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B8F0D-D4AF-4002-B01F-E291ED2FEB0D}"/>
              </a:ext>
            </a:extLst>
          </p:cNvPr>
          <p:cNvSpPr>
            <a:spLocks noGrp="1"/>
          </p:cNvSpPr>
          <p:nvPr>
            <p:ph type="sldNum" sz="quarter" idx="12"/>
          </p:nvPr>
        </p:nvSpPr>
        <p:spPr/>
        <p:txBody>
          <a:bodyPr/>
          <a:lstStyle/>
          <a:p>
            <a:fld id="{F5D4829C-F977-4B54-8969-91D60AE9ADF2}" type="slidenum">
              <a:rPr lang="en-US" smtClean="0"/>
              <a:t>‹#›</a:t>
            </a:fld>
            <a:endParaRPr lang="en-US"/>
          </a:p>
        </p:txBody>
      </p:sp>
    </p:spTree>
    <p:extLst>
      <p:ext uri="{BB962C8B-B14F-4D97-AF65-F5344CB8AC3E}">
        <p14:creationId xmlns:p14="http://schemas.microsoft.com/office/powerpoint/2010/main" val="453563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E99EC-98DF-4F1F-9937-86B06DD55B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84F19A-563E-4B31-A5A4-FDB8A4A8A8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2DB769-DCEB-45E1-962F-1FDF82CE6495}"/>
              </a:ext>
            </a:extLst>
          </p:cNvPr>
          <p:cNvSpPr>
            <a:spLocks noGrp="1"/>
          </p:cNvSpPr>
          <p:nvPr>
            <p:ph type="dt" sz="half" idx="10"/>
          </p:nvPr>
        </p:nvSpPr>
        <p:spPr/>
        <p:txBody>
          <a:bodyPr/>
          <a:lstStyle/>
          <a:p>
            <a:fld id="{A5ED2C95-D6A9-48CC-8791-DFF947B30217}" type="datetimeFigureOut">
              <a:rPr lang="en-US" smtClean="0"/>
              <a:t>2/27/2025</a:t>
            </a:fld>
            <a:endParaRPr lang="en-US"/>
          </a:p>
        </p:txBody>
      </p:sp>
      <p:sp>
        <p:nvSpPr>
          <p:cNvPr id="5" name="Footer Placeholder 4">
            <a:extLst>
              <a:ext uri="{FF2B5EF4-FFF2-40B4-BE49-F238E27FC236}">
                <a16:creationId xmlns:a16="http://schemas.microsoft.com/office/drawing/2014/main" id="{CD8E8D33-A18B-497A-9D27-F3C925B66D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8AA760-1223-4140-9A20-98DC730AF4AF}"/>
              </a:ext>
            </a:extLst>
          </p:cNvPr>
          <p:cNvSpPr>
            <a:spLocks noGrp="1"/>
          </p:cNvSpPr>
          <p:nvPr>
            <p:ph type="sldNum" sz="quarter" idx="12"/>
          </p:nvPr>
        </p:nvSpPr>
        <p:spPr/>
        <p:txBody>
          <a:bodyPr/>
          <a:lstStyle/>
          <a:p>
            <a:fld id="{F5D4829C-F977-4B54-8969-91D60AE9ADF2}" type="slidenum">
              <a:rPr lang="en-US" smtClean="0"/>
              <a:t>‹#›</a:t>
            </a:fld>
            <a:endParaRPr lang="en-US"/>
          </a:p>
        </p:txBody>
      </p:sp>
    </p:spTree>
    <p:extLst>
      <p:ext uri="{BB962C8B-B14F-4D97-AF65-F5344CB8AC3E}">
        <p14:creationId xmlns:p14="http://schemas.microsoft.com/office/powerpoint/2010/main" val="328991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84C6F-D4A3-49B3-8681-D5F17EF2D6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CAE20F-D7A1-4A18-8D09-9321F137AA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4A2373-DF97-47D6-966C-0B81F37D7C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97DEBB-DE7B-445E-8A87-0B6BF139DB66}"/>
              </a:ext>
            </a:extLst>
          </p:cNvPr>
          <p:cNvSpPr>
            <a:spLocks noGrp="1"/>
          </p:cNvSpPr>
          <p:nvPr>
            <p:ph type="dt" sz="half" idx="10"/>
          </p:nvPr>
        </p:nvSpPr>
        <p:spPr/>
        <p:txBody>
          <a:bodyPr/>
          <a:lstStyle/>
          <a:p>
            <a:fld id="{A5ED2C95-D6A9-48CC-8791-DFF947B30217}" type="datetimeFigureOut">
              <a:rPr lang="en-US" smtClean="0"/>
              <a:t>2/27/2025</a:t>
            </a:fld>
            <a:endParaRPr lang="en-US"/>
          </a:p>
        </p:txBody>
      </p:sp>
      <p:sp>
        <p:nvSpPr>
          <p:cNvPr id="6" name="Footer Placeholder 5">
            <a:extLst>
              <a:ext uri="{FF2B5EF4-FFF2-40B4-BE49-F238E27FC236}">
                <a16:creationId xmlns:a16="http://schemas.microsoft.com/office/drawing/2014/main" id="{C4028270-F416-4678-A7DB-82C1B0D4F9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2F5CB5-ED7D-4805-B495-19F9DC78D2A6}"/>
              </a:ext>
            </a:extLst>
          </p:cNvPr>
          <p:cNvSpPr>
            <a:spLocks noGrp="1"/>
          </p:cNvSpPr>
          <p:nvPr>
            <p:ph type="sldNum" sz="quarter" idx="12"/>
          </p:nvPr>
        </p:nvSpPr>
        <p:spPr/>
        <p:txBody>
          <a:bodyPr/>
          <a:lstStyle/>
          <a:p>
            <a:fld id="{F5D4829C-F977-4B54-8969-91D60AE9ADF2}" type="slidenum">
              <a:rPr lang="en-US" smtClean="0"/>
              <a:t>‹#›</a:t>
            </a:fld>
            <a:endParaRPr lang="en-US"/>
          </a:p>
        </p:txBody>
      </p:sp>
    </p:spTree>
    <p:extLst>
      <p:ext uri="{BB962C8B-B14F-4D97-AF65-F5344CB8AC3E}">
        <p14:creationId xmlns:p14="http://schemas.microsoft.com/office/powerpoint/2010/main" val="1789545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CAF0C-8641-4EF6-856D-C7E1CA5EBF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C20A43-9764-40F3-AF2F-3B2647D7FD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69457D-76E5-4EED-BB84-FA506A5B27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F54899-2EE4-4587-8FD8-4FB20B75CB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8AEA88-3E95-4F4D-A057-CD2873D5A6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D36B62-4B8E-487A-8E46-FE787034DCDB}"/>
              </a:ext>
            </a:extLst>
          </p:cNvPr>
          <p:cNvSpPr>
            <a:spLocks noGrp="1"/>
          </p:cNvSpPr>
          <p:nvPr>
            <p:ph type="dt" sz="half" idx="10"/>
          </p:nvPr>
        </p:nvSpPr>
        <p:spPr/>
        <p:txBody>
          <a:bodyPr/>
          <a:lstStyle/>
          <a:p>
            <a:fld id="{A5ED2C95-D6A9-48CC-8791-DFF947B30217}" type="datetimeFigureOut">
              <a:rPr lang="en-US" smtClean="0"/>
              <a:t>2/27/2025</a:t>
            </a:fld>
            <a:endParaRPr lang="en-US"/>
          </a:p>
        </p:txBody>
      </p:sp>
      <p:sp>
        <p:nvSpPr>
          <p:cNvPr id="8" name="Footer Placeholder 7">
            <a:extLst>
              <a:ext uri="{FF2B5EF4-FFF2-40B4-BE49-F238E27FC236}">
                <a16:creationId xmlns:a16="http://schemas.microsoft.com/office/drawing/2014/main" id="{1BC64BCE-ECA7-41DB-9C24-91F142FE52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07C847-6D11-408C-BFA6-4A540463CE6A}"/>
              </a:ext>
            </a:extLst>
          </p:cNvPr>
          <p:cNvSpPr>
            <a:spLocks noGrp="1"/>
          </p:cNvSpPr>
          <p:nvPr>
            <p:ph type="sldNum" sz="quarter" idx="12"/>
          </p:nvPr>
        </p:nvSpPr>
        <p:spPr/>
        <p:txBody>
          <a:bodyPr/>
          <a:lstStyle/>
          <a:p>
            <a:fld id="{F5D4829C-F977-4B54-8969-91D60AE9ADF2}" type="slidenum">
              <a:rPr lang="en-US" smtClean="0"/>
              <a:t>‹#›</a:t>
            </a:fld>
            <a:endParaRPr lang="en-US"/>
          </a:p>
        </p:txBody>
      </p:sp>
    </p:spTree>
    <p:extLst>
      <p:ext uri="{BB962C8B-B14F-4D97-AF65-F5344CB8AC3E}">
        <p14:creationId xmlns:p14="http://schemas.microsoft.com/office/powerpoint/2010/main" val="1710855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29B96-E2C2-401C-9550-6D1F2ED988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C02505-77ED-4540-8A68-6E3A4063D199}"/>
              </a:ext>
            </a:extLst>
          </p:cNvPr>
          <p:cNvSpPr>
            <a:spLocks noGrp="1"/>
          </p:cNvSpPr>
          <p:nvPr>
            <p:ph type="dt" sz="half" idx="10"/>
          </p:nvPr>
        </p:nvSpPr>
        <p:spPr/>
        <p:txBody>
          <a:bodyPr/>
          <a:lstStyle/>
          <a:p>
            <a:fld id="{A5ED2C95-D6A9-48CC-8791-DFF947B30217}" type="datetimeFigureOut">
              <a:rPr lang="en-US" smtClean="0"/>
              <a:t>2/27/2025</a:t>
            </a:fld>
            <a:endParaRPr lang="en-US"/>
          </a:p>
        </p:txBody>
      </p:sp>
      <p:sp>
        <p:nvSpPr>
          <p:cNvPr id="4" name="Footer Placeholder 3">
            <a:extLst>
              <a:ext uri="{FF2B5EF4-FFF2-40B4-BE49-F238E27FC236}">
                <a16:creationId xmlns:a16="http://schemas.microsoft.com/office/drawing/2014/main" id="{966594AD-A7FB-4958-A690-B365EAB32E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66ADC2-CF92-443D-8CF0-C6BF36064CE3}"/>
              </a:ext>
            </a:extLst>
          </p:cNvPr>
          <p:cNvSpPr>
            <a:spLocks noGrp="1"/>
          </p:cNvSpPr>
          <p:nvPr>
            <p:ph type="sldNum" sz="quarter" idx="12"/>
          </p:nvPr>
        </p:nvSpPr>
        <p:spPr/>
        <p:txBody>
          <a:bodyPr/>
          <a:lstStyle/>
          <a:p>
            <a:fld id="{F5D4829C-F977-4B54-8969-91D60AE9ADF2}" type="slidenum">
              <a:rPr lang="en-US" smtClean="0"/>
              <a:t>‹#›</a:t>
            </a:fld>
            <a:endParaRPr lang="en-US"/>
          </a:p>
        </p:txBody>
      </p:sp>
    </p:spTree>
    <p:extLst>
      <p:ext uri="{BB962C8B-B14F-4D97-AF65-F5344CB8AC3E}">
        <p14:creationId xmlns:p14="http://schemas.microsoft.com/office/powerpoint/2010/main" val="2903559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374A87-D9B1-4733-BEB8-D86778D06CB6}"/>
              </a:ext>
            </a:extLst>
          </p:cNvPr>
          <p:cNvSpPr>
            <a:spLocks noGrp="1"/>
          </p:cNvSpPr>
          <p:nvPr>
            <p:ph type="dt" sz="half" idx="10"/>
          </p:nvPr>
        </p:nvSpPr>
        <p:spPr/>
        <p:txBody>
          <a:bodyPr/>
          <a:lstStyle/>
          <a:p>
            <a:fld id="{A5ED2C95-D6A9-48CC-8791-DFF947B30217}" type="datetimeFigureOut">
              <a:rPr lang="en-US" smtClean="0"/>
              <a:t>2/27/2025</a:t>
            </a:fld>
            <a:endParaRPr lang="en-US"/>
          </a:p>
        </p:txBody>
      </p:sp>
      <p:sp>
        <p:nvSpPr>
          <p:cNvPr id="3" name="Footer Placeholder 2">
            <a:extLst>
              <a:ext uri="{FF2B5EF4-FFF2-40B4-BE49-F238E27FC236}">
                <a16:creationId xmlns:a16="http://schemas.microsoft.com/office/drawing/2014/main" id="{91CD6E3A-A486-45E0-B62C-817C2D1390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A065FA-39AF-4E2F-BA7E-119C808ED448}"/>
              </a:ext>
            </a:extLst>
          </p:cNvPr>
          <p:cNvSpPr>
            <a:spLocks noGrp="1"/>
          </p:cNvSpPr>
          <p:nvPr>
            <p:ph type="sldNum" sz="quarter" idx="12"/>
          </p:nvPr>
        </p:nvSpPr>
        <p:spPr/>
        <p:txBody>
          <a:bodyPr/>
          <a:lstStyle/>
          <a:p>
            <a:fld id="{F5D4829C-F977-4B54-8969-91D60AE9ADF2}" type="slidenum">
              <a:rPr lang="en-US" smtClean="0"/>
              <a:t>‹#›</a:t>
            </a:fld>
            <a:endParaRPr lang="en-US"/>
          </a:p>
        </p:txBody>
      </p:sp>
    </p:spTree>
    <p:extLst>
      <p:ext uri="{BB962C8B-B14F-4D97-AF65-F5344CB8AC3E}">
        <p14:creationId xmlns:p14="http://schemas.microsoft.com/office/powerpoint/2010/main" val="4220056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6FC6-4B08-4541-8323-42705FFA2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29D62E-8FF7-4BAF-A8DD-46A2A3AFB2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840E34-D72A-4154-A74A-BE4F2F7F74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F81026-3B14-444A-A4AE-E612670C1D6D}"/>
              </a:ext>
            </a:extLst>
          </p:cNvPr>
          <p:cNvSpPr>
            <a:spLocks noGrp="1"/>
          </p:cNvSpPr>
          <p:nvPr>
            <p:ph type="dt" sz="half" idx="10"/>
          </p:nvPr>
        </p:nvSpPr>
        <p:spPr/>
        <p:txBody>
          <a:bodyPr/>
          <a:lstStyle/>
          <a:p>
            <a:fld id="{A5ED2C95-D6A9-48CC-8791-DFF947B30217}" type="datetimeFigureOut">
              <a:rPr lang="en-US" smtClean="0"/>
              <a:t>2/27/2025</a:t>
            </a:fld>
            <a:endParaRPr lang="en-US"/>
          </a:p>
        </p:txBody>
      </p:sp>
      <p:sp>
        <p:nvSpPr>
          <p:cNvPr id="6" name="Footer Placeholder 5">
            <a:extLst>
              <a:ext uri="{FF2B5EF4-FFF2-40B4-BE49-F238E27FC236}">
                <a16:creationId xmlns:a16="http://schemas.microsoft.com/office/drawing/2014/main" id="{87DC894D-B12B-4BEC-A47A-377B8EAA4E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6423A5-8783-4F8C-B6A9-2C86F03196C7}"/>
              </a:ext>
            </a:extLst>
          </p:cNvPr>
          <p:cNvSpPr>
            <a:spLocks noGrp="1"/>
          </p:cNvSpPr>
          <p:nvPr>
            <p:ph type="sldNum" sz="quarter" idx="12"/>
          </p:nvPr>
        </p:nvSpPr>
        <p:spPr/>
        <p:txBody>
          <a:bodyPr/>
          <a:lstStyle/>
          <a:p>
            <a:fld id="{F5D4829C-F977-4B54-8969-91D60AE9ADF2}" type="slidenum">
              <a:rPr lang="en-US" smtClean="0"/>
              <a:t>‹#›</a:t>
            </a:fld>
            <a:endParaRPr lang="en-US"/>
          </a:p>
        </p:txBody>
      </p:sp>
    </p:spTree>
    <p:extLst>
      <p:ext uri="{BB962C8B-B14F-4D97-AF65-F5344CB8AC3E}">
        <p14:creationId xmlns:p14="http://schemas.microsoft.com/office/powerpoint/2010/main" val="2344185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695D6-C58A-44DF-A6AF-3007BC5725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822055-8D3A-431E-A7D4-96D34133CE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8A9777-76EC-44A0-8C98-EF2195255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1FDB02-DCFB-42F9-82CB-415192DA8E43}"/>
              </a:ext>
            </a:extLst>
          </p:cNvPr>
          <p:cNvSpPr>
            <a:spLocks noGrp="1"/>
          </p:cNvSpPr>
          <p:nvPr>
            <p:ph type="dt" sz="half" idx="10"/>
          </p:nvPr>
        </p:nvSpPr>
        <p:spPr/>
        <p:txBody>
          <a:bodyPr/>
          <a:lstStyle/>
          <a:p>
            <a:fld id="{A5ED2C95-D6A9-48CC-8791-DFF947B30217}" type="datetimeFigureOut">
              <a:rPr lang="en-US" smtClean="0"/>
              <a:t>2/27/2025</a:t>
            </a:fld>
            <a:endParaRPr lang="en-US"/>
          </a:p>
        </p:txBody>
      </p:sp>
      <p:sp>
        <p:nvSpPr>
          <p:cNvPr id="6" name="Footer Placeholder 5">
            <a:extLst>
              <a:ext uri="{FF2B5EF4-FFF2-40B4-BE49-F238E27FC236}">
                <a16:creationId xmlns:a16="http://schemas.microsoft.com/office/drawing/2014/main" id="{D8CCE0E7-9781-4FD7-920B-4EBF8A2162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65D861-5605-433B-B43F-D4BCD3D7DC64}"/>
              </a:ext>
            </a:extLst>
          </p:cNvPr>
          <p:cNvSpPr>
            <a:spLocks noGrp="1"/>
          </p:cNvSpPr>
          <p:nvPr>
            <p:ph type="sldNum" sz="quarter" idx="12"/>
          </p:nvPr>
        </p:nvSpPr>
        <p:spPr/>
        <p:txBody>
          <a:bodyPr/>
          <a:lstStyle/>
          <a:p>
            <a:fld id="{F5D4829C-F977-4B54-8969-91D60AE9ADF2}" type="slidenum">
              <a:rPr lang="en-US" smtClean="0"/>
              <a:t>‹#›</a:t>
            </a:fld>
            <a:endParaRPr lang="en-US"/>
          </a:p>
        </p:txBody>
      </p:sp>
    </p:spTree>
    <p:extLst>
      <p:ext uri="{BB962C8B-B14F-4D97-AF65-F5344CB8AC3E}">
        <p14:creationId xmlns:p14="http://schemas.microsoft.com/office/powerpoint/2010/main" val="1722121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09C29D-275C-4477-B9D9-8354AB4701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E5CA6-D738-4DE6-9FC8-952DE0E637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3B4FD-4A8F-488E-8A78-4310EAC5D0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ED2C95-D6A9-48CC-8791-DFF947B30217}" type="datetimeFigureOut">
              <a:rPr lang="en-US" smtClean="0"/>
              <a:t>2/27/2025</a:t>
            </a:fld>
            <a:endParaRPr lang="en-US"/>
          </a:p>
        </p:txBody>
      </p:sp>
      <p:sp>
        <p:nvSpPr>
          <p:cNvPr id="5" name="Footer Placeholder 4">
            <a:extLst>
              <a:ext uri="{FF2B5EF4-FFF2-40B4-BE49-F238E27FC236}">
                <a16:creationId xmlns:a16="http://schemas.microsoft.com/office/drawing/2014/main" id="{B2B9B92F-5C80-427F-8586-463AFEC405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9FF289-EBA3-478D-8EDF-B51BD8DE22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D4829C-F977-4B54-8969-91D60AE9ADF2}" type="slidenum">
              <a:rPr lang="en-US" smtClean="0"/>
              <a:t>‹#›</a:t>
            </a:fld>
            <a:endParaRPr lang="en-US"/>
          </a:p>
        </p:txBody>
      </p:sp>
    </p:spTree>
    <p:extLst>
      <p:ext uri="{BB962C8B-B14F-4D97-AF65-F5344CB8AC3E}">
        <p14:creationId xmlns:p14="http://schemas.microsoft.com/office/powerpoint/2010/main" val="8162514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1BAF9289-7DE4-4B1F-B7D2-5025D02F8840}"/>
              </a:ext>
            </a:extLst>
          </p:cNvPr>
          <p:cNvSpPr>
            <a:spLocks noChangeArrowheads="1"/>
          </p:cNvSpPr>
          <p:nvPr/>
        </p:nvSpPr>
        <p:spPr bwMode="auto">
          <a:xfrm>
            <a:off x="4040931" y="1471280"/>
            <a:ext cx="426027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182813" algn="l"/>
              </a:tabLst>
              <a:defRPr>
                <a:solidFill>
                  <a:schemeClr val="tx1"/>
                </a:solidFill>
                <a:latin typeface="Arial" panose="020B0604020202020204" pitchFamily="34" charset="0"/>
              </a:defRPr>
            </a:lvl1pPr>
            <a:lvl2pPr eaLnBrk="0" fontAlgn="base" hangingPunct="0">
              <a:spcBef>
                <a:spcPct val="0"/>
              </a:spcBef>
              <a:spcAft>
                <a:spcPct val="0"/>
              </a:spcAft>
              <a:tabLst>
                <a:tab pos="2182813" algn="l"/>
              </a:tabLst>
              <a:defRPr>
                <a:solidFill>
                  <a:schemeClr val="tx1"/>
                </a:solidFill>
                <a:latin typeface="Arial" panose="020B0604020202020204" pitchFamily="34" charset="0"/>
              </a:defRPr>
            </a:lvl2pPr>
            <a:lvl3pPr eaLnBrk="0" fontAlgn="base" hangingPunct="0">
              <a:spcBef>
                <a:spcPct val="0"/>
              </a:spcBef>
              <a:spcAft>
                <a:spcPct val="0"/>
              </a:spcAft>
              <a:tabLst>
                <a:tab pos="2182813" algn="l"/>
              </a:tabLst>
              <a:defRPr>
                <a:solidFill>
                  <a:schemeClr val="tx1"/>
                </a:solidFill>
                <a:latin typeface="Arial" panose="020B0604020202020204" pitchFamily="34" charset="0"/>
              </a:defRPr>
            </a:lvl3pPr>
            <a:lvl4pPr eaLnBrk="0" fontAlgn="base" hangingPunct="0">
              <a:spcBef>
                <a:spcPct val="0"/>
              </a:spcBef>
              <a:spcAft>
                <a:spcPct val="0"/>
              </a:spcAft>
              <a:tabLst>
                <a:tab pos="2182813" algn="l"/>
              </a:tabLst>
              <a:defRPr>
                <a:solidFill>
                  <a:schemeClr val="tx1"/>
                </a:solidFill>
                <a:latin typeface="Arial" panose="020B0604020202020204" pitchFamily="34" charset="0"/>
              </a:defRPr>
            </a:lvl4pPr>
            <a:lvl5pPr eaLnBrk="0" fontAlgn="base" hangingPunct="0">
              <a:spcBef>
                <a:spcPct val="0"/>
              </a:spcBef>
              <a:spcAft>
                <a:spcPct val="0"/>
              </a:spcAft>
              <a:tabLst>
                <a:tab pos="2182813" algn="l"/>
              </a:tabLst>
              <a:defRPr>
                <a:solidFill>
                  <a:schemeClr val="tx1"/>
                </a:solidFill>
                <a:latin typeface="Arial" panose="020B0604020202020204" pitchFamily="34" charset="0"/>
              </a:defRPr>
            </a:lvl5pPr>
            <a:lvl6pPr eaLnBrk="0" fontAlgn="base" hangingPunct="0">
              <a:spcBef>
                <a:spcPct val="0"/>
              </a:spcBef>
              <a:spcAft>
                <a:spcPct val="0"/>
              </a:spcAft>
              <a:tabLst>
                <a:tab pos="2182813" algn="l"/>
              </a:tabLst>
              <a:defRPr>
                <a:solidFill>
                  <a:schemeClr val="tx1"/>
                </a:solidFill>
                <a:latin typeface="Arial" panose="020B0604020202020204" pitchFamily="34" charset="0"/>
              </a:defRPr>
            </a:lvl6pPr>
            <a:lvl7pPr eaLnBrk="0" fontAlgn="base" hangingPunct="0">
              <a:spcBef>
                <a:spcPct val="0"/>
              </a:spcBef>
              <a:spcAft>
                <a:spcPct val="0"/>
              </a:spcAft>
              <a:tabLst>
                <a:tab pos="2182813" algn="l"/>
              </a:tabLst>
              <a:defRPr>
                <a:solidFill>
                  <a:schemeClr val="tx1"/>
                </a:solidFill>
                <a:latin typeface="Arial" panose="020B0604020202020204" pitchFamily="34" charset="0"/>
              </a:defRPr>
            </a:lvl7pPr>
            <a:lvl8pPr eaLnBrk="0" fontAlgn="base" hangingPunct="0">
              <a:spcBef>
                <a:spcPct val="0"/>
              </a:spcBef>
              <a:spcAft>
                <a:spcPct val="0"/>
              </a:spcAft>
              <a:tabLst>
                <a:tab pos="2182813" algn="l"/>
              </a:tabLst>
              <a:defRPr>
                <a:solidFill>
                  <a:schemeClr val="tx1"/>
                </a:solidFill>
                <a:latin typeface="Arial" panose="020B0604020202020204" pitchFamily="34" charset="0"/>
              </a:defRPr>
            </a:lvl8pPr>
            <a:lvl9pPr eaLnBrk="0" fontAlgn="base" hangingPunct="0">
              <a:spcBef>
                <a:spcPct val="0"/>
              </a:spcBef>
              <a:spcAft>
                <a:spcPct val="0"/>
              </a:spcAft>
              <a:tabLst>
                <a:tab pos="2182813"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2182813" algn="l"/>
              </a:tabLst>
            </a:pPr>
            <a:r>
              <a:rPr kumimoji="0" lang="en-US" altLang="en-US" sz="2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TRIBHUVAN UNIVERSITY</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2182813" algn="l"/>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9" name="Picture 1" descr="Tribhuvan-University-to-Shut-Unpopular-Departments.jpg">
            <a:extLst>
              <a:ext uri="{FF2B5EF4-FFF2-40B4-BE49-F238E27FC236}">
                <a16:creationId xmlns:a16="http://schemas.microsoft.com/office/drawing/2014/main" id="{413CE55D-AAD2-4F72-B3A0-E140A3540B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1230" y="135093"/>
            <a:ext cx="1119676" cy="133618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2F883495-8993-4BD4-A144-F0141C25634F}"/>
              </a:ext>
            </a:extLst>
          </p:cNvPr>
          <p:cNvSpPr>
            <a:spLocks noChangeArrowheads="1"/>
          </p:cNvSpPr>
          <p:nvPr/>
        </p:nvSpPr>
        <p:spPr bwMode="auto">
          <a:xfrm>
            <a:off x="4304133" y="2029853"/>
            <a:ext cx="391164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603500" algn="l"/>
              </a:tabLst>
              <a:defRPr>
                <a:solidFill>
                  <a:schemeClr val="tx1"/>
                </a:solidFill>
                <a:latin typeface="Arial" panose="020B0604020202020204" pitchFamily="34" charset="0"/>
              </a:defRPr>
            </a:lvl1pPr>
            <a:lvl2pPr eaLnBrk="0" fontAlgn="base" hangingPunct="0">
              <a:spcBef>
                <a:spcPct val="0"/>
              </a:spcBef>
              <a:spcAft>
                <a:spcPct val="0"/>
              </a:spcAft>
              <a:tabLst>
                <a:tab pos="2603500" algn="l"/>
              </a:tabLst>
              <a:defRPr>
                <a:solidFill>
                  <a:schemeClr val="tx1"/>
                </a:solidFill>
                <a:latin typeface="Arial" panose="020B0604020202020204" pitchFamily="34" charset="0"/>
              </a:defRPr>
            </a:lvl2pPr>
            <a:lvl3pPr eaLnBrk="0" fontAlgn="base" hangingPunct="0">
              <a:spcBef>
                <a:spcPct val="0"/>
              </a:spcBef>
              <a:spcAft>
                <a:spcPct val="0"/>
              </a:spcAft>
              <a:tabLst>
                <a:tab pos="2603500" algn="l"/>
              </a:tabLst>
              <a:defRPr>
                <a:solidFill>
                  <a:schemeClr val="tx1"/>
                </a:solidFill>
                <a:latin typeface="Arial" panose="020B0604020202020204" pitchFamily="34" charset="0"/>
              </a:defRPr>
            </a:lvl3pPr>
            <a:lvl4pPr eaLnBrk="0" fontAlgn="base" hangingPunct="0">
              <a:spcBef>
                <a:spcPct val="0"/>
              </a:spcBef>
              <a:spcAft>
                <a:spcPct val="0"/>
              </a:spcAft>
              <a:tabLst>
                <a:tab pos="2603500" algn="l"/>
              </a:tabLst>
              <a:defRPr>
                <a:solidFill>
                  <a:schemeClr val="tx1"/>
                </a:solidFill>
                <a:latin typeface="Arial" panose="020B0604020202020204" pitchFamily="34" charset="0"/>
              </a:defRPr>
            </a:lvl4pPr>
            <a:lvl5pPr eaLnBrk="0" fontAlgn="base" hangingPunct="0">
              <a:spcBef>
                <a:spcPct val="0"/>
              </a:spcBef>
              <a:spcAft>
                <a:spcPct val="0"/>
              </a:spcAft>
              <a:tabLst>
                <a:tab pos="2603500" algn="l"/>
              </a:tabLst>
              <a:defRPr>
                <a:solidFill>
                  <a:schemeClr val="tx1"/>
                </a:solidFill>
                <a:latin typeface="Arial" panose="020B0604020202020204" pitchFamily="34" charset="0"/>
              </a:defRPr>
            </a:lvl5pPr>
            <a:lvl6pPr eaLnBrk="0" fontAlgn="base" hangingPunct="0">
              <a:spcBef>
                <a:spcPct val="0"/>
              </a:spcBef>
              <a:spcAft>
                <a:spcPct val="0"/>
              </a:spcAft>
              <a:tabLst>
                <a:tab pos="2603500" algn="l"/>
              </a:tabLst>
              <a:defRPr>
                <a:solidFill>
                  <a:schemeClr val="tx1"/>
                </a:solidFill>
                <a:latin typeface="Arial" panose="020B0604020202020204" pitchFamily="34" charset="0"/>
              </a:defRPr>
            </a:lvl6pPr>
            <a:lvl7pPr eaLnBrk="0" fontAlgn="base" hangingPunct="0">
              <a:spcBef>
                <a:spcPct val="0"/>
              </a:spcBef>
              <a:spcAft>
                <a:spcPct val="0"/>
              </a:spcAft>
              <a:tabLst>
                <a:tab pos="2603500" algn="l"/>
              </a:tabLst>
              <a:defRPr>
                <a:solidFill>
                  <a:schemeClr val="tx1"/>
                </a:solidFill>
                <a:latin typeface="Arial" panose="020B0604020202020204" pitchFamily="34" charset="0"/>
              </a:defRPr>
            </a:lvl7pPr>
            <a:lvl8pPr eaLnBrk="0" fontAlgn="base" hangingPunct="0">
              <a:spcBef>
                <a:spcPct val="0"/>
              </a:spcBef>
              <a:spcAft>
                <a:spcPct val="0"/>
              </a:spcAft>
              <a:tabLst>
                <a:tab pos="2603500" algn="l"/>
              </a:tabLst>
              <a:defRPr>
                <a:solidFill>
                  <a:schemeClr val="tx1"/>
                </a:solidFill>
                <a:latin typeface="Arial" panose="020B0604020202020204" pitchFamily="34" charset="0"/>
              </a:defRPr>
            </a:lvl8pPr>
            <a:lvl9pPr eaLnBrk="0" fontAlgn="base" hangingPunct="0">
              <a:spcBef>
                <a:spcPct val="0"/>
              </a:spcBef>
              <a:spcAft>
                <a:spcPct val="0"/>
              </a:spcAft>
              <a:tabLst>
                <a:tab pos="260350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2603500" algn="l"/>
              </a:tabLst>
            </a:pPr>
            <a:endPar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603500" algn="l"/>
              </a:tabLst>
            </a:pPr>
            <a:endParaRPr lang="en-US" altLang="en-US" sz="1600" dirty="0">
              <a:ea typeface="Calibri" panose="020F050202020403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603500" algn="l"/>
              </a:tabLst>
            </a:pPr>
            <a:endParaRPr lang="en-US" altLang="en-US" sz="1600" dirty="0">
              <a:ea typeface="Calibri" panose="020F050202020403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603500" algn="l"/>
              </a:tabLst>
            </a:pP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Faculty of humanities and social science</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2603500" algn="l"/>
              </a:tabLst>
            </a:pPr>
            <a:r>
              <a:rPr kumimoji="0" lang="en-US" altLang="en-US" sz="18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Ratna </a:t>
            </a:r>
            <a:r>
              <a:rPr kumimoji="0" lang="en-US" altLang="en-US"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Rajya</a:t>
            </a:r>
            <a:r>
              <a:rPr kumimoji="0" lang="en-US" altLang="en-US" sz="18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Laxmi Campus</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2603500" algn="l"/>
              </a:tabLst>
            </a:pP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Exhibition Road, Kathmandu</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83DC7D1A-B645-4EBC-BE5C-C66836EF3340}"/>
              </a:ext>
            </a:extLst>
          </p:cNvPr>
          <p:cNvSpPr>
            <a:spLocks noChangeArrowheads="1"/>
          </p:cNvSpPr>
          <p:nvPr/>
        </p:nvSpPr>
        <p:spPr bwMode="auto">
          <a:xfrm>
            <a:off x="3635686" y="2137575"/>
            <a:ext cx="524854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182813" algn="l"/>
              </a:tabLst>
              <a:defRPr>
                <a:solidFill>
                  <a:schemeClr val="tx1"/>
                </a:solidFill>
                <a:latin typeface="Arial" panose="020B0604020202020204" pitchFamily="34" charset="0"/>
              </a:defRPr>
            </a:lvl1pPr>
            <a:lvl2pPr eaLnBrk="0" fontAlgn="base" hangingPunct="0">
              <a:spcBef>
                <a:spcPct val="0"/>
              </a:spcBef>
              <a:spcAft>
                <a:spcPct val="0"/>
              </a:spcAft>
              <a:tabLst>
                <a:tab pos="2182813" algn="l"/>
              </a:tabLst>
              <a:defRPr>
                <a:solidFill>
                  <a:schemeClr val="tx1"/>
                </a:solidFill>
                <a:latin typeface="Arial" panose="020B0604020202020204" pitchFamily="34" charset="0"/>
              </a:defRPr>
            </a:lvl2pPr>
            <a:lvl3pPr eaLnBrk="0" fontAlgn="base" hangingPunct="0">
              <a:spcBef>
                <a:spcPct val="0"/>
              </a:spcBef>
              <a:spcAft>
                <a:spcPct val="0"/>
              </a:spcAft>
              <a:tabLst>
                <a:tab pos="2182813" algn="l"/>
              </a:tabLst>
              <a:defRPr>
                <a:solidFill>
                  <a:schemeClr val="tx1"/>
                </a:solidFill>
                <a:latin typeface="Arial" panose="020B0604020202020204" pitchFamily="34" charset="0"/>
              </a:defRPr>
            </a:lvl3pPr>
            <a:lvl4pPr eaLnBrk="0" fontAlgn="base" hangingPunct="0">
              <a:spcBef>
                <a:spcPct val="0"/>
              </a:spcBef>
              <a:spcAft>
                <a:spcPct val="0"/>
              </a:spcAft>
              <a:tabLst>
                <a:tab pos="2182813" algn="l"/>
              </a:tabLst>
              <a:defRPr>
                <a:solidFill>
                  <a:schemeClr val="tx1"/>
                </a:solidFill>
                <a:latin typeface="Arial" panose="020B0604020202020204" pitchFamily="34" charset="0"/>
              </a:defRPr>
            </a:lvl4pPr>
            <a:lvl5pPr eaLnBrk="0" fontAlgn="base" hangingPunct="0">
              <a:spcBef>
                <a:spcPct val="0"/>
              </a:spcBef>
              <a:spcAft>
                <a:spcPct val="0"/>
              </a:spcAft>
              <a:tabLst>
                <a:tab pos="2182813" algn="l"/>
              </a:tabLst>
              <a:defRPr>
                <a:solidFill>
                  <a:schemeClr val="tx1"/>
                </a:solidFill>
                <a:latin typeface="Arial" panose="020B0604020202020204" pitchFamily="34" charset="0"/>
              </a:defRPr>
            </a:lvl5pPr>
            <a:lvl6pPr eaLnBrk="0" fontAlgn="base" hangingPunct="0">
              <a:spcBef>
                <a:spcPct val="0"/>
              </a:spcBef>
              <a:spcAft>
                <a:spcPct val="0"/>
              </a:spcAft>
              <a:tabLst>
                <a:tab pos="2182813" algn="l"/>
              </a:tabLst>
              <a:defRPr>
                <a:solidFill>
                  <a:schemeClr val="tx1"/>
                </a:solidFill>
                <a:latin typeface="Arial" panose="020B0604020202020204" pitchFamily="34" charset="0"/>
              </a:defRPr>
            </a:lvl6pPr>
            <a:lvl7pPr eaLnBrk="0" fontAlgn="base" hangingPunct="0">
              <a:spcBef>
                <a:spcPct val="0"/>
              </a:spcBef>
              <a:spcAft>
                <a:spcPct val="0"/>
              </a:spcAft>
              <a:tabLst>
                <a:tab pos="2182813" algn="l"/>
              </a:tabLst>
              <a:defRPr>
                <a:solidFill>
                  <a:schemeClr val="tx1"/>
                </a:solidFill>
                <a:latin typeface="Arial" panose="020B0604020202020204" pitchFamily="34" charset="0"/>
              </a:defRPr>
            </a:lvl7pPr>
            <a:lvl8pPr eaLnBrk="0" fontAlgn="base" hangingPunct="0">
              <a:spcBef>
                <a:spcPct val="0"/>
              </a:spcBef>
              <a:spcAft>
                <a:spcPct val="0"/>
              </a:spcAft>
              <a:tabLst>
                <a:tab pos="2182813" algn="l"/>
              </a:tabLst>
              <a:defRPr>
                <a:solidFill>
                  <a:schemeClr val="tx1"/>
                </a:solidFill>
                <a:latin typeface="Arial" panose="020B0604020202020204" pitchFamily="34" charset="0"/>
              </a:defRPr>
            </a:lvl8pPr>
            <a:lvl9pPr eaLnBrk="0" fontAlgn="base" hangingPunct="0">
              <a:spcBef>
                <a:spcPct val="0"/>
              </a:spcBef>
              <a:spcAft>
                <a:spcPct val="0"/>
              </a:spcAft>
              <a:tabLst>
                <a:tab pos="2182813"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2182813" algn="l"/>
              </a:tabLst>
            </a:pPr>
            <a:r>
              <a:rPr kumimoji="0" lang="en-US" altLang="en-US" sz="2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Music Streaming Platform</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2182813" algn="l"/>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2" name="TextBox 11">
            <a:extLst>
              <a:ext uri="{FF2B5EF4-FFF2-40B4-BE49-F238E27FC236}">
                <a16:creationId xmlns:a16="http://schemas.microsoft.com/office/drawing/2014/main" id="{0F1BEE45-D0E2-4FAA-842B-37ED11D07BDA}"/>
              </a:ext>
            </a:extLst>
          </p:cNvPr>
          <p:cNvSpPr txBox="1"/>
          <p:nvPr/>
        </p:nvSpPr>
        <p:spPr>
          <a:xfrm>
            <a:off x="446810" y="4327364"/>
            <a:ext cx="4021282" cy="1289071"/>
          </a:xfrm>
          <a:prstGeom prst="rect">
            <a:avLst/>
          </a:prstGeom>
          <a:noFill/>
        </p:spPr>
        <p:txBody>
          <a:bodyPr wrap="square">
            <a:spAutoFit/>
          </a:bodyPr>
          <a:lstStyle/>
          <a:p>
            <a:pPr marL="0" marR="0" algn="ctr">
              <a:lnSpc>
                <a:spcPct val="150000"/>
              </a:lnSpc>
              <a:tabLst>
                <a:tab pos="1838325" algn="l"/>
              </a:tabLst>
            </a:pPr>
            <a:r>
              <a:rPr lang="en-US" sz="1800" b="1" dirty="0">
                <a:effectLst/>
                <a:latin typeface="Times New Roman" panose="02020603050405020304" pitchFamily="18" charset="0"/>
                <a:ea typeface="Times New Roman" panose="02020603050405020304" pitchFamily="18" charset="0"/>
              </a:rPr>
              <a:t>Submitted by</a:t>
            </a:r>
            <a:endParaRPr lang="en-US" sz="1800" dirty="0">
              <a:effectLst/>
              <a:latin typeface="Times New Roman" panose="02020603050405020304" pitchFamily="18" charset="0"/>
              <a:ea typeface="Times New Roman" panose="02020603050405020304" pitchFamily="18" charset="0"/>
            </a:endParaRPr>
          </a:p>
          <a:p>
            <a:pPr marL="0" marR="0" algn="ctr">
              <a:lnSpc>
                <a:spcPct val="150000"/>
              </a:lnSpc>
              <a:tabLst>
                <a:tab pos="1838325" algn="l"/>
              </a:tabLst>
            </a:pPr>
            <a:r>
              <a:rPr lang="en-US" sz="1800" dirty="0">
                <a:effectLst/>
                <a:latin typeface="Times New Roman" panose="02020603050405020304" pitchFamily="18" charset="0"/>
                <a:ea typeface="Times New Roman" panose="02020603050405020304" pitchFamily="18" charset="0"/>
              </a:rPr>
              <a:t>Bisham Raj Pandey-15</a:t>
            </a:r>
            <a:br>
              <a:rPr lang="en-US" sz="1800" dirty="0">
                <a:effectLst/>
                <a:latin typeface="Times New Roman" panose="02020603050405020304" pitchFamily="18" charset="0"/>
                <a:ea typeface="Times New Roman" panose="02020603050405020304" pitchFamily="18" charset="0"/>
              </a:rPr>
            </a:br>
            <a:r>
              <a:rPr lang="en-US" dirty="0" err="1">
                <a:latin typeface="Times New Roman" panose="02020603050405020304" pitchFamily="18" charset="0"/>
                <a:ea typeface="Times New Roman" panose="02020603050405020304" pitchFamily="18" charset="0"/>
              </a:rPr>
              <a:t>Bishal</a:t>
            </a:r>
            <a:r>
              <a:rPr lang="en-US" dirty="0">
                <a:latin typeface="Times New Roman" panose="02020603050405020304" pitchFamily="18" charset="0"/>
                <a:ea typeface="Times New Roman" panose="02020603050405020304" pitchFamily="18" charset="0"/>
              </a:rPr>
              <a:t> Regmi-14</a:t>
            </a:r>
            <a:endParaRPr lang="en-US" sz="18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52888D7E-0B3D-4BE9-B5F6-8AADFB71B30A}"/>
              </a:ext>
            </a:extLst>
          </p:cNvPr>
          <p:cNvSpPr txBox="1"/>
          <p:nvPr/>
        </p:nvSpPr>
        <p:spPr>
          <a:xfrm>
            <a:off x="7550728" y="4327364"/>
            <a:ext cx="4021282" cy="1289071"/>
          </a:xfrm>
          <a:prstGeom prst="rect">
            <a:avLst/>
          </a:prstGeom>
          <a:noFill/>
        </p:spPr>
        <p:txBody>
          <a:bodyPr wrap="square">
            <a:spAutoFit/>
          </a:bodyPr>
          <a:lstStyle/>
          <a:p>
            <a:pPr marL="0" marR="0" algn="ctr">
              <a:lnSpc>
                <a:spcPct val="150000"/>
              </a:lnSpc>
              <a:tabLst>
                <a:tab pos="1838325" algn="l"/>
              </a:tabLst>
            </a:pPr>
            <a:r>
              <a:rPr lang="en-US" sz="1800" b="1" dirty="0">
                <a:effectLst/>
                <a:latin typeface="Times New Roman" panose="02020603050405020304" pitchFamily="18" charset="0"/>
                <a:ea typeface="Times New Roman" panose="02020603050405020304" pitchFamily="18" charset="0"/>
              </a:rPr>
              <a:t>Submitted to</a:t>
            </a:r>
            <a:endParaRPr lang="en-US" sz="1800" dirty="0">
              <a:effectLst/>
              <a:latin typeface="Times New Roman" panose="02020603050405020304" pitchFamily="18" charset="0"/>
              <a:ea typeface="Times New Roman" panose="02020603050405020304" pitchFamily="18" charset="0"/>
            </a:endParaRPr>
          </a:p>
          <a:p>
            <a:pPr marL="0" marR="0" algn="ctr">
              <a:lnSpc>
                <a:spcPct val="150000"/>
              </a:lnSpc>
              <a:tabLst>
                <a:tab pos="1838325" algn="l"/>
              </a:tabLst>
            </a:pPr>
            <a:r>
              <a:rPr lang="en-US" dirty="0">
                <a:latin typeface="Times New Roman" panose="02020603050405020304" pitchFamily="18" charset="0"/>
                <a:ea typeface="Times New Roman" panose="02020603050405020304" pitchFamily="18" charset="0"/>
              </a:rPr>
              <a:t>Department of Computer Application</a:t>
            </a:r>
          </a:p>
          <a:p>
            <a:pPr marL="0" marR="0" algn="ctr">
              <a:lnSpc>
                <a:spcPct val="150000"/>
              </a:lnSpc>
              <a:tabLst>
                <a:tab pos="1838325" algn="l"/>
              </a:tabLst>
            </a:pPr>
            <a:r>
              <a:rPr lang="en-US" dirty="0">
                <a:latin typeface="Times New Roman" panose="02020603050405020304" pitchFamily="18" charset="0"/>
                <a:ea typeface="Times New Roman" panose="02020603050405020304" pitchFamily="18" charset="0"/>
              </a:rPr>
              <a:t>Ratna Rajyalaxmi Campus</a:t>
            </a:r>
          </a:p>
        </p:txBody>
      </p:sp>
    </p:spTree>
    <p:extLst>
      <p:ext uri="{BB962C8B-B14F-4D97-AF65-F5344CB8AC3E}">
        <p14:creationId xmlns:p14="http://schemas.microsoft.com/office/powerpoint/2010/main" val="3384420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BD78A-B296-40EA-A17B-CA0D388D522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High Level Design of System</a:t>
            </a:r>
          </a:p>
        </p:txBody>
      </p:sp>
      <p:pic>
        <p:nvPicPr>
          <p:cNvPr id="7" name="Content Placeholder 6">
            <a:extLst>
              <a:ext uri="{FF2B5EF4-FFF2-40B4-BE49-F238E27FC236}">
                <a16:creationId xmlns:a16="http://schemas.microsoft.com/office/drawing/2014/main" id="{C688B0A7-4000-41B4-8775-3A55FDD201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2493" y="1335809"/>
            <a:ext cx="4807013" cy="5522191"/>
          </a:xfrm>
        </p:spPr>
      </p:pic>
    </p:spTree>
    <p:extLst>
      <p:ext uri="{BB962C8B-B14F-4D97-AF65-F5344CB8AC3E}">
        <p14:creationId xmlns:p14="http://schemas.microsoft.com/office/powerpoint/2010/main" val="3678523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58C8-8B31-48AE-96DC-4C1E33E3913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Gantt Chart</a:t>
            </a:r>
          </a:p>
        </p:txBody>
      </p:sp>
      <p:pic>
        <p:nvPicPr>
          <p:cNvPr id="7" name="Content Placeholder 6">
            <a:extLst>
              <a:ext uri="{FF2B5EF4-FFF2-40B4-BE49-F238E27FC236}">
                <a16:creationId xmlns:a16="http://schemas.microsoft.com/office/drawing/2014/main" id="{3DCFA2B1-62D3-4BF7-A790-A653979048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600" y="1690688"/>
            <a:ext cx="11256799" cy="4079917"/>
          </a:xfrm>
        </p:spPr>
      </p:pic>
    </p:spTree>
    <p:extLst>
      <p:ext uri="{BB962C8B-B14F-4D97-AF65-F5344CB8AC3E}">
        <p14:creationId xmlns:p14="http://schemas.microsoft.com/office/powerpoint/2010/main" val="363729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6E11-EC67-4733-BF17-6BFD7E4D169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Expected Outcome</a:t>
            </a:r>
          </a:p>
        </p:txBody>
      </p:sp>
      <p:sp>
        <p:nvSpPr>
          <p:cNvPr id="3" name="Content Placeholder 2">
            <a:extLst>
              <a:ext uri="{FF2B5EF4-FFF2-40B4-BE49-F238E27FC236}">
                <a16:creationId xmlns:a16="http://schemas.microsoft.com/office/drawing/2014/main" id="{9533480F-15DA-4329-9FFB-D06B81678421}"/>
              </a:ext>
            </a:extLst>
          </p:cNvPr>
          <p:cNvSpPr>
            <a:spLocks noGrp="1"/>
          </p:cNvSpPr>
          <p:nvPr>
            <p:ph idx="1"/>
          </p:nvPr>
        </p:nvSpPr>
        <p:spPr>
          <a:xfrm>
            <a:off x="838200" y="1788554"/>
            <a:ext cx="10515600" cy="4389823"/>
          </a:xfrm>
        </p:spPr>
        <p:txBody>
          <a:bodyPr>
            <a:normAutofit/>
          </a:bodyPr>
          <a:lstStyle/>
          <a:p>
            <a:pPr marL="342900" marR="0" lvl="0" indent="-342900" algn="just">
              <a:lnSpc>
                <a:spcPct val="150000"/>
              </a:lnSpc>
              <a:spcBef>
                <a:spcPts val="0"/>
              </a:spcBef>
              <a:spcAft>
                <a:spcPts val="0"/>
              </a:spcAft>
              <a:buFont typeface="Symbol" panose="05050102010706020507" pitchFamily="18" charset="2"/>
              <a:buChar char=""/>
            </a:pPr>
            <a:r>
              <a:rPr lang="en-US" sz="2000" b="1" dirty="0">
                <a:effectLst/>
                <a:latin typeface="Times New Roman" panose="02020603050405020304" pitchFamily="18" charset="0"/>
                <a:ea typeface="Symbol" panose="05050102010706020507" pitchFamily="18" charset="2"/>
              </a:rPr>
              <a:t>Improved User Experience: </a:t>
            </a:r>
            <a:r>
              <a:rPr lang="en-US" sz="2000" dirty="0">
                <a:effectLst/>
                <a:latin typeface="Times New Roman" panose="02020603050405020304" pitchFamily="18" charset="0"/>
                <a:ea typeface="Symbol" panose="05050102010706020507" pitchFamily="18" charset="2"/>
              </a:rPr>
              <a:t>Users will be able to effortlessly interact with the platform, swiping through songs, and enjoying the content with minimal effort. </a:t>
            </a:r>
          </a:p>
          <a:p>
            <a:pPr marL="342900" marR="0" lvl="0" indent="-342900" algn="just">
              <a:lnSpc>
                <a:spcPct val="150000"/>
              </a:lnSpc>
              <a:spcBef>
                <a:spcPts val="0"/>
              </a:spcBef>
              <a:spcAft>
                <a:spcPts val="0"/>
              </a:spcAft>
              <a:buFont typeface="Symbol" panose="05050102010706020507" pitchFamily="18" charset="2"/>
              <a:buChar char=""/>
            </a:pPr>
            <a:r>
              <a:rPr lang="en-US" sz="2000" b="1" dirty="0">
                <a:effectLst/>
                <a:latin typeface="Times New Roman" panose="02020603050405020304" pitchFamily="18" charset="0"/>
                <a:ea typeface="Symbol" panose="05050102010706020507" pitchFamily="18" charset="2"/>
              </a:rPr>
              <a:t>Responsive Interface: </a:t>
            </a:r>
            <a:r>
              <a:rPr lang="en-US" sz="2000" dirty="0">
                <a:effectLst/>
                <a:latin typeface="Times New Roman" panose="02020603050405020304" pitchFamily="18" charset="0"/>
                <a:ea typeface="Symbol" panose="05050102010706020507" pitchFamily="18" charset="2"/>
              </a:rPr>
              <a:t>The platform will adapt seamlessly to various devices, ensuring smooth performance across all screen sizes. </a:t>
            </a:r>
          </a:p>
          <a:p>
            <a:pPr marL="342900" marR="0" lvl="0" indent="-342900" algn="just">
              <a:lnSpc>
                <a:spcPct val="150000"/>
              </a:lnSpc>
              <a:spcBef>
                <a:spcPts val="0"/>
              </a:spcBef>
              <a:spcAft>
                <a:spcPts val="0"/>
              </a:spcAft>
              <a:buFont typeface="Symbol" panose="05050102010706020507" pitchFamily="18" charset="2"/>
              <a:buChar char=""/>
            </a:pPr>
            <a:r>
              <a:rPr lang="en-US" sz="2000" b="1" dirty="0">
                <a:effectLst/>
                <a:latin typeface="Times New Roman" panose="02020603050405020304" pitchFamily="18" charset="0"/>
                <a:ea typeface="Symbol" panose="05050102010706020507" pitchFamily="18" charset="2"/>
              </a:rPr>
              <a:t>Effective Communication: </a:t>
            </a:r>
            <a:r>
              <a:rPr lang="en-US" sz="2000" dirty="0">
                <a:effectLst/>
                <a:latin typeface="Times New Roman" panose="02020603050405020304" pitchFamily="18" charset="0"/>
                <a:ea typeface="Symbol" panose="05050102010706020507" pitchFamily="18" charset="2"/>
              </a:rPr>
              <a:t>Users and artists can engage with each other through features like direct messaging and comments, fostering better interaction. </a:t>
            </a:r>
          </a:p>
          <a:p>
            <a:endParaRPr lang="en-US" sz="2000" dirty="0"/>
          </a:p>
        </p:txBody>
      </p:sp>
    </p:spTree>
    <p:extLst>
      <p:ext uri="{BB962C8B-B14F-4D97-AF65-F5344CB8AC3E}">
        <p14:creationId xmlns:p14="http://schemas.microsoft.com/office/powerpoint/2010/main" val="3478860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0317-F129-48B6-867E-8D65D17A3BA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graphicFrame>
        <p:nvGraphicFramePr>
          <p:cNvPr id="5" name="Content Placeholder 4">
            <a:extLst>
              <a:ext uri="{FF2B5EF4-FFF2-40B4-BE49-F238E27FC236}">
                <a16:creationId xmlns:a16="http://schemas.microsoft.com/office/drawing/2014/main" id="{EE5CDAA8-38A3-4CDF-AB5A-96262A77189F}"/>
              </a:ext>
            </a:extLst>
          </p:cNvPr>
          <p:cNvGraphicFramePr>
            <a:graphicFrameLocks noGrp="1"/>
          </p:cNvGraphicFramePr>
          <p:nvPr>
            <p:ph idx="1"/>
            <p:extLst>
              <p:ext uri="{D42A27DB-BD31-4B8C-83A1-F6EECF244321}">
                <p14:modId xmlns:p14="http://schemas.microsoft.com/office/powerpoint/2010/main" val="3042862883"/>
              </p:ext>
            </p:extLst>
          </p:nvPr>
        </p:nvGraphicFramePr>
        <p:xfrm>
          <a:off x="838200" y="1690688"/>
          <a:ext cx="11022226" cy="4631358"/>
        </p:xfrm>
        <a:graphic>
          <a:graphicData uri="http://schemas.openxmlformats.org/drawingml/2006/table">
            <a:tbl>
              <a:tblPr firstRow="1" firstCol="1" bandRow="1"/>
              <a:tblGrid>
                <a:gridCol w="11022226">
                  <a:extLst>
                    <a:ext uri="{9D8B030D-6E8A-4147-A177-3AD203B41FA5}">
                      <a16:colId xmlns:a16="http://schemas.microsoft.com/office/drawing/2014/main" val="4068065382"/>
                    </a:ext>
                  </a:extLst>
                </a:gridCol>
              </a:tblGrid>
              <a:tr h="691221">
                <a:tc>
                  <a:txBody>
                    <a:bodyPr/>
                    <a:lstStyle/>
                    <a:p>
                      <a:pPr marL="0" marR="0">
                        <a:lnSpc>
                          <a:spcPct val="150000"/>
                        </a:lnSpc>
                        <a:spcBef>
                          <a:spcPts val="0"/>
                        </a:spcBef>
                        <a:spcAft>
                          <a:spcPts val="0"/>
                        </a:spcAft>
                      </a:pPr>
                      <a:r>
                        <a:rPr lang="en-US" sz="1800" dirty="0">
                          <a:effectLst/>
                          <a:latin typeface="Times New Roman" panose="02020603050405020304" pitchFamily="18" charset="0"/>
                        </a:rPr>
                        <a:t>[1]  J. Daher, 18 11 2023. [Online]. Available: https://www.thedartmouth.com/article/2023/09/trends-shorter-songs. [Accessed 25 2 2025].</a:t>
                      </a:r>
                    </a:p>
                  </a:txBody>
                  <a:tcPr marL="9525" marR="9525" marT="9525" marB="9525">
                    <a:lnL>
                      <a:noFill/>
                    </a:lnL>
                    <a:lnR>
                      <a:noFill/>
                    </a:lnR>
                    <a:lnT>
                      <a:noFill/>
                    </a:lnT>
                    <a:lnB>
                      <a:noFill/>
                    </a:lnB>
                  </a:tcPr>
                </a:tc>
                <a:extLst>
                  <a:ext uri="{0D108BD9-81ED-4DB2-BD59-A6C34878D82A}">
                    <a16:rowId xmlns:a16="http://schemas.microsoft.com/office/drawing/2014/main" val="3319092728"/>
                  </a:ext>
                </a:extLst>
              </a:tr>
              <a:tr h="691221">
                <a:tc>
                  <a:txBody>
                    <a:bodyPr/>
                    <a:lstStyle/>
                    <a:p>
                      <a:pPr marL="0" marR="0">
                        <a:lnSpc>
                          <a:spcPct val="150000"/>
                        </a:lnSpc>
                        <a:spcBef>
                          <a:spcPts val="0"/>
                        </a:spcBef>
                        <a:spcAft>
                          <a:spcPts val="0"/>
                        </a:spcAft>
                      </a:pPr>
                      <a:r>
                        <a:rPr lang="en-US" sz="1800" dirty="0">
                          <a:effectLst/>
                          <a:latin typeface="Times New Roman" panose="02020603050405020304" pitchFamily="18" charset="0"/>
                        </a:rPr>
                        <a:t>[2] S. </a:t>
                      </a:r>
                      <a:r>
                        <a:rPr lang="en-US" sz="1800" dirty="0" err="1">
                          <a:effectLst/>
                          <a:latin typeface="Times New Roman" panose="02020603050405020304" pitchFamily="18" charset="0"/>
                        </a:rPr>
                        <a:t>Bludov</a:t>
                      </a:r>
                      <a:r>
                        <a:rPr lang="en-US" sz="1800" dirty="0">
                          <a:effectLst/>
                          <a:latin typeface="Times New Roman" panose="02020603050405020304" pitchFamily="18" charset="0"/>
                        </a:rPr>
                        <a:t>, "www.dataart.com," 12 2019. [Online]. Available: https://www.dataart.com/media/3234/shortening-attenting-spans-sb.pdf. [Accessed 23 2 2025].</a:t>
                      </a:r>
                    </a:p>
                  </a:txBody>
                  <a:tcPr marL="9525" marR="9525" marT="9525" marB="9525">
                    <a:lnL>
                      <a:noFill/>
                    </a:lnL>
                    <a:lnR>
                      <a:noFill/>
                    </a:lnR>
                    <a:lnT>
                      <a:noFill/>
                    </a:lnT>
                    <a:lnB>
                      <a:noFill/>
                    </a:lnB>
                  </a:tcPr>
                </a:tc>
                <a:extLst>
                  <a:ext uri="{0D108BD9-81ED-4DB2-BD59-A6C34878D82A}">
                    <a16:rowId xmlns:a16="http://schemas.microsoft.com/office/drawing/2014/main" val="1609203959"/>
                  </a:ext>
                </a:extLst>
              </a:tr>
              <a:tr h="691221">
                <a:tc>
                  <a:txBody>
                    <a:bodyPr/>
                    <a:lstStyle/>
                    <a:p>
                      <a:pPr marL="0" marR="0">
                        <a:lnSpc>
                          <a:spcPct val="150000"/>
                        </a:lnSpc>
                        <a:spcBef>
                          <a:spcPts val="0"/>
                        </a:spcBef>
                        <a:spcAft>
                          <a:spcPts val="0"/>
                        </a:spcAft>
                      </a:pPr>
                      <a:r>
                        <a:rPr lang="en-US" sz="1800" dirty="0">
                          <a:effectLst/>
                          <a:latin typeface="Times New Roman" panose="02020603050405020304" pitchFamily="18" charset="0"/>
                        </a:rPr>
                        <a:t>[3] S. Stella, "publicknowledge.org," 9 3 2023. [Online]. Available: https://publicknowledge.org/new-public-knowledge-paper-shines-a-light-on-the-broken-music-streaming-industry. [Accessed 9 3 2023].</a:t>
                      </a:r>
                    </a:p>
                  </a:txBody>
                  <a:tcPr marL="9525" marR="9525" marT="9525" marB="9525">
                    <a:lnL>
                      <a:noFill/>
                    </a:lnL>
                    <a:lnR>
                      <a:noFill/>
                    </a:lnR>
                    <a:lnT>
                      <a:noFill/>
                    </a:lnT>
                    <a:lnB>
                      <a:noFill/>
                    </a:lnB>
                  </a:tcPr>
                </a:tc>
                <a:extLst>
                  <a:ext uri="{0D108BD9-81ED-4DB2-BD59-A6C34878D82A}">
                    <a16:rowId xmlns:a16="http://schemas.microsoft.com/office/drawing/2014/main" val="7711641"/>
                  </a:ext>
                </a:extLst>
              </a:tr>
              <a:tr h="691221">
                <a:tc>
                  <a:txBody>
                    <a:bodyPr/>
                    <a:lstStyle/>
                    <a:p>
                      <a:pPr marL="0" marR="0">
                        <a:lnSpc>
                          <a:spcPct val="150000"/>
                        </a:lnSpc>
                        <a:spcBef>
                          <a:spcPts val="0"/>
                        </a:spcBef>
                        <a:spcAft>
                          <a:spcPts val="0"/>
                        </a:spcAft>
                      </a:pPr>
                      <a:r>
                        <a:rPr lang="en-US" sz="1800" dirty="0">
                          <a:effectLst/>
                          <a:latin typeface="Times New Roman" panose="02020603050405020304" pitchFamily="18" charset="0"/>
                        </a:rPr>
                        <a:t>[4] J. Shotwell, "https://artists.bandsintown.com/," [Online]. Available: https://artists.bandsintown.com/support/blog/short-attention-spans-are-dramatically-altering-songwriting-heres-how. [Accessed 25 2 2025].</a:t>
                      </a:r>
                    </a:p>
                  </a:txBody>
                  <a:tcPr marL="9525" marR="9525" marT="9525" marB="9525">
                    <a:lnL>
                      <a:noFill/>
                    </a:lnL>
                    <a:lnR>
                      <a:noFill/>
                    </a:lnR>
                    <a:lnT>
                      <a:noFill/>
                    </a:lnT>
                    <a:lnB>
                      <a:noFill/>
                    </a:lnB>
                  </a:tcPr>
                </a:tc>
                <a:extLst>
                  <a:ext uri="{0D108BD9-81ED-4DB2-BD59-A6C34878D82A}">
                    <a16:rowId xmlns:a16="http://schemas.microsoft.com/office/drawing/2014/main" val="648019583"/>
                  </a:ext>
                </a:extLst>
              </a:tr>
              <a:tr h="1048942">
                <a:tc>
                  <a:txBody>
                    <a:bodyPr/>
                    <a:lstStyle/>
                    <a:p>
                      <a:pPr marL="0" marR="0">
                        <a:lnSpc>
                          <a:spcPct val="150000"/>
                        </a:lnSpc>
                        <a:spcBef>
                          <a:spcPts val="0"/>
                        </a:spcBef>
                        <a:spcAft>
                          <a:spcPts val="0"/>
                        </a:spcAft>
                      </a:pPr>
                      <a:r>
                        <a:rPr lang="en-US" sz="1800" dirty="0">
                          <a:effectLst/>
                          <a:latin typeface="Times New Roman" panose="02020603050405020304" pitchFamily="18" charset="0"/>
                        </a:rPr>
                        <a:t>[5] "www.sharetopros.com/," 16 8 2023. [Online]. Available: https://www.sharetopros.com/blog/the-challenges-and-obstacles-facing-the-music-industry-today.php. [Accessed 25 2 2025].</a:t>
                      </a:r>
                    </a:p>
                  </a:txBody>
                  <a:tcPr marL="9525" marR="9525" marT="9525" marB="9525">
                    <a:lnL>
                      <a:noFill/>
                    </a:lnL>
                    <a:lnR>
                      <a:noFill/>
                    </a:lnR>
                    <a:lnT>
                      <a:noFill/>
                    </a:lnT>
                    <a:lnB>
                      <a:noFill/>
                    </a:lnB>
                  </a:tcPr>
                </a:tc>
                <a:extLst>
                  <a:ext uri="{0D108BD9-81ED-4DB2-BD59-A6C34878D82A}">
                    <a16:rowId xmlns:a16="http://schemas.microsoft.com/office/drawing/2014/main" val="3086066067"/>
                  </a:ext>
                </a:extLst>
              </a:tr>
            </a:tbl>
          </a:graphicData>
        </a:graphic>
      </p:graphicFrame>
    </p:spTree>
    <p:extLst>
      <p:ext uri="{BB962C8B-B14F-4D97-AF65-F5344CB8AC3E}">
        <p14:creationId xmlns:p14="http://schemas.microsoft.com/office/powerpoint/2010/main" val="2456115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41B5-C22F-40D2-AA23-73D5E3C652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9217B5-FFAC-4A20-B385-07018CB92A45}"/>
              </a:ext>
            </a:extLst>
          </p:cNvPr>
          <p:cNvSpPr>
            <a:spLocks noGrp="1"/>
          </p:cNvSpPr>
          <p:nvPr>
            <p:ph idx="1"/>
          </p:nvPr>
        </p:nvSpPr>
        <p:spPr/>
        <p:txBody>
          <a:bodyPr>
            <a:normAutofit/>
          </a:bodyPr>
          <a:lstStyle/>
          <a:p>
            <a:pPr marL="0" indent="0" algn="ctr">
              <a:buNone/>
            </a:pPr>
            <a:r>
              <a:rPr lang="en-US" sz="8800" dirty="0"/>
              <a:t>Thank</a:t>
            </a:r>
          </a:p>
          <a:p>
            <a:pPr marL="0" indent="0" algn="ctr">
              <a:buNone/>
            </a:pPr>
            <a:r>
              <a:rPr lang="en-US" sz="8800" dirty="0"/>
              <a:t> You</a:t>
            </a:r>
          </a:p>
        </p:txBody>
      </p:sp>
    </p:spTree>
    <p:extLst>
      <p:ext uri="{BB962C8B-B14F-4D97-AF65-F5344CB8AC3E}">
        <p14:creationId xmlns:p14="http://schemas.microsoft.com/office/powerpoint/2010/main" val="352296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1F4DB-9F5B-4E8D-AC8A-7C175630E15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20CE28B-7F98-4808-9EA6-9F3BEEACD4A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platform allows users to listen to music and interact with it by liking or disliking tracks.</a:t>
            </a:r>
          </a:p>
          <a:p>
            <a:r>
              <a:rPr lang="en-US" dirty="0">
                <a:latin typeface="Times New Roman" panose="02020603050405020304" pitchFamily="18" charset="0"/>
                <a:cs typeface="Times New Roman" panose="02020603050405020304" pitchFamily="18" charset="0"/>
              </a:rPr>
              <a:t>Users can create personalized playlists from the songs they’ve liked.</a:t>
            </a:r>
          </a:p>
          <a:p>
            <a:r>
              <a:rPr lang="en-US" dirty="0">
                <a:latin typeface="Times New Roman" panose="02020603050405020304" pitchFamily="18" charset="0"/>
                <a:cs typeface="Times New Roman" panose="02020603050405020304" pitchFamily="18" charset="0"/>
              </a:rPr>
              <a:t>Artists can upload their music and specify preview segments to showcase specific parts of their tracks.</a:t>
            </a:r>
          </a:p>
          <a:p>
            <a:r>
              <a:rPr lang="en-US" dirty="0">
                <a:latin typeface="Times New Roman" panose="02020603050405020304" pitchFamily="18" charset="0"/>
                <a:cs typeface="Times New Roman" panose="02020603050405020304" pitchFamily="18" charset="0"/>
              </a:rPr>
              <a:t>The system includes a recommendation algorithm that tailors song suggestions based on user preferences and interactions.</a:t>
            </a:r>
          </a:p>
        </p:txBody>
      </p:sp>
    </p:spTree>
    <p:extLst>
      <p:ext uri="{BB962C8B-B14F-4D97-AF65-F5344CB8AC3E}">
        <p14:creationId xmlns:p14="http://schemas.microsoft.com/office/powerpoint/2010/main" val="34953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6417C-0253-4935-8E36-D8A49465354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F2D9ADEB-771A-4EA1-AFAD-CC81A9E9F8A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Short Attention Spans and Song Previewing Needs.</a:t>
            </a:r>
          </a:p>
          <a:p>
            <a:r>
              <a:rPr lang="en-US" dirty="0">
                <a:latin typeface="Times New Roman" panose="02020603050405020304" pitchFamily="18" charset="0"/>
                <a:cs typeface="Times New Roman" panose="02020603050405020304" pitchFamily="18" charset="0"/>
              </a:rPr>
              <a:t>Lack of Personalized Recommendations</a:t>
            </a:r>
          </a:p>
          <a:p>
            <a:r>
              <a:rPr lang="en-US" dirty="0">
                <a:latin typeface="Times New Roman" panose="02020603050405020304" pitchFamily="18" charset="0"/>
                <a:cs typeface="Times New Roman" panose="02020603050405020304" pitchFamily="18" charset="0"/>
              </a:rPr>
              <a:t>Limited User Interaction with Music</a:t>
            </a:r>
          </a:p>
          <a:p>
            <a:r>
              <a:rPr lang="en-US" dirty="0">
                <a:latin typeface="Times New Roman" panose="02020603050405020304" pitchFamily="18" charset="0"/>
                <a:cs typeface="Times New Roman" panose="02020603050405020304" pitchFamily="18" charset="0"/>
              </a:rPr>
              <a:t>Difficulty in Managing Playlists</a:t>
            </a:r>
          </a:p>
        </p:txBody>
      </p:sp>
    </p:spTree>
    <p:extLst>
      <p:ext uri="{BB962C8B-B14F-4D97-AF65-F5344CB8AC3E}">
        <p14:creationId xmlns:p14="http://schemas.microsoft.com/office/powerpoint/2010/main" val="3526189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F7F0E-06B7-4BE3-9F1C-C3BCA0645E5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5C4B1853-7774-44B3-9E8A-C0B738C63640}"/>
              </a:ext>
            </a:extLst>
          </p:cNvPr>
          <p:cNvSpPr>
            <a:spLocks noGrp="1"/>
          </p:cNvSpPr>
          <p:nvPr>
            <p:ph idx="1"/>
          </p:nvPr>
        </p:nvSpPr>
        <p:spPr/>
        <p:txBody>
          <a:bodyPr>
            <a:normAutofit/>
          </a:bodyPr>
          <a:lstStyle/>
          <a:p>
            <a:pPr marL="342900" marR="0" lvl="0" indent="-342900" algn="just">
              <a:lnSpc>
                <a:spcPct val="150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Develop a user-friendly music streaming platform</a:t>
            </a:r>
          </a:p>
          <a:p>
            <a:pPr marL="342900" marR="0" lvl="0" indent="-342900" algn="just">
              <a:lnSpc>
                <a:spcPct val="150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Symbol" panose="05050102010706020507" pitchFamily="18" charset="2"/>
              </a:rPr>
              <a:t>Implement a customizable preview system</a:t>
            </a:r>
          </a:p>
          <a:p>
            <a:pPr marL="342900" marR="0" lvl="0" indent="-342900" algn="just">
              <a:lnSpc>
                <a:spcPct val="150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Symbol" panose="05050102010706020507" pitchFamily="18" charset="2"/>
              </a:rPr>
              <a:t>Build a recommendation algorithm</a:t>
            </a:r>
            <a:endParaRPr lang="en-US" dirty="0"/>
          </a:p>
        </p:txBody>
      </p:sp>
    </p:spTree>
    <p:extLst>
      <p:ext uri="{BB962C8B-B14F-4D97-AF65-F5344CB8AC3E}">
        <p14:creationId xmlns:p14="http://schemas.microsoft.com/office/powerpoint/2010/main" val="1234795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801F-2C8F-46C5-B153-71885C3AA39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Requirement Analysis </a:t>
            </a:r>
          </a:p>
        </p:txBody>
      </p:sp>
      <p:sp>
        <p:nvSpPr>
          <p:cNvPr id="3" name="Content Placeholder 2">
            <a:extLst>
              <a:ext uri="{FF2B5EF4-FFF2-40B4-BE49-F238E27FC236}">
                <a16:creationId xmlns:a16="http://schemas.microsoft.com/office/drawing/2014/main" id="{BBE7241F-BC35-4B38-836D-448369D954BC}"/>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Problems of current systems</a:t>
            </a:r>
          </a:p>
          <a:p>
            <a:pPr marL="400050" indent="-400050" algn="just">
              <a:lnSpc>
                <a:spcPct val="150000"/>
              </a:lnSpc>
              <a:spcBef>
                <a:spcPts val="0"/>
              </a:spcBef>
              <a:buFont typeface="+mj-lt"/>
              <a:buAutoNum type="romanL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Music recommendations are often generic and fail to adapt to user preferences.</a:t>
            </a:r>
          </a:p>
          <a:p>
            <a:pPr marL="400050" indent="-400050" algn="just">
              <a:lnSpc>
                <a:spcPct val="150000"/>
              </a:lnSpc>
              <a:spcBef>
                <a:spcPts val="0"/>
              </a:spcBef>
              <a:buFont typeface="+mj-lt"/>
              <a:buAutoNum type="romanL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Users struggle to find new music that matches their tastes.</a:t>
            </a:r>
          </a:p>
          <a:p>
            <a:pPr marL="400050" indent="-400050" algn="just">
              <a:lnSpc>
                <a:spcPct val="150000"/>
              </a:lnSpc>
              <a:spcBef>
                <a:spcPts val="0"/>
              </a:spcBef>
              <a:buFont typeface="+mj-lt"/>
              <a:buAutoNum type="romanL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Playlist creation can be tedious, with too many options and no personalized filtering.</a:t>
            </a:r>
          </a:p>
          <a:p>
            <a:pPr algn="just">
              <a:lnSpc>
                <a:spcPct val="150000"/>
              </a:lnSpc>
              <a:spcBef>
                <a:spcPts val="0"/>
              </a:spcBef>
            </a:pPr>
            <a:r>
              <a:rPr lang="en-US" dirty="0">
                <a:latin typeface="Times New Roman" panose="02020603050405020304" pitchFamily="18" charset="0"/>
                <a:cs typeface="Times New Roman" panose="02020603050405020304" pitchFamily="18" charset="0"/>
              </a:rPr>
              <a:t>Advantages of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Proposed</a:t>
            </a:r>
            <a:r>
              <a:rPr lang="en-US" dirty="0">
                <a:latin typeface="Times New Roman" panose="02020603050405020304" pitchFamily="18" charset="0"/>
                <a:cs typeface="Times New Roman" panose="02020603050405020304" pitchFamily="18" charset="0"/>
              </a:rPr>
              <a:t> system</a:t>
            </a:r>
          </a:p>
          <a:p>
            <a:pPr marL="400050" indent="-400050" algn="just">
              <a:lnSpc>
                <a:spcPct val="150000"/>
              </a:lnSpc>
              <a:spcBef>
                <a:spcPts val="0"/>
              </a:spcBef>
              <a:buFont typeface="+mj-lt"/>
              <a:buAutoNum type="romanLcPeriod"/>
            </a:pPr>
            <a:r>
              <a:rPr lang="en-US" sz="1800" dirty="0">
                <a:latin typeface="Times New Roman" panose="02020603050405020304" pitchFamily="18" charset="0"/>
                <a:cs typeface="Times New Roman" panose="02020603050405020304" pitchFamily="18" charset="0"/>
              </a:rPr>
              <a:t>The recommendation system adapts in real-time based on user interactions.</a:t>
            </a:r>
          </a:p>
          <a:p>
            <a:pPr marL="400050" indent="-400050" algn="just">
              <a:lnSpc>
                <a:spcPct val="150000"/>
              </a:lnSpc>
              <a:spcBef>
                <a:spcPts val="0"/>
              </a:spcBef>
              <a:buFont typeface="+mj-lt"/>
              <a:buAutoNum type="romanLcPeriod"/>
            </a:pPr>
            <a:r>
              <a:rPr lang="en-US" sz="1800" dirty="0">
                <a:latin typeface="Times New Roman" panose="02020603050405020304" pitchFamily="18" charset="0"/>
                <a:cs typeface="Times New Roman" panose="02020603050405020304" pitchFamily="18" charset="0"/>
              </a:rPr>
              <a:t>Users can easily curate playlists from songs they have already liked.</a:t>
            </a:r>
          </a:p>
          <a:p>
            <a:pPr marL="400050" indent="-400050" algn="just">
              <a:lnSpc>
                <a:spcPct val="150000"/>
              </a:lnSpc>
              <a:spcBef>
                <a:spcPts val="0"/>
              </a:spcBef>
              <a:buFont typeface="+mj-lt"/>
              <a:buAutoNum type="romanLcPeriod"/>
            </a:pPr>
            <a:r>
              <a:rPr lang="en-US" sz="1800" dirty="0">
                <a:latin typeface="Times New Roman" panose="02020603050405020304" pitchFamily="18" charset="0"/>
                <a:cs typeface="Times New Roman" panose="02020603050405020304" pitchFamily="18" charset="0"/>
              </a:rPr>
              <a:t>The preview system helps users quickly decide if they enjoy a song.</a:t>
            </a:r>
          </a:p>
          <a:p>
            <a:pPr algn="just">
              <a:lnSpc>
                <a:spcPct val="150000"/>
              </a:lnSpc>
              <a:spcBef>
                <a:spcPts val="0"/>
              </a:spcBef>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a:lnSpc>
                <a:spcPct val="150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71500" indent="-571500">
              <a:buFont typeface="+mj-lt"/>
              <a:buAutoNum type="romanL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2042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C72DC-709F-4898-9BF3-68A2D5D176E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Use-Case Diagram</a:t>
            </a:r>
          </a:p>
        </p:txBody>
      </p:sp>
      <p:pic>
        <p:nvPicPr>
          <p:cNvPr id="10" name="Picture 9">
            <a:extLst>
              <a:ext uri="{FF2B5EF4-FFF2-40B4-BE49-F238E27FC236}">
                <a16:creationId xmlns:a16="http://schemas.microsoft.com/office/drawing/2014/main" id="{53F0F498-5DE6-43AC-B858-031195BA6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6123" y="0"/>
            <a:ext cx="3679797" cy="6858000"/>
          </a:xfrm>
          <a:prstGeom prst="rect">
            <a:avLst/>
          </a:prstGeom>
        </p:spPr>
      </p:pic>
    </p:spTree>
    <p:extLst>
      <p:ext uri="{BB962C8B-B14F-4D97-AF65-F5344CB8AC3E}">
        <p14:creationId xmlns:p14="http://schemas.microsoft.com/office/powerpoint/2010/main" val="1571344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AD23D-9CB9-4F39-A9B0-B27E12BC2571}"/>
              </a:ext>
            </a:extLst>
          </p:cNvPr>
          <p:cNvSpPr>
            <a:spLocks noGrp="1"/>
          </p:cNvSpPr>
          <p:nvPr>
            <p:ph type="title"/>
          </p:nvPr>
        </p:nvSpPr>
        <p:spPr/>
        <p:txBody>
          <a:bodyPr/>
          <a:lstStyle/>
          <a:p>
            <a:r>
              <a:rPr lang="en-US" sz="4400" b="1" dirty="0">
                <a:effectLst/>
                <a:latin typeface="Times New Roman" panose="02020603050405020304" pitchFamily="18" charset="0"/>
              </a:rPr>
              <a:t>Description of Algorithm</a:t>
            </a:r>
            <a:endParaRPr lang="en-US" dirty="0"/>
          </a:p>
        </p:txBody>
      </p:sp>
      <p:sp>
        <p:nvSpPr>
          <p:cNvPr id="3" name="Content Placeholder 2">
            <a:extLst>
              <a:ext uri="{FF2B5EF4-FFF2-40B4-BE49-F238E27FC236}">
                <a16:creationId xmlns:a16="http://schemas.microsoft.com/office/drawing/2014/main" id="{1C2EED96-EB70-454E-8CE8-1C328A384567}"/>
              </a:ext>
            </a:extLst>
          </p:cNvPr>
          <p:cNvSpPr>
            <a:spLocks noGrp="1"/>
          </p:cNvSpPr>
          <p:nvPr>
            <p:ph idx="1"/>
          </p:nvPr>
        </p:nvSpPr>
        <p:spPr/>
        <p:txBody>
          <a:bodyPr>
            <a:normAutofit fontScale="92500" lnSpcReduction="10000"/>
          </a:bodyPr>
          <a:lstStyle/>
          <a:p>
            <a:pPr marL="0" marR="0" indent="0">
              <a:lnSpc>
                <a:spcPct val="150000"/>
              </a:lnSpc>
              <a:spcBef>
                <a:spcPts val="0"/>
              </a:spcBef>
              <a:spcAft>
                <a:spcPts val="0"/>
              </a:spcAft>
              <a:buNone/>
            </a:pPr>
            <a:r>
              <a:rPr lang="en-US" sz="2200" dirty="0">
                <a:effectLst/>
                <a:latin typeface="Times New Roman" panose="02020603050405020304" pitchFamily="18" charset="0"/>
                <a:ea typeface="Times New Roman" panose="02020603050405020304" pitchFamily="18" charset="0"/>
              </a:rPr>
              <a:t>Collaborative filtering is a recommendation technique that predicts a user’s preferences based on the behavior of similar users. Instead of analyzing song attributes, it focuses on user interactions, making recommendations more personalized and dynamic.</a:t>
            </a:r>
          </a:p>
          <a:p>
            <a:pPr marL="0" marR="0" indent="0">
              <a:lnSpc>
                <a:spcPct val="150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2200" dirty="0">
                <a:effectLst/>
                <a:latin typeface="Times New Roman" panose="02020603050405020304" pitchFamily="18" charset="0"/>
                <a:ea typeface="Times New Roman" panose="02020603050405020304" pitchFamily="18" charset="0"/>
              </a:rPr>
              <a:t>Working of Collaborative Filtering:</a:t>
            </a:r>
          </a:p>
          <a:p>
            <a:pPr marL="800100" lvl="1" indent="-342900">
              <a:lnSpc>
                <a:spcPct val="150000"/>
              </a:lnSpc>
              <a:spcBef>
                <a:spcPts val="0"/>
              </a:spcBef>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Data Collection –</a:t>
            </a:r>
            <a:r>
              <a:rPr lang="en-US" sz="1800" dirty="0">
                <a:effectLst/>
                <a:latin typeface="Times New Roman" panose="02020603050405020304" pitchFamily="18" charset="0"/>
                <a:ea typeface="Times New Roman" panose="02020603050405020304" pitchFamily="18" charset="0"/>
              </a:rPr>
              <a:t> Gathers user interactions (likes, skips, listening duration) to build a preference database.</a:t>
            </a:r>
          </a:p>
          <a:p>
            <a:pPr marL="800100" lvl="1" indent="-342900">
              <a:lnSpc>
                <a:spcPct val="150000"/>
              </a:lnSpc>
              <a:spcBef>
                <a:spcPts val="0"/>
              </a:spcBef>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User-Item Matrix Creation –</a:t>
            </a:r>
            <a:r>
              <a:rPr lang="en-US" sz="1800" dirty="0">
                <a:effectLst/>
                <a:latin typeface="Times New Roman" panose="02020603050405020304" pitchFamily="18" charset="0"/>
                <a:ea typeface="Times New Roman" panose="02020603050405020304" pitchFamily="18" charset="0"/>
              </a:rPr>
              <a:t> Constructs a matrix mapping user to songs based on their interactions.</a:t>
            </a:r>
          </a:p>
          <a:p>
            <a:pPr marL="800100" lvl="1" indent="-342900">
              <a:lnSpc>
                <a:spcPct val="150000"/>
              </a:lnSpc>
              <a:spcBef>
                <a:spcPts val="0"/>
              </a:spcBef>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Similarity Calculation –</a:t>
            </a:r>
            <a:r>
              <a:rPr lang="en-US" sz="1800" dirty="0">
                <a:effectLst/>
                <a:latin typeface="Times New Roman" panose="02020603050405020304" pitchFamily="18" charset="0"/>
                <a:ea typeface="Times New Roman" panose="02020603050405020304" pitchFamily="18" charset="0"/>
              </a:rPr>
              <a:t> Identifies users with similar listening behaviors using similarity metrics like cosine similarity.</a:t>
            </a:r>
          </a:p>
          <a:p>
            <a:pPr marL="800100" lvl="1" indent="-342900">
              <a:lnSpc>
                <a:spcPct val="150000"/>
              </a:lnSpc>
              <a:spcBef>
                <a:spcPts val="0"/>
              </a:spcBef>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Recommendation Generation –</a:t>
            </a:r>
            <a:r>
              <a:rPr lang="en-US" sz="1800" dirty="0">
                <a:effectLst/>
                <a:latin typeface="Times New Roman" panose="02020603050405020304" pitchFamily="18" charset="0"/>
                <a:ea typeface="Times New Roman" panose="02020603050405020304" pitchFamily="18" charset="0"/>
              </a:rPr>
              <a:t> Suggests songs a user hasn’t heard based on what similar users enjoy.</a:t>
            </a:r>
          </a:p>
          <a:p>
            <a:pPr marL="800100" lvl="1" indent="-342900">
              <a:lnSpc>
                <a:spcPct val="150000"/>
              </a:lnSpc>
              <a:spcBef>
                <a:spcPts val="0"/>
              </a:spcBef>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Continuous Improvement –</a:t>
            </a:r>
            <a:r>
              <a:rPr lang="en-US" sz="1800" dirty="0">
                <a:effectLst/>
                <a:latin typeface="Times New Roman" panose="02020603050405020304" pitchFamily="18" charset="0"/>
                <a:ea typeface="Times New Roman" panose="02020603050405020304" pitchFamily="18" charset="0"/>
              </a:rPr>
              <a:t> Updates recommendations in real-time as users interact with new songs.</a:t>
            </a:r>
          </a:p>
          <a:p>
            <a:endParaRPr lang="en-US" dirty="0"/>
          </a:p>
        </p:txBody>
      </p:sp>
    </p:spTree>
    <p:extLst>
      <p:ext uri="{BB962C8B-B14F-4D97-AF65-F5344CB8AC3E}">
        <p14:creationId xmlns:p14="http://schemas.microsoft.com/office/powerpoint/2010/main" val="4058662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CABE-A3D8-4716-A3B0-CE46EF5C074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Feasibility study</a:t>
            </a:r>
          </a:p>
        </p:txBody>
      </p:sp>
      <p:sp>
        <p:nvSpPr>
          <p:cNvPr id="3" name="Content Placeholder 2">
            <a:extLst>
              <a:ext uri="{FF2B5EF4-FFF2-40B4-BE49-F238E27FC236}">
                <a16:creationId xmlns:a16="http://schemas.microsoft.com/office/drawing/2014/main" id="{9418F811-0705-4B64-A8D9-915EBDB7956D}"/>
              </a:ext>
            </a:extLst>
          </p:cNvPr>
          <p:cNvSpPr>
            <a:spLocks noGrp="1"/>
          </p:cNvSpPr>
          <p:nvPr>
            <p:ph idx="1"/>
          </p:nvPr>
        </p:nvSpPr>
        <p:spPr>
          <a:xfrm>
            <a:off x="838200" y="1470454"/>
            <a:ext cx="10515600" cy="4706509"/>
          </a:xfrm>
        </p:spPr>
        <p:txBody>
          <a:bodyPr>
            <a:normAutofit/>
          </a:bodyPr>
          <a:lstStyle/>
          <a:p>
            <a:pPr>
              <a:lnSpc>
                <a:spcPct val="150000"/>
              </a:lnSpc>
              <a:spcBef>
                <a:spcPts val="0"/>
              </a:spcBef>
            </a:pPr>
            <a:r>
              <a:rPr lang="en-US" b="1" dirty="0">
                <a:effectLst/>
                <a:latin typeface="Times New Roman" panose="02020603050405020304" pitchFamily="18" charset="0"/>
              </a:rPr>
              <a:t>Technical</a:t>
            </a:r>
          </a:p>
          <a:p>
            <a:pPr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The proposed music streaming platform is technically feasible, utilizing the MERN stack (MongoDB, Express.js, React.js, Node.js) for a seamless full-stack environment. MongoDB efficiently manages music data, while Node.js enables real-time recommendation updates and playback. The system is scalable. Performance challenges, such as smooth music transitions and optimized database queries, will be addressed through efficient backend logic. Overall, the chosen technologies ensure reliability, scalability, and a smooth user experience.</a:t>
            </a:r>
          </a:p>
          <a:p>
            <a:pPr marR="0" indent="0" algn="just">
              <a:lnSpc>
                <a:spcPct val="150000"/>
              </a:lnSpc>
              <a:spcBef>
                <a:spcPts val="0"/>
              </a:spcBef>
              <a:spcAft>
                <a:spcPts val="0"/>
              </a:spcAft>
              <a:buNone/>
            </a:pPr>
            <a:r>
              <a:rPr lang="en-US" sz="1800">
                <a:effectLst/>
                <a:latin typeface="Times New Roman" panose="02020603050405020304" pitchFamily="18" charset="0"/>
                <a:ea typeface="Times New Roman" panose="02020603050405020304" pitchFamily="18" charset="0"/>
              </a:rPr>
              <a:t>Language </a:t>
            </a:r>
            <a:r>
              <a:rPr lang="en-US" sz="1800" dirty="0">
                <a:effectLst/>
                <a:latin typeface="Times New Roman" panose="02020603050405020304" pitchFamily="18" charset="0"/>
                <a:ea typeface="Times New Roman" panose="02020603050405020304" pitchFamily="18" charset="0"/>
              </a:rPr>
              <a:t>used: MongoDB, Express.js, React.js, Node.js</a:t>
            </a:r>
          </a:p>
        </p:txBody>
      </p:sp>
    </p:spTree>
    <p:extLst>
      <p:ext uri="{BB962C8B-B14F-4D97-AF65-F5344CB8AC3E}">
        <p14:creationId xmlns:p14="http://schemas.microsoft.com/office/powerpoint/2010/main" val="2413400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79041-0A21-406F-A43E-2CFCEF28B28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Feasibility study</a:t>
            </a:r>
          </a:p>
        </p:txBody>
      </p:sp>
      <p:sp>
        <p:nvSpPr>
          <p:cNvPr id="3" name="Content Placeholder 2">
            <a:extLst>
              <a:ext uri="{FF2B5EF4-FFF2-40B4-BE49-F238E27FC236}">
                <a16:creationId xmlns:a16="http://schemas.microsoft.com/office/drawing/2014/main" id="{AB519440-C629-44C3-B2A0-445F758ECA01}"/>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Operational</a:t>
            </a:r>
          </a:p>
          <a:p>
            <a:pPr marL="571500" indent="-571500">
              <a:buFont typeface="+mj-lt"/>
              <a:buAutoNum type="romanL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existing operational model ensures efficient throughput and quick response times.</a:t>
            </a:r>
          </a:p>
          <a:p>
            <a:pPr marL="571500" indent="-571500">
              <a:buFont typeface="+mj-lt"/>
              <a:buAutoNum type="romanL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organization will reap significant benefits from the proposed system.</a:t>
            </a:r>
          </a:p>
          <a:p>
            <a:pPr marL="571500" indent="-571500">
              <a:buFont typeface="+mj-lt"/>
              <a:buAutoNum type="romanL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available resources are utilized effectively to deliver a high-quality system within the set timeline.</a:t>
            </a:r>
          </a:p>
          <a:p>
            <a:pPr marL="571500" indent="-571500">
              <a:buFont typeface="+mj-lt"/>
              <a:buAutoNum type="romanLcPeriod"/>
            </a:pPr>
            <a:endParaRPr lang="en-US" dirty="0">
              <a:latin typeface="Times New Roman" panose="02020603050405020304" pitchFamily="18" charset="0"/>
              <a:cs typeface="Times New Roman" panose="02020603050405020304" pitchFamily="18" charset="0"/>
            </a:endParaRPr>
          </a:p>
          <a:p>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Economic</a:t>
            </a:r>
          </a:p>
          <a:p>
            <a:pPr marL="571500" indent="-571500">
              <a:buFont typeface="+mj-lt"/>
              <a:buAutoNum type="romanLcPeriod"/>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The system offers cost-effectiveness.</a:t>
            </a:r>
          </a:p>
          <a:p>
            <a:pPr marL="571500" indent="-571500">
              <a:buFont typeface="+mj-lt"/>
              <a:buAutoNum type="romanLcPeriod"/>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The streamlined resource management will lower the overall system cost.</a:t>
            </a:r>
          </a:p>
          <a:p>
            <a:pPr marL="571500" indent="-571500">
              <a:buFont typeface="+mj-lt"/>
              <a:buAutoNum type="romanLcPeriod"/>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The advantages provided by the system will significantly outweigh its costs</a:t>
            </a:r>
          </a:p>
          <a:p>
            <a:pPr marL="571500" indent="-571500">
              <a:buFont typeface="+mj-lt"/>
              <a:buAutoNum type="romanLcPeriod"/>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850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302</TotalTime>
  <Words>818</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Symbol</vt:lpstr>
      <vt:lpstr>Times New Roman</vt:lpstr>
      <vt:lpstr>Office Theme</vt:lpstr>
      <vt:lpstr>PowerPoint Presentation</vt:lpstr>
      <vt:lpstr>Introduction</vt:lpstr>
      <vt:lpstr>Problem Statement</vt:lpstr>
      <vt:lpstr>Objectives</vt:lpstr>
      <vt:lpstr>Requirement Analysis </vt:lpstr>
      <vt:lpstr>Use-Case Diagram</vt:lpstr>
      <vt:lpstr>Description of Algorithm</vt:lpstr>
      <vt:lpstr>Feasibility study</vt:lpstr>
      <vt:lpstr>Feasibility study</vt:lpstr>
      <vt:lpstr>High Level Design of System</vt:lpstr>
      <vt:lpstr>Gantt Chart</vt:lpstr>
      <vt:lpstr>Expected Outcome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Blogging System</dc:title>
  <dc:creator>Dell</dc:creator>
  <cp:lastModifiedBy>Bisham Pandey</cp:lastModifiedBy>
  <cp:revision>94</cp:revision>
  <dcterms:created xsi:type="dcterms:W3CDTF">2024-01-03T17:48:05Z</dcterms:created>
  <dcterms:modified xsi:type="dcterms:W3CDTF">2025-02-27T06:32:48Z</dcterms:modified>
</cp:coreProperties>
</file>