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72" r:id="rId10"/>
    <p:sldId id="276" r:id="rId11"/>
    <p:sldId id="274" r:id="rId12"/>
    <p:sldId id="275" r:id="rId13"/>
    <p:sldId id="277" r:id="rId14"/>
    <p:sldId id="279" r:id="rId15"/>
    <p:sldId id="278" r:id="rId16"/>
    <p:sldId id="280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9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40FF-88EE-4530-A11C-B38E0B3D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CF3D-6F28-4DA1-BE34-E74A7B04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B093-2ED8-44B0-B052-6D831A62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9A9-2B51-4361-8E39-73AD48C6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C723-DC6C-4C39-A60F-736300A5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FC34-72A8-4938-ADB2-19CF87E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C6032-BECE-47B6-A786-8E318E1B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138E-767F-4C60-83F2-E821EE99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36B3-37DA-4130-A534-27528ED8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FDFD-E87B-4C84-A2EF-B6A20EDB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FE408-FDA6-41BD-9AF8-03A127AA6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E594-B2D6-4846-84B6-4A39EA19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2AFF-E13D-4D87-A208-9A350D70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3D2F-7EE4-4F81-A469-E40C5F7A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8C92-7AE8-43FE-AE39-3CB2861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E481-A739-4E4E-9F46-1C6579F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E38C-4780-4793-A644-8D5B73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12F4-CE74-42D2-A16B-1DAD5DCD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C756-05A0-4668-8C7F-921FAFC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8F0D-D4AF-4002-B01F-E291ED2F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99EC-98DF-4F1F-9937-86B06DD5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F19A-563E-4B31-A5A4-FDB8A4A8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B769-DCEB-45E1-962F-1FDF82CE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8D33-A18B-497A-9D27-F3C925B6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A760-1223-4140-9A20-98DC730A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4C6F-D4A3-49B3-8681-D5F17EF2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E20F-D7A1-4A18-8D09-9321F137A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A2373-DF97-47D6-966C-0B81F37D7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DEBB-DE7B-445E-8A87-0B6BF139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8270-F416-4678-A7DB-82C1B0D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5CB5-ED7D-4805-B495-19F9DC7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AF0C-8641-4EF6-856D-C7E1CA5E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0A43-9764-40F3-AF2F-3B2647D7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457D-76E5-4EED-BB84-FA506A5B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54899-2EE4-4587-8FD8-4FB20B75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EA88-3E95-4F4D-A057-CD2873D5A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36B62-4B8E-487A-8E46-FE787034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64BCE-ECA7-41DB-9C24-91F142F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7C847-6D11-408C-BFA6-4A540463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9B96-E2C2-401C-9550-6D1F2ED9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02505-77ED-4540-8A68-6E3A4063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594AD-A7FB-4958-A690-B365EAB3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6ADC2-CF92-443D-8CF0-C6BF3606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74A87-D9B1-4733-BEB8-D86778D0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D6E3A-A486-45E0-B62C-817C2D1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65FA-39AF-4E2F-BA7E-119C808E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6FC6-4B08-4541-8323-42705FFA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62E-8FF7-4BAF-A8DD-46A2A3AF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0E34-D72A-4154-A74A-BE4F2F7F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1026-3B14-444A-A4AE-E612670C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894D-B12B-4BEC-A47A-377B8EAA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23A5-8783-4F8C-B6A9-2C86F03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95D6-C58A-44DF-A6AF-3007BC57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22055-8D3A-431E-A7D4-96D34133C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A9777-76EC-44A0-8C98-EF219525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DB02-DCFB-42F9-82CB-415192DA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E0E7-9781-4FD7-920B-4EBF8A21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D861-5605-433B-B43F-D4BCD3D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9C29D-275C-4477-B9D9-8354AB47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5CA6-D738-4DE6-9FC8-952DE0E6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B4FD-4A8F-488E-8A78-4310EAC5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2C95-D6A9-48CC-8791-DFF947B3021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B92F-5C80-427F-8586-463AFEC40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F289-EBA3-478D-8EDF-B51BD8DE2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1BAF9289-7DE4-4B1F-B7D2-5025D02F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931" y="1471280"/>
            <a:ext cx="42602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TRIBHUVAN UNIVERSITY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" name="Picture 1" descr="Tribhuvan-University-to-Shut-Unpopular-Departments.jpg">
            <a:extLst>
              <a:ext uri="{FF2B5EF4-FFF2-40B4-BE49-F238E27FC236}">
                <a16:creationId xmlns:a16="http://schemas.microsoft.com/office/drawing/2014/main" id="{413CE55D-AAD2-4F72-B3A0-E140A354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30" y="135093"/>
            <a:ext cx="1119676" cy="13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F883495-8993-4BD4-A144-F0141C25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133" y="2029853"/>
            <a:ext cx="39116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endParaRPr lang="en-US" alt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endParaRPr lang="en-US" alt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Faculty of humanities and social science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Ratna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Rajya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Laxmi Campus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Exhibition Road, Kathmandu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3DC7D1A-B645-4EBC-BE5C-C66836EF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686" y="2137575"/>
            <a:ext cx="52485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Library Platform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BEE45-D0E2-4FAA-842B-37ED11D07BDA}"/>
              </a:ext>
            </a:extLst>
          </p:cNvPr>
          <p:cNvSpPr txBox="1"/>
          <p:nvPr/>
        </p:nvSpPr>
        <p:spPr>
          <a:xfrm>
            <a:off x="446810" y="4327364"/>
            <a:ext cx="402128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Bisham Raj Pandey-15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Bishal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Regmi-14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88D7E-0B3D-4BE9-B5F6-8AADFB71B30A}"/>
              </a:ext>
            </a:extLst>
          </p:cNvPr>
          <p:cNvSpPr txBox="1"/>
          <p:nvPr/>
        </p:nvSpPr>
        <p:spPr>
          <a:xfrm>
            <a:off x="7550728" y="4327364"/>
            <a:ext cx="402128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to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Application</a:t>
            </a: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Ratna Rajyalaxmi Campus</a:t>
            </a:r>
          </a:p>
        </p:txBody>
      </p:sp>
    </p:spTree>
    <p:extLst>
      <p:ext uri="{BB962C8B-B14F-4D97-AF65-F5344CB8AC3E}">
        <p14:creationId xmlns:p14="http://schemas.microsoft.com/office/powerpoint/2010/main" val="33844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C0E17-0AD5-823C-0AFE-3D0F1055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40" y="95250"/>
            <a:ext cx="356044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5" name="Picture 4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22C1EE5F-F37B-5FB6-1E6A-B7A8EA70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17" y="0"/>
            <a:ext cx="5941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6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CD32143-7CE3-488E-4C21-CFE3BAED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65" y="1380874"/>
            <a:ext cx="1205961" cy="5225833"/>
          </a:xfrm>
          <a:prstGeom prst="rect">
            <a:avLst/>
          </a:prstGeom>
        </p:spPr>
      </p:pic>
      <p:pic>
        <p:nvPicPr>
          <p:cNvPr id="7" name="Picture 6" descr="A black and white screen with arrows&#10;&#10;AI-generated content may be incorrect.">
            <a:extLst>
              <a:ext uri="{FF2B5EF4-FFF2-40B4-BE49-F238E27FC236}">
                <a16:creationId xmlns:a16="http://schemas.microsoft.com/office/drawing/2014/main" id="{01928302-55C8-DA44-446D-2CEA8FD2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20" y="1129038"/>
            <a:ext cx="1304668" cy="5578582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C91B4EA2-751B-F5AF-4F4B-82BA90FB4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12" y="1343784"/>
            <a:ext cx="1411049" cy="51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6932-8218-CA6D-89E9-A3278EE0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A0C0-2C2C-75FE-0730-07720B76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Epsilon Greedy</a:t>
            </a:r>
          </a:p>
          <a:p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 - Best-known arm with probability (1 - ε)</a:t>
            </a:r>
          </a:p>
          <a:p>
            <a:pPr marL="0" indent="0">
              <a:buNone/>
            </a:pPr>
            <a:r>
              <a:rPr lang="en-US" dirty="0"/>
              <a:t> - Random arm with probability (ε)</a:t>
            </a:r>
          </a:p>
          <a:p>
            <a:pPr marL="0" indent="0">
              <a:buNone/>
            </a:pPr>
            <a:r>
              <a:rPr lang="en-US" dirty="0"/>
              <a:t>Working</a:t>
            </a:r>
          </a:p>
          <a:p>
            <a:r>
              <a:rPr lang="en-US" dirty="0"/>
              <a:t>ε (epsilon): A small number like 0.1 or 0.05</a:t>
            </a:r>
          </a:p>
          <a:p>
            <a:r>
              <a:rPr lang="en-US" dirty="0"/>
              <a:t>(1 - ε): High chance to exploit the best arm so far</a:t>
            </a:r>
          </a:p>
          <a:p>
            <a:r>
              <a:rPr lang="en-US" dirty="0"/>
              <a:t>ε: Small chance to explore other arms randomly</a:t>
            </a:r>
          </a:p>
          <a:p>
            <a:r>
              <a:rPr lang="en-US" dirty="0"/>
              <a:t>You keep track of average rewards for each arm, then:</a:t>
            </a:r>
          </a:p>
          <a:p>
            <a:pPr lvl="1"/>
            <a:r>
              <a:rPr lang="en-US" dirty="0"/>
              <a:t>With 90% chance → pick the arm with highest average</a:t>
            </a:r>
          </a:p>
          <a:p>
            <a:pPr lvl="1"/>
            <a:r>
              <a:rPr lang="en-US" dirty="0"/>
              <a:t>With 10% chance → pick a random arm</a:t>
            </a:r>
          </a:p>
        </p:txBody>
      </p:sp>
    </p:spTree>
    <p:extLst>
      <p:ext uri="{BB962C8B-B14F-4D97-AF65-F5344CB8AC3E}">
        <p14:creationId xmlns:p14="http://schemas.microsoft.com/office/powerpoint/2010/main" val="153228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6932-8218-CA6D-89E9-A3278EE0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A0C0-2C2C-75FE-0730-07720B76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pPr marL="0" indent="0">
              <a:buNone/>
            </a:pPr>
            <a:r>
              <a:rPr lang="en-US" dirty="0"/>
              <a:t>Simple and fast to implement</a:t>
            </a:r>
          </a:p>
          <a:p>
            <a:pPr marL="0" indent="0">
              <a:buNone/>
            </a:pPr>
            <a:r>
              <a:rPr lang="en-US" dirty="0"/>
              <a:t>Guarantees some exploration, avoiding getting stuck on a bad choice</a:t>
            </a:r>
          </a:p>
          <a:p>
            <a:pPr marL="0" indent="0">
              <a:buNone/>
            </a:pPr>
            <a:r>
              <a:rPr lang="en-US" dirty="0"/>
              <a:t>Works well when ε is tuned properly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 marL="0" indent="0">
              <a:buNone/>
            </a:pPr>
            <a:r>
              <a:rPr lang="en-US" dirty="0"/>
              <a:t>Exploration is random, not strategic</a:t>
            </a:r>
          </a:p>
          <a:p>
            <a:pPr marL="0" indent="0">
              <a:buNone/>
            </a:pPr>
            <a:r>
              <a:rPr lang="en-US" dirty="0"/>
              <a:t>ε value must be carefully chosen (too high = too random, too low = not enough exploration)</a:t>
            </a:r>
          </a:p>
          <a:p>
            <a:pPr marL="0" indent="0">
              <a:buNone/>
            </a:pPr>
            <a:r>
              <a:rPr lang="en-US" dirty="0"/>
              <a:t>Doesn’t adapt over time unless ε is decayed (not automatic)</a:t>
            </a:r>
          </a:p>
        </p:txBody>
      </p:sp>
    </p:spTree>
    <p:extLst>
      <p:ext uri="{BB962C8B-B14F-4D97-AF65-F5344CB8AC3E}">
        <p14:creationId xmlns:p14="http://schemas.microsoft.com/office/powerpoint/2010/main" val="397014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6932-8218-CA6D-89E9-A3278EE0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A0C0-2C2C-75FE-0730-07720B76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Upper Confidence Bound 1(UCB1)</a:t>
            </a:r>
          </a:p>
          <a:p>
            <a:r>
              <a:rPr lang="en-US" dirty="0"/>
              <a:t>Formula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n = total number of times all arms have been pulled (explored)</a:t>
            </a:r>
          </a:p>
          <a:p>
            <a:pPr marL="0" indent="0">
              <a:buNone/>
            </a:pPr>
            <a:r>
              <a:rPr lang="en-US" dirty="0"/>
              <a:t>𝑛𝑖n </a:t>
            </a:r>
            <a:r>
              <a:rPr lang="en-US" dirty="0" err="1"/>
              <a:t>i</a:t>
            </a:r>
            <a:r>
              <a:rPr lang="en-US" dirty="0"/>
              <a:t>​  = number of times arm 𝑖</a:t>
            </a:r>
            <a:r>
              <a:rPr lang="en-US" dirty="0" err="1"/>
              <a:t>i</a:t>
            </a:r>
            <a:r>
              <a:rPr lang="en-US" dirty="0"/>
              <a:t> has been pulled</a:t>
            </a:r>
          </a:p>
          <a:p>
            <a:pPr marL="0" indent="0">
              <a:buNone/>
            </a:pPr>
            <a:r>
              <a:rPr lang="en-US" dirty="0"/>
              <a:t>ln⁡= natural logarithm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8E1DEE6-88C7-249A-27B6-53B4DBC1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71" y="2514714"/>
            <a:ext cx="1742857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5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6932-8218-CA6D-89E9-A3278EE0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A0C0-2C2C-75FE-0730-07720B76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pPr marL="0" indent="0">
              <a:buNone/>
            </a:pPr>
            <a:r>
              <a:rPr lang="en-US" dirty="0"/>
              <a:t>Smart exploration: prefers less tried arms with potential</a:t>
            </a:r>
          </a:p>
          <a:p>
            <a:pPr marL="0" indent="0">
              <a:buNone/>
            </a:pPr>
            <a:r>
              <a:rPr lang="en-US" dirty="0"/>
              <a:t>No need for tuning (like ε)</a:t>
            </a:r>
          </a:p>
          <a:p>
            <a:pPr marL="0" indent="0">
              <a:buNone/>
            </a:pPr>
            <a:r>
              <a:rPr lang="en-US" dirty="0"/>
              <a:t>More efficient long-term performance</a:t>
            </a:r>
          </a:p>
          <a:p>
            <a:pPr marL="0" indent="0">
              <a:buNone/>
            </a:pPr>
            <a:r>
              <a:rPr lang="en-US" dirty="0"/>
              <a:t>Mathematically grounded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 marL="0" indent="0">
              <a:buNone/>
            </a:pPr>
            <a:r>
              <a:rPr lang="en-US" dirty="0"/>
              <a:t>More complex than ε-greedy</a:t>
            </a:r>
          </a:p>
          <a:p>
            <a:pPr marL="0" indent="0">
              <a:buNone/>
            </a:pPr>
            <a:r>
              <a:rPr lang="en-US" dirty="0"/>
              <a:t>Needs accurate tracking of counts and averages</a:t>
            </a:r>
          </a:p>
          <a:p>
            <a:pPr marL="0" indent="0">
              <a:buNone/>
            </a:pPr>
            <a:r>
              <a:rPr lang="en-US" dirty="0"/>
              <a:t>Can be slower to compute in real-time if many arms)</a:t>
            </a:r>
          </a:p>
        </p:txBody>
      </p:sp>
    </p:spTree>
    <p:extLst>
      <p:ext uri="{BB962C8B-B14F-4D97-AF65-F5344CB8AC3E}">
        <p14:creationId xmlns:p14="http://schemas.microsoft.com/office/powerpoint/2010/main" val="128915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317-F129-48B6-867E-8D65D17A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5CDAA8-38A3-4CDF-AB5A-96262A771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862883"/>
              </p:ext>
            </p:extLst>
          </p:nvPr>
        </p:nvGraphicFramePr>
        <p:xfrm>
          <a:off x="838200" y="1690688"/>
          <a:ext cx="11022226" cy="4631358"/>
        </p:xfrm>
        <a:graphic>
          <a:graphicData uri="http://schemas.openxmlformats.org/drawingml/2006/table">
            <a:tbl>
              <a:tblPr firstRow="1" firstCol="1" bandRow="1"/>
              <a:tblGrid>
                <a:gridCol w="11022226">
                  <a:extLst>
                    <a:ext uri="{9D8B030D-6E8A-4147-A177-3AD203B41FA5}">
                      <a16:colId xmlns:a16="http://schemas.microsoft.com/office/drawing/2014/main" val="4068065382"/>
                    </a:ext>
                  </a:extLst>
                </a:gridCol>
              </a:tblGrid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[1]  J. Daher, 18 11 2023. [Online]. Available: https://www.thedartmouth.com/article/2023/09/trends-shorter-songs. [Accessed 25 2 2025].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92728"/>
                  </a:ext>
                </a:extLst>
              </a:tr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[2] S.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</a:rPr>
                        <a:t>Bludov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, "www.dataart.com," 12 2019. [Online]. Available: https://www.dataart.com/media/3234/shortening-attenting-spans-sb.pdf. [Accessed 23 2 2025].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203959"/>
                  </a:ext>
                </a:extLst>
              </a:tr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[3] S. Stella, "publicknowledge.org," 9 3 2023. [Online]. Available: https://publicknowledge.org/new-public-knowledge-paper-shines-a-light-on-the-broken-music-streaming-industry. [Accessed 9 3 2023].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1641"/>
                  </a:ext>
                </a:extLst>
              </a:tr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[4] J. Shotwell, "https://artists.bandsintown.com/," [Online]. Available: https://artists.bandsintown.com/support/blog/short-attention-spans-are-dramatically-altering-songwriting-heres-how. [Accessed 25 2 2025].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019583"/>
                  </a:ext>
                </a:extLst>
              </a:tr>
              <a:tr h="10489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[5] "www.sharetopros.com/," 16 8 2023. [Online]. Available: https://www.sharetopros.com/blog/the-challenges-and-obstacles-facing-the-music-industry-today.php. [Accessed 25 2 2025].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06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1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41B5-C22F-40D2-AA23-73D5E3C6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17B5-FFAC-4A20-B385-07018CB9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</a:t>
            </a:r>
          </a:p>
          <a:p>
            <a:pPr marL="0" indent="0" algn="ctr">
              <a:buNone/>
            </a:pPr>
            <a:r>
              <a:rPr lang="en-US" sz="8800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5229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F4DB-9F5B-4E8D-AC8A-7C175630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E28B-7F98-4808-9EA6-9F3BEEAC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allows users to listen to music and interact with it by liking or disliking tracks.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personalized playlists from the songs they’ve liked.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Artists can upload their music and specify preview segments to showcase specific parts of their tracks.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includes a recommendation algorithm that tailors song suggestions based on user preferences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495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417C-0253-4935-8E36-D8A49465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ADEB-771A-4EA1-AFAD-CC81A9E9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Attention Spans and Song Previewing Needs.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Personalized Recommendations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User Interaction with Music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Playlists</a:t>
            </a:r>
          </a:p>
        </p:txBody>
      </p:sp>
    </p:spTree>
    <p:extLst>
      <p:ext uri="{BB962C8B-B14F-4D97-AF65-F5344CB8AC3E}">
        <p14:creationId xmlns:p14="http://schemas.microsoft.com/office/powerpoint/2010/main" val="35261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F0E-06B7-4BE3-9F1C-C3BCA064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853-7774-44B3-9E8A-C0B738C6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user-friendly music streaming platform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Implement a customizable preview system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Build a recommendation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801F-2C8F-46C5-B153-71885C3A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241F-BC35-4B38-836D-448369D9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current systems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 recommendations are often generic and fail to adapt to user preferences.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struggle to find new music that matches their tastes.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Playlist creation can be tedious, with too many options and no personalized filtering.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system adapts in real-time based on user interactions.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curate playlists from songs they have already liked.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preview system helps users quickly decide if they enjoy a song.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4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0F498-5DE6-43AC-B858-031195BA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23" y="0"/>
            <a:ext cx="3679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27BF55-0957-9715-35CD-507F3A3E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57" y="863600"/>
            <a:ext cx="6581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44C393-F0A7-D935-D4E4-A1402CFB1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1339850"/>
            <a:ext cx="65817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3715F5A-CDA3-855B-6FD8-DA50F1E9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27" y="182562"/>
            <a:ext cx="565198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693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Introduction</vt:lpstr>
      <vt:lpstr>Problem Statement</vt:lpstr>
      <vt:lpstr>Objectives</vt:lpstr>
      <vt:lpstr>Requirement Analysis </vt:lpstr>
      <vt:lpstr>Use-Case Diagram</vt:lpstr>
      <vt:lpstr>Class Diagram</vt:lpstr>
      <vt:lpstr>Object Diagram</vt:lpstr>
      <vt:lpstr>State Diagram</vt:lpstr>
      <vt:lpstr>Sequence Diagram</vt:lpstr>
      <vt:lpstr>Sequence Diagram</vt:lpstr>
      <vt:lpstr>Activity Diagram</vt:lpstr>
      <vt:lpstr>Algorithm</vt:lpstr>
      <vt:lpstr>Algorithm</vt:lpstr>
      <vt:lpstr>Algorithm</vt:lpstr>
      <vt:lpstr>Algorithm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Blogging System</dc:title>
  <dc:creator>Dell</dc:creator>
  <cp:lastModifiedBy>Bisham Pandey</cp:lastModifiedBy>
  <cp:revision>122</cp:revision>
  <dcterms:created xsi:type="dcterms:W3CDTF">2024-01-03T17:48:05Z</dcterms:created>
  <dcterms:modified xsi:type="dcterms:W3CDTF">2025-05-09T13:53:26Z</dcterms:modified>
</cp:coreProperties>
</file>