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39"/>
  </p:notesMasterIdLst>
  <p:handoutMasterIdLst>
    <p:handoutMasterId r:id="rId40"/>
  </p:handoutMasterIdLst>
  <p:sldIdLst>
    <p:sldId id="256" r:id="rId2"/>
    <p:sldId id="303" r:id="rId3"/>
    <p:sldId id="307" r:id="rId4"/>
    <p:sldId id="304" r:id="rId5"/>
    <p:sldId id="313" r:id="rId6"/>
    <p:sldId id="309" r:id="rId7"/>
    <p:sldId id="305" r:id="rId8"/>
    <p:sldId id="314" r:id="rId9"/>
    <p:sldId id="315" r:id="rId10"/>
    <p:sldId id="261" r:id="rId11"/>
    <p:sldId id="259" r:id="rId12"/>
    <p:sldId id="306" r:id="rId13"/>
    <p:sldId id="262" r:id="rId14"/>
    <p:sldId id="316" r:id="rId15"/>
    <p:sldId id="264" r:id="rId16"/>
    <p:sldId id="321" r:id="rId17"/>
    <p:sldId id="322" r:id="rId18"/>
    <p:sldId id="311" r:id="rId19"/>
    <p:sldId id="312" r:id="rId20"/>
    <p:sldId id="270" r:id="rId21"/>
    <p:sldId id="268" r:id="rId22"/>
    <p:sldId id="310" r:id="rId23"/>
    <p:sldId id="296" r:id="rId24"/>
    <p:sldId id="269" r:id="rId25"/>
    <p:sldId id="266" r:id="rId26"/>
    <p:sldId id="317" r:id="rId27"/>
    <p:sldId id="318" r:id="rId28"/>
    <p:sldId id="319" r:id="rId29"/>
    <p:sldId id="320" r:id="rId30"/>
    <p:sldId id="298" r:id="rId31"/>
    <p:sldId id="300" r:id="rId32"/>
    <p:sldId id="301" r:id="rId33"/>
    <p:sldId id="299" r:id="rId34"/>
    <p:sldId id="265" r:id="rId35"/>
    <p:sldId id="323" r:id="rId36"/>
    <p:sldId id="324" r:id="rId37"/>
    <p:sldId id="275" r:id="rId38"/>
  </p:sldIdLst>
  <p:sldSz cx="9144000" cy="5143500" type="screen16x9"/>
  <p:notesSz cx="6858000" cy="9144000"/>
  <p:embeddedFontLst>
    <p:embeddedFont>
      <p:font typeface="Bradley Hand ITC" panose="03070402050302030203" pitchFamily="66" charset="0"/>
      <p:regular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Open Sans" panose="020B0606030504020204" pitchFamily="34" charset="0"/>
      <p:regular r:id="rId46"/>
      <p:bold r:id="rId47"/>
      <p:italic r:id="rId48"/>
      <p:boldItalic r:id="rId49"/>
    </p:embeddedFont>
    <p:embeddedFont>
      <p:font typeface="Sora" panose="020B0604020202020204" charset="0"/>
      <p:regular r:id="rId50"/>
      <p:bold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C9D3"/>
    <a:srgbClr val="292929"/>
    <a:srgbClr val="A8B7BF"/>
    <a:srgbClr val="D4C8C4"/>
    <a:srgbClr val="A0D4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2A8954-3AFA-4F10-B464-FF7D65FBC49E}">
  <a:tblStyle styleId="{2C2A8954-3AFA-4F10-B464-FF7D65FBC49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30C27D8-5B44-4099-BBFD-6DFF29F864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19" autoAdjust="0"/>
    <p:restoredTop sz="93969" autoAdjust="0"/>
  </p:normalViewPr>
  <p:slideViewPr>
    <p:cSldViewPr snapToGrid="0">
      <p:cViewPr varScale="1">
        <p:scale>
          <a:sx n="102" d="100"/>
          <a:sy n="102" d="100"/>
        </p:scale>
        <p:origin x="898" y="5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90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932B065-0F2F-FECA-F41F-277E8C88F70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1B7E738-E52D-41A1-B58E-59152F07B63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A4268-1C02-47BA-9600-D04DF5A60EBB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28656CB-FD33-5BD9-65C8-3A37926F52B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49ACD4-5430-8A1A-F168-F32179058B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619808-62ED-4C4A-8ABF-65BD79CB37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820971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8026b66ec5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8026b66ec5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68EC51B8-89CE-D49E-6CC7-45026AC2C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1CAE6EAF-C73F-FAAC-0B65-903FD19614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78B56504-76D5-61C2-01EA-F2C52E8CAA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27972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1360713c04_0_3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11360713c04_0_3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9e629ec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9e629ec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>
          <a:extLst>
            <a:ext uri="{FF2B5EF4-FFF2-40B4-BE49-F238E27FC236}">
              <a16:creationId xmlns:a16="http://schemas.microsoft.com/office/drawing/2014/main" id="{9A5C7AB0-4C86-3895-15C8-E244DDBC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0f9e629ec3_0_172:notes">
            <a:extLst>
              <a:ext uri="{FF2B5EF4-FFF2-40B4-BE49-F238E27FC236}">
                <a16:creationId xmlns:a16="http://schemas.microsoft.com/office/drawing/2014/main" id="{363F3095-E8D3-B631-12C3-32422443C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0f9e629ec3_0_172:notes">
            <a:extLst>
              <a:ext uri="{FF2B5EF4-FFF2-40B4-BE49-F238E27FC236}">
                <a16:creationId xmlns:a16="http://schemas.microsoft.com/office/drawing/2014/main" id="{AC0EE9BF-F3FB-0359-E813-480B4B2664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58919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1105afc42a3_1_5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1105afc42a3_1_5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1e375b9f55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11e375b9f55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D156DD79-E8D1-2047-2304-FC58F3EE8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C52E55C1-FCCE-95B8-EDDB-8C237B6564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61CF62EB-696F-B38A-4991-613D0F9DFE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197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162545E6-82B5-8196-12F6-4A095024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18180F09-FFBF-75A9-E09C-CEA9D55CB2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9F877A73-9112-E97D-6552-64C8FB2935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117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FBCC685-4C73-9214-7963-BBD2F8C64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4893E484-68C9-7D14-E15D-83E0A6A48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872FE4D1-86D8-2CB6-92E7-4A22989A1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94131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87964A82-6B11-E0AA-2668-072E5B2F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9A09B60B-19C9-19D8-1817-FAA767ECC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ACB39D1C-066D-713B-0750-D13796DF3D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5551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492366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1e375b9f55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1e375b9f55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05afc42a3_1_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05afc42a3_1_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258269c9b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1258269c9b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spcAft>
                <a:spcPts val="600"/>
              </a:spcAft>
              <a:buNone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1. Preparazione Dati Utente e RAG Catalogo Film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Caricamento profilo utente (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liked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/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disliked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/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held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-out movies)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Query RAG differenziate: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Precision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"Film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that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user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will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definitely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love" + profilo utente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Coverage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"Diverse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films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— maximum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variety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" (senza profilo)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Generazione cataloghi specifici per metrica (25 film ciascuno)</a:t>
            </a:r>
          </a:p>
          <a:p>
            <a:pPr algn="l">
              <a:spcAft>
                <a:spcPts val="600"/>
              </a:spcAft>
              <a:buNone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2. Esecuzione Agenti Precision e Coverage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Agente Precision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Raccomandazioni per accuratezza (20 film + spiegazione)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Agente Coverage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Raccomandazioni per diversità (20 film + spiegazione)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Prompt LLM ottimizzati per ciascuna metrica</a:t>
            </a:r>
          </a:p>
          <a:p>
            <a:pPr algn="l">
              <a:spcAft>
                <a:spcPts val="600"/>
              </a:spcAft>
              <a:buNone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3. Aggregazione e Bilanciamento Metriche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LLM </a:t>
            </a:r>
            <a:r>
              <a:rPr lang="it-IT" b="1" i="0" dirty="0" err="1">
                <a:solidFill>
                  <a:srgbClr val="CCCCCC"/>
                </a:solidFill>
                <a:effectLst/>
                <a:latin typeface="+mj-lt"/>
              </a:rPr>
              <a:t>Aggregator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Analizza sovrapposizioni e complementarità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Bilancia intelligentemente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precision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vs coverage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Output: Lista finale di 20 raccomandazioni ottimizzate</a:t>
            </a:r>
          </a:p>
          <a:p>
            <a:pPr algn="l">
              <a:spcAft>
                <a:spcPts val="600"/>
              </a:spcAft>
              <a:buNone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4. Calcolo Metriche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 err="1">
                <a:solidFill>
                  <a:srgbClr val="CCCCCC"/>
                </a:solidFill>
                <a:effectLst/>
                <a:latin typeface="+mj-lt"/>
              </a:rPr>
              <a:t>Precision@K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 vs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held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-out items (ground truth)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Metriche diversità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Genre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 coverage, </a:t>
            </a:r>
            <a:r>
              <a:rPr lang="it-IT" b="0" i="0" dirty="0" err="1">
                <a:solidFill>
                  <a:srgbClr val="CCCCCC"/>
                </a:solidFill>
                <a:effectLst/>
                <a:latin typeface="+mj-lt"/>
              </a:rPr>
              <a:t>entropy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, dispersione temporale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it-IT" b="1" i="0" dirty="0">
                <a:solidFill>
                  <a:srgbClr val="CCCCCC"/>
                </a:solidFill>
                <a:effectLst/>
                <a:latin typeface="+mj-lt"/>
              </a:rPr>
              <a:t>Aggregazione</a:t>
            </a:r>
            <a:r>
              <a:rPr lang="it-IT" b="0" i="0" dirty="0">
                <a:solidFill>
                  <a:srgbClr val="CCCCCC"/>
                </a:solidFill>
                <a:effectLst/>
                <a:latin typeface="+mj-lt"/>
              </a:rPr>
              <a:t>: MAP@K e metriche medie su tutti gli utenti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11e7c571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11e7c571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1258269c9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1258269c9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4B5EB680-F18C-5959-2820-B401CFA1A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25E4267C-22C4-4F82-0485-2C59BEED5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E769D6BD-221A-2BB4-D4CC-10B0CF8352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6504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90293FF6-22A7-E46D-F8BD-54B14434C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CD9C711B-8AFB-7242-9842-5B38914CBA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2347FA7D-71EB-0500-62D8-B7E86347B9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893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>
          <a:extLst>
            <a:ext uri="{FF2B5EF4-FFF2-40B4-BE49-F238E27FC236}">
              <a16:creationId xmlns:a16="http://schemas.microsoft.com/office/drawing/2014/main" id="{BF00B7D5-4BBB-42DA-9495-679FA9EF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258269c9b_0_226:notes">
            <a:extLst>
              <a:ext uri="{FF2B5EF4-FFF2-40B4-BE49-F238E27FC236}">
                <a16:creationId xmlns:a16="http://schemas.microsoft.com/office/drawing/2014/main" id="{F4FB42F0-5850-2ABE-E419-32658DAB80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258269c9b_0_226:notes">
            <a:extLst>
              <a:ext uri="{FF2B5EF4-FFF2-40B4-BE49-F238E27FC236}">
                <a16:creationId xmlns:a16="http://schemas.microsoft.com/office/drawing/2014/main" id="{D6AE8A83-0CB0-5A56-64C9-E08E98D21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4500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84800" y="1360775"/>
            <a:ext cx="4906200" cy="168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84800" y="3274276"/>
            <a:ext cx="4906200" cy="40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7951736" flipH="1">
            <a:off x="3529926" y="-1809034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13" name="Google Shape;13;p2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B2E94D7-74E0-7541-321F-DD2E3CDBD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 hasCustomPrompt="1"/>
          </p:nvPr>
        </p:nvSpPr>
        <p:spPr>
          <a:xfrm>
            <a:off x="2673921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2673921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2673921" y="2454908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5625733" y="2460704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5625733" y="1328475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5625733" y="3581349"/>
            <a:ext cx="844500" cy="447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1801894" y="1827973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7"/>
          </p:nvPr>
        </p:nvSpPr>
        <p:spPr>
          <a:xfrm>
            <a:off x="1801894" y="2954437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1801894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4753706" y="296025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4753706" y="4080902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4753706" y="1839586"/>
            <a:ext cx="25884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53"/>
            <a:ext cx="1581151" cy="5143392"/>
            <a:chOff x="0" y="53"/>
            <a:chExt cx="1581151" cy="5143392"/>
          </a:xfrm>
        </p:grpSpPr>
        <p:sp>
          <p:nvSpPr>
            <p:cNvPr id="95" name="Google Shape;95;p13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 rot="5400000" flipH="1">
              <a:off x="-2070474" y="2070527"/>
              <a:ext cx="5143297" cy="1002349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13"/>
          <p:cNvSpPr/>
          <p:nvPr/>
        </p:nvSpPr>
        <p:spPr>
          <a:xfrm rot="-5793611">
            <a:off x="5108914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15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919688D5-E352-4D0F-CAEF-33C4BAD6D72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50" y="4819621"/>
            <a:ext cx="9143876" cy="449868"/>
            <a:chOff x="62" y="4240596"/>
            <a:chExt cx="9143876" cy="1028740"/>
          </a:xfrm>
        </p:grpSpPr>
        <p:sp>
          <p:nvSpPr>
            <p:cNvPr id="102" name="Google Shape;102;p1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" name="Google Shape;104;p14"/>
          <p:cNvSpPr/>
          <p:nvPr/>
        </p:nvSpPr>
        <p:spPr>
          <a:xfrm rot="9424676" flipH="1">
            <a:off x="-2604885" y="-2229434"/>
            <a:ext cx="7047918" cy="540826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39267231-7583-C80D-EC1B-E44991F163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48" y="50"/>
            <a:ext cx="380889" cy="5143389"/>
            <a:chOff x="41" y="56"/>
            <a:chExt cx="1581110" cy="5143389"/>
          </a:xfrm>
        </p:grpSpPr>
        <p:sp>
          <p:nvSpPr>
            <p:cNvPr id="108" name="Google Shape;108;p15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5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0" name="Google Shape;110;p15"/>
          <p:cNvSpPr/>
          <p:nvPr/>
        </p:nvSpPr>
        <p:spPr>
          <a:xfrm rot="-1761608" flipH="1">
            <a:off x="4904819" y="1482620"/>
            <a:ext cx="7048168" cy="5408460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7536B03-FD89-1EF4-28BD-CA10C619A3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oogle Shape;118;p17"/>
          <p:cNvGrpSpPr/>
          <p:nvPr/>
        </p:nvGrpSpPr>
        <p:grpSpPr>
          <a:xfrm>
            <a:off x="6763013" y="100"/>
            <a:ext cx="2380497" cy="5143397"/>
            <a:chOff x="8422599" y="100"/>
            <a:chExt cx="721385" cy="5143397"/>
          </a:xfrm>
        </p:grpSpPr>
        <p:sp>
          <p:nvSpPr>
            <p:cNvPr id="119" name="Google Shape;119;p17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7"/>
            <p:cNvSpPr/>
            <p:nvPr/>
          </p:nvSpPr>
          <p:spPr>
            <a:xfrm rot="-5400000" flipH="1">
              <a:off x="6321342" y="2320863"/>
              <a:ext cx="5143297" cy="50197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" name="Google Shape;121;p17"/>
          <p:cNvSpPr/>
          <p:nvPr/>
        </p:nvSpPr>
        <p:spPr>
          <a:xfrm rot="7154954" flipH="1">
            <a:off x="-2585066" y="-810543"/>
            <a:ext cx="7047515" cy="540795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7"/>
          <p:cNvSpPr txBox="1">
            <a:spLocks noGrp="1"/>
          </p:cNvSpPr>
          <p:nvPr>
            <p:ph type="title" hasCustomPrompt="1"/>
          </p:nvPr>
        </p:nvSpPr>
        <p:spPr>
          <a:xfrm>
            <a:off x="2112838" y="2013157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3" name="Google Shape;123;p17"/>
          <p:cNvSpPr txBox="1">
            <a:spLocks noGrp="1"/>
          </p:cNvSpPr>
          <p:nvPr>
            <p:ph type="subTitle" idx="1"/>
          </p:nvPr>
        </p:nvSpPr>
        <p:spPr>
          <a:xfrm>
            <a:off x="2112850" y="2772075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17"/>
          <p:cNvSpPr txBox="1">
            <a:spLocks noGrp="1"/>
          </p:cNvSpPr>
          <p:nvPr>
            <p:ph type="title" idx="2" hasCustomPrompt="1"/>
          </p:nvPr>
        </p:nvSpPr>
        <p:spPr>
          <a:xfrm>
            <a:off x="2112850" y="534989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5" name="Google Shape;125;p17"/>
          <p:cNvSpPr txBox="1">
            <a:spLocks noGrp="1"/>
          </p:cNvSpPr>
          <p:nvPr>
            <p:ph type="subTitle" idx="3"/>
          </p:nvPr>
        </p:nvSpPr>
        <p:spPr>
          <a:xfrm>
            <a:off x="2112850" y="1293901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17"/>
          <p:cNvSpPr txBox="1">
            <a:spLocks noGrp="1"/>
          </p:cNvSpPr>
          <p:nvPr>
            <p:ph type="title" idx="4" hasCustomPrompt="1"/>
          </p:nvPr>
        </p:nvSpPr>
        <p:spPr>
          <a:xfrm>
            <a:off x="2112838" y="3491325"/>
            <a:ext cx="3492600" cy="7689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7"/>
          <p:cNvSpPr txBox="1">
            <a:spLocks noGrp="1"/>
          </p:cNvSpPr>
          <p:nvPr>
            <p:ph type="subTitle" idx="5"/>
          </p:nvPr>
        </p:nvSpPr>
        <p:spPr>
          <a:xfrm>
            <a:off x="2112850" y="4250249"/>
            <a:ext cx="3492600" cy="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593B6CE-367F-3222-1208-A8DFF6A327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22"/>
          <p:cNvGrpSpPr/>
          <p:nvPr/>
        </p:nvGrpSpPr>
        <p:grpSpPr>
          <a:xfrm>
            <a:off x="45" y="50"/>
            <a:ext cx="719880" cy="5143389"/>
            <a:chOff x="41" y="56"/>
            <a:chExt cx="1581110" cy="5143389"/>
          </a:xfrm>
        </p:grpSpPr>
        <p:sp>
          <p:nvSpPr>
            <p:cNvPr id="165" name="Google Shape;165;p22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2"/>
            <p:cNvSpPr/>
            <p:nvPr/>
          </p:nvSpPr>
          <p:spPr>
            <a:xfrm rot="5400000" flipH="1">
              <a:off x="-1781053" y="1781149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" name="Google Shape;167;p22"/>
          <p:cNvSpPr/>
          <p:nvPr/>
        </p:nvSpPr>
        <p:spPr>
          <a:xfrm rot="-1245301" flipH="1">
            <a:off x="4539539" y="1518265"/>
            <a:ext cx="7047545" cy="540798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06963" y="2351226"/>
            <a:ext cx="21654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subTitle" idx="2"/>
          </p:nvPr>
        </p:nvSpPr>
        <p:spPr>
          <a:xfrm>
            <a:off x="3489749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subTitle" idx="3"/>
          </p:nvPr>
        </p:nvSpPr>
        <p:spPr>
          <a:xfrm>
            <a:off x="5871636" y="2351224"/>
            <a:ext cx="2164500" cy="176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2"/>
          <p:cNvSpPr txBox="1">
            <a:spLocks noGrp="1"/>
          </p:cNvSpPr>
          <p:nvPr>
            <p:ph type="subTitle" idx="4"/>
          </p:nvPr>
        </p:nvSpPr>
        <p:spPr>
          <a:xfrm>
            <a:off x="1106963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3" name="Google Shape;173;p22"/>
          <p:cNvSpPr txBox="1">
            <a:spLocks noGrp="1"/>
          </p:cNvSpPr>
          <p:nvPr>
            <p:ph type="subTitle" idx="5"/>
          </p:nvPr>
        </p:nvSpPr>
        <p:spPr>
          <a:xfrm>
            <a:off x="3489300" y="1578076"/>
            <a:ext cx="21645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4" name="Google Shape;174;p22"/>
          <p:cNvSpPr txBox="1">
            <a:spLocks noGrp="1"/>
          </p:cNvSpPr>
          <p:nvPr>
            <p:ph type="subTitle" idx="6"/>
          </p:nvPr>
        </p:nvSpPr>
        <p:spPr>
          <a:xfrm>
            <a:off x="5871637" y="1578075"/>
            <a:ext cx="2165400" cy="77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003FB2CE-72DE-3A95-0ABA-EE63AD066B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subTitle" idx="1"/>
          </p:nvPr>
        </p:nvSpPr>
        <p:spPr>
          <a:xfrm>
            <a:off x="1163725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ubTitle" idx="2"/>
          </p:nvPr>
        </p:nvSpPr>
        <p:spPr>
          <a:xfrm>
            <a:off x="1163726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23"/>
          <p:cNvSpPr txBox="1">
            <a:spLocks noGrp="1"/>
          </p:cNvSpPr>
          <p:nvPr>
            <p:ph type="subTitle" idx="3"/>
          </p:nvPr>
        </p:nvSpPr>
        <p:spPr>
          <a:xfrm>
            <a:off x="5013252" y="1674795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3"/>
          <p:cNvSpPr txBox="1">
            <a:spLocks noGrp="1"/>
          </p:cNvSpPr>
          <p:nvPr>
            <p:ph type="subTitle" idx="4"/>
          </p:nvPr>
        </p:nvSpPr>
        <p:spPr>
          <a:xfrm>
            <a:off x="1163726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3"/>
          <p:cNvSpPr txBox="1">
            <a:spLocks noGrp="1"/>
          </p:cNvSpPr>
          <p:nvPr>
            <p:ph type="subTitle" idx="5"/>
          </p:nvPr>
        </p:nvSpPr>
        <p:spPr>
          <a:xfrm>
            <a:off x="5013252" y="3391880"/>
            <a:ext cx="29670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subTitle" idx="6"/>
          </p:nvPr>
        </p:nvSpPr>
        <p:spPr>
          <a:xfrm>
            <a:off x="1163725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3" name="Google Shape;183;p23"/>
          <p:cNvSpPr txBox="1">
            <a:spLocks noGrp="1"/>
          </p:cNvSpPr>
          <p:nvPr>
            <p:ph type="subTitle" idx="7"/>
          </p:nvPr>
        </p:nvSpPr>
        <p:spPr>
          <a:xfrm>
            <a:off x="5013250" y="1148895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184" name="Google Shape;184;p23"/>
          <p:cNvSpPr txBox="1">
            <a:spLocks noGrp="1"/>
          </p:cNvSpPr>
          <p:nvPr>
            <p:ph type="subTitle" idx="8"/>
          </p:nvPr>
        </p:nvSpPr>
        <p:spPr>
          <a:xfrm>
            <a:off x="5013250" y="2865980"/>
            <a:ext cx="29670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grpSp>
        <p:nvGrpSpPr>
          <p:cNvPr id="185" name="Google Shape;185;p23"/>
          <p:cNvGrpSpPr/>
          <p:nvPr/>
        </p:nvGrpSpPr>
        <p:grpSpPr>
          <a:xfrm>
            <a:off x="50" y="-2"/>
            <a:ext cx="9143876" cy="525892"/>
            <a:chOff x="62" y="-4"/>
            <a:chExt cx="9143876" cy="1028740"/>
          </a:xfrm>
        </p:grpSpPr>
        <p:sp>
          <p:nvSpPr>
            <p:cNvPr id="186" name="Google Shape;186;p23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3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23"/>
          <p:cNvSpPr/>
          <p:nvPr/>
        </p:nvSpPr>
        <p:spPr>
          <a:xfrm rot="1956605" flipH="1">
            <a:off x="-1619609" y="2490500"/>
            <a:ext cx="7047639" cy="5408054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B5E0790-6D5F-6518-79C3-99FDF09BA4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 userDrawn="1">
  <p:cSld name="CUSTOM_7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24"/>
          <p:cNvGrpSpPr/>
          <p:nvPr/>
        </p:nvGrpSpPr>
        <p:grpSpPr>
          <a:xfrm>
            <a:off x="50" y="4608659"/>
            <a:ext cx="9143876" cy="660863"/>
            <a:chOff x="62" y="4240596"/>
            <a:chExt cx="9143876" cy="1028740"/>
          </a:xfrm>
        </p:grpSpPr>
        <p:sp>
          <p:nvSpPr>
            <p:cNvPr id="191" name="Google Shape;191;p24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3" name="Google Shape;193;p24"/>
          <p:cNvSpPr/>
          <p:nvPr/>
        </p:nvSpPr>
        <p:spPr>
          <a:xfrm rot="-6076843" flipH="1">
            <a:off x="5149113" y="-1972617"/>
            <a:ext cx="7047553" cy="5407989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720000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subTitle" idx="2"/>
          </p:nvPr>
        </p:nvSpPr>
        <p:spPr>
          <a:xfrm>
            <a:off x="3524999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24"/>
          <p:cNvSpPr txBox="1">
            <a:spLocks noGrp="1"/>
          </p:cNvSpPr>
          <p:nvPr>
            <p:ph type="subTitle" idx="3"/>
          </p:nvPr>
        </p:nvSpPr>
        <p:spPr>
          <a:xfrm>
            <a:off x="720000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4"/>
          <p:cNvSpPr txBox="1">
            <a:spLocks noGrp="1"/>
          </p:cNvSpPr>
          <p:nvPr>
            <p:ph type="subTitle" idx="4"/>
          </p:nvPr>
        </p:nvSpPr>
        <p:spPr>
          <a:xfrm>
            <a:off x="3527456" y="3248602"/>
            <a:ext cx="20859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ubTitle" idx="5"/>
          </p:nvPr>
        </p:nvSpPr>
        <p:spPr>
          <a:xfrm>
            <a:off x="6334911" y="1518310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24"/>
          <p:cNvSpPr txBox="1">
            <a:spLocks noGrp="1"/>
          </p:cNvSpPr>
          <p:nvPr>
            <p:ph type="subTitle" idx="6"/>
          </p:nvPr>
        </p:nvSpPr>
        <p:spPr>
          <a:xfrm>
            <a:off x="6334911" y="3248602"/>
            <a:ext cx="2084700" cy="120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01" name="Google Shape;201;p24"/>
          <p:cNvSpPr txBox="1">
            <a:spLocks noGrp="1"/>
          </p:cNvSpPr>
          <p:nvPr>
            <p:ph type="subTitle" idx="7"/>
          </p:nvPr>
        </p:nvSpPr>
        <p:spPr>
          <a:xfrm>
            <a:off x="720000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2" name="Google Shape;202;p24"/>
          <p:cNvSpPr txBox="1">
            <a:spLocks noGrp="1"/>
          </p:cNvSpPr>
          <p:nvPr>
            <p:ph type="subTitle" idx="8"/>
          </p:nvPr>
        </p:nvSpPr>
        <p:spPr>
          <a:xfrm>
            <a:off x="3524999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3" name="Google Shape;203;p24"/>
          <p:cNvSpPr txBox="1">
            <a:spLocks noGrp="1"/>
          </p:cNvSpPr>
          <p:nvPr>
            <p:ph type="subTitle" idx="9"/>
          </p:nvPr>
        </p:nvSpPr>
        <p:spPr>
          <a:xfrm>
            <a:off x="6334911" y="1144425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4" name="Google Shape;204;p24"/>
          <p:cNvSpPr txBox="1">
            <a:spLocks noGrp="1"/>
          </p:cNvSpPr>
          <p:nvPr>
            <p:ph type="subTitle" idx="13"/>
          </p:nvPr>
        </p:nvSpPr>
        <p:spPr>
          <a:xfrm>
            <a:off x="720000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subTitle" idx="14"/>
          </p:nvPr>
        </p:nvSpPr>
        <p:spPr>
          <a:xfrm>
            <a:off x="3524999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5"/>
          </p:nvPr>
        </p:nvSpPr>
        <p:spPr>
          <a:xfrm>
            <a:off x="6334911" y="2871504"/>
            <a:ext cx="20859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B1B580-38B7-BEC3-1A4C-BC2BD3DCA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numero diapositiva 4">
            <a:extLst>
              <a:ext uri="{FF2B5EF4-FFF2-40B4-BE49-F238E27FC236}">
                <a16:creationId xmlns:a16="http://schemas.microsoft.com/office/drawing/2014/main" id="{865DA04D-21DE-25BB-AA1F-A14FA0BC015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15489" y="4801771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25"/>
          <p:cNvGrpSpPr/>
          <p:nvPr/>
        </p:nvGrpSpPr>
        <p:grpSpPr>
          <a:xfrm>
            <a:off x="49" y="-27"/>
            <a:ext cx="9143877" cy="1841887"/>
            <a:chOff x="61" y="-21"/>
            <a:chExt cx="9143877" cy="1028757"/>
          </a:xfrm>
        </p:grpSpPr>
        <p:sp>
          <p:nvSpPr>
            <p:cNvPr id="209" name="Google Shape;209;p25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5"/>
            <p:cNvSpPr/>
            <p:nvPr/>
          </p:nvSpPr>
          <p:spPr>
            <a:xfrm rot="10800000">
              <a:off x="61" y="-21"/>
              <a:ext cx="9143876" cy="80552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25"/>
          <p:cNvSpPr/>
          <p:nvPr/>
        </p:nvSpPr>
        <p:spPr>
          <a:xfrm rot="2191549" flipH="1">
            <a:off x="-443104" y="2827667"/>
            <a:ext cx="7047842" cy="5408210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ctrTitle"/>
          </p:nvPr>
        </p:nvSpPr>
        <p:spPr>
          <a:xfrm>
            <a:off x="715100" y="1851238"/>
            <a:ext cx="37782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1"/>
          </p:nvPr>
        </p:nvSpPr>
        <p:spPr>
          <a:xfrm>
            <a:off x="4650700" y="1851250"/>
            <a:ext cx="3778200" cy="12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14" name="Google Shape;214;p25"/>
          <p:cNvSpPr txBox="1"/>
          <p:nvPr/>
        </p:nvSpPr>
        <p:spPr>
          <a:xfrm>
            <a:off x="4650700" y="2849050"/>
            <a:ext cx="3778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1"/>
              </a:solidFill>
              <a:highlight>
                <a:srgbClr val="DFDEFC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A8E2D6A-E571-BFAC-44C2-E2850647E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p26"/>
          <p:cNvGrpSpPr/>
          <p:nvPr/>
        </p:nvGrpSpPr>
        <p:grpSpPr>
          <a:xfrm flipH="1">
            <a:off x="7579169" y="53"/>
            <a:ext cx="1581117" cy="5143392"/>
            <a:chOff x="34" y="53"/>
            <a:chExt cx="1581117" cy="5143392"/>
          </a:xfrm>
        </p:grpSpPr>
        <p:sp>
          <p:nvSpPr>
            <p:cNvPr id="217" name="Google Shape;217;p26"/>
            <p:cNvSpPr/>
            <p:nvPr/>
          </p:nvSpPr>
          <p:spPr>
            <a:xfrm rot="5400000">
              <a:off x="-1781053" y="1781241"/>
              <a:ext cx="5143297" cy="1581110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6"/>
            <p:cNvSpPr/>
            <p:nvPr/>
          </p:nvSpPr>
          <p:spPr>
            <a:xfrm rot="5400000" flipH="1">
              <a:off x="-1898635" y="1898721"/>
              <a:ext cx="5143297" cy="134596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6"/>
          <p:cNvSpPr/>
          <p:nvPr/>
        </p:nvSpPr>
        <p:spPr>
          <a:xfrm rot="5793611" flipH="1">
            <a:off x="-2996321" y="667251"/>
            <a:ext cx="7047727" cy="540812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8D2416BB-AF4E-317B-A1A7-1BB54877E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3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p27"/>
          <p:cNvGrpSpPr/>
          <p:nvPr/>
        </p:nvGrpSpPr>
        <p:grpSpPr>
          <a:xfrm rot="10800000" flipH="1">
            <a:off x="62" y="4132413"/>
            <a:ext cx="9143876" cy="1028740"/>
            <a:chOff x="62" y="-4"/>
            <a:chExt cx="9143876" cy="1028740"/>
          </a:xfrm>
        </p:grpSpPr>
        <p:sp>
          <p:nvSpPr>
            <p:cNvPr id="222" name="Google Shape;222;p27"/>
            <p:cNvSpPr/>
            <p:nvPr/>
          </p:nvSpPr>
          <p:spPr>
            <a:xfrm rot="10800000" flipH="1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 rot="10800000">
              <a:off x="62" y="-4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" name="Google Shape;224;p27"/>
          <p:cNvGrpSpPr/>
          <p:nvPr/>
        </p:nvGrpSpPr>
        <p:grpSpPr>
          <a:xfrm rot="10800000" flipH="1">
            <a:off x="-2554627" y="-4248154"/>
            <a:ext cx="14253253" cy="8874309"/>
            <a:chOff x="-2771747" y="534994"/>
            <a:chExt cx="14253253" cy="8874309"/>
          </a:xfrm>
        </p:grpSpPr>
        <p:sp>
          <p:nvSpPr>
            <p:cNvPr id="225" name="Google Shape;225;p27"/>
            <p:cNvSpPr/>
            <p:nvPr/>
          </p:nvSpPr>
          <p:spPr>
            <a:xfrm rot="2991695" flipH="1">
              <a:off x="-1956763" y="2268050"/>
              <a:ext cx="7047826" cy="5408198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 rot="-1203209" flipH="1">
              <a:off x="3720293" y="2268118"/>
              <a:ext cx="7047648" cy="5408061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8318DCA-575D-E6C7-D0BF-83FAE591A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5"/>
          <p:cNvGrpSpPr/>
          <p:nvPr/>
        </p:nvGrpSpPr>
        <p:grpSpPr>
          <a:xfrm>
            <a:off x="8039407" y="100"/>
            <a:ext cx="1104170" cy="5143397"/>
            <a:chOff x="8422599" y="100"/>
            <a:chExt cx="721397" cy="5143397"/>
          </a:xfrm>
        </p:grpSpPr>
        <p:sp>
          <p:nvSpPr>
            <p:cNvPr id="33" name="Google Shape;33;p5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5"/>
            <p:cNvSpPr/>
            <p:nvPr/>
          </p:nvSpPr>
          <p:spPr>
            <a:xfrm rot="-5400000" flipH="1">
              <a:off x="6331919" y="2331420"/>
              <a:ext cx="5143297" cy="480857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5"/>
          <p:cNvSpPr/>
          <p:nvPr/>
        </p:nvSpPr>
        <p:spPr>
          <a:xfrm rot="5400000" flipH="1">
            <a:off x="-3328197" y="595553"/>
            <a:ext cx="7047571" cy="540800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 b="1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4946578" y="2345558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1524422" y="2345557"/>
            <a:ext cx="2673000" cy="14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ubTitle" idx="3"/>
          </p:nvPr>
        </p:nvSpPr>
        <p:spPr>
          <a:xfrm>
            <a:off x="1524422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4"/>
          </p:nvPr>
        </p:nvSpPr>
        <p:spPr>
          <a:xfrm>
            <a:off x="4946578" y="1695700"/>
            <a:ext cx="26730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18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sz="2400" b="1"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DDC09431-8A34-93AA-16EE-B0ABAE223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6"/>
          <p:cNvGrpSpPr/>
          <p:nvPr/>
        </p:nvGrpSpPr>
        <p:grpSpPr>
          <a:xfrm>
            <a:off x="8422599" y="100"/>
            <a:ext cx="721385" cy="5143397"/>
            <a:chOff x="8422599" y="100"/>
            <a:chExt cx="721385" cy="5143397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/>
          <p:nvPr/>
        </p:nvSpPr>
        <p:spPr>
          <a:xfrm rot="7199932" flipH="1">
            <a:off x="-3766244" y="-16184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78D4D5C7-067A-950C-486E-28DED1CF9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7"/>
          <p:cNvGrpSpPr/>
          <p:nvPr/>
        </p:nvGrpSpPr>
        <p:grpSpPr>
          <a:xfrm>
            <a:off x="62" y="4240596"/>
            <a:ext cx="9143876" cy="1028740"/>
            <a:chOff x="62" y="4240596"/>
            <a:chExt cx="9143876" cy="1028740"/>
          </a:xfrm>
        </p:grpSpPr>
        <p:sp>
          <p:nvSpPr>
            <p:cNvPr id="49" name="Google Shape;49;p7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" name="Google Shape;51;p7"/>
          <p:cNvGrpSpPr/>
          <p:nvPr/>
        </p:nvGrpSpPr>
        <p:grpSpPr>
          <a:xfrm>
            <a:off x="-1897863" y="-3262936"/>
            <a:ext cx="14581217" cy="8890352"/>
            <a:chOff x="-1897863" y="-3262936"/>
            <a:chExt cx="14581217" cy="8890352"/>
          </a:xfrm>
        </p:grpSpPr>
        <p:sp>
          <p:nvSpPr>
            <p:cNvPr id="52" name="Google Shape;52;p7"/>
            <p:cNvSpPr/>
            <p:nvPr/>
          </p:nvSpPr>
          <p:spPr>
            <a:xfrm rot="-10320869" flipH="1">
              <a:off x="-1556381" y="-2799617"/>
              <a:ext cx="7047645" cy="5408059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7"/>
            <p:cNvSpPr/>
            <p:nvPr/>
          </p:nvSpPr>
          <p:spPr>
            <a:xfrm rot="-6177391" flipH="1">
              <a:off x="5734195" y="-1117063"/>
              <a:ext cx="7047715" cy="5408112"/>
            </a:xfrm>
            <a:custGeom>
              <a:avLst/>
              <a:gdLst/>
              <a:ahLst/>
              <a:cxnLst/>
              <a:rect l="l" t="t" r="r" b="b"/>
              <a:pathLst>
                <a:path w="143718" h="110283" extrusionOk="0">
                  <a:moveTo>
                    <a:pt x="1276" y="1047"/>
                  </a:moveTo>
                  <a:lnTo>
                    <a:pt x="17534" y="16565"/>
                  </a:lnTo>
                  <a:cubicBezTo>
                    <a:pt x="17483" y="16667"/>
                    <a:pt x="17457" y="16743"/>
                    <a:pt x="17432" y="16845"/>
                  </a:cubicBezTo>
                  <a:lnTo>
                    <a:pt x="1889" y="17279"/>
                  </a:lnTo>
                  <a:cubicBezTo>
                    <a:pt x="1812" y="16845"/>
                    <a:pt x="1480" y="16514"/>
                    <a:pt x="1046" y="16462"/>
                  </a:cubicBezTo>
                  <a:lnTo>
                    <a:pt x="1046" y="1149"/>
                  </a:lnTo>
                  <a:cubicBezTo>
                    <a:pt x="1123" y="1124"/>
                    <a:pt x="1225" y="1098"/>
                    <a:pt x="1276" y="1047"/>
                  </a:cubicBezTo>
                  <a:close/>
                  <a:moveTo>
                    <a:pt x="17432" y="17050"/>
                  </a:moveTo>
                  <a:cubicBezTo>
                    <a:pt x="17457" y="17177"/>
                    <a:pt x="17508" y="17279"/>
                    <a:pt x="17585" y="17381"/>
                  </a:cubicBezTo>
                  <a:lnTo>
                    <a:pt x="11638" y="24936"/>
                  </a:lnTo>
                  <a:cubicBezTo>
                    <a:pt x="11485" y="24859"/>
                    <a:pt x="11306" y="24808"/>
                    <a:pt x="11128" y="24808"/>
                  </a:cubicBezTo>
                  <a:cubicBezTo>
                    <a:pt x="10873" y="24808"/>
                    <a:pt x="10643" y="24910"/>
                    <a:pt x="10464" y="25064"/>
                  </a:cubicBezTo>
                  <a:lnTo>
                    <a:pt x="1736" y="17917"/>
                  </a:lnTo>
                  <a:cubicBezTo>
                    <a:pt x="1812" y="17790"/>
                    <a:pt x="1863" y="17637"/>
                    <a:pt x="1889" y="17483"/>
                  </a:cubicBezTo>
                  <a:lnTo>
                    <a:pt x="17432" y="17050"/>
                  </a:lnTo>
                  <a:close/>
                  <a:moveTo>
                    <a:pt x="17764" y="17483"/>
                  </a:moveTo>
                  <a:cubicBezTo>
                    <a:pt x="17840" y="17534"/>
                    <a:pt x="17942" y="17585"/>
                    <a:pt x="18070" y="17585"/>
                  </a:cubicBezTo>
                  <a:cubicBezTo>
                    <a:pt x="18070" y="17585"/>
                    <a:pt x="18095" y="17560"/>
                    <a:pt x="18121" y="17560"/>
                  </a:cubicBezTo>
                  <a:lnTo>
                    <a:pt x="20061" y="25089"/>
                  </a:lnTo>
                  <a:lnTo>
                    <a:pt x="12047" y="25574"/>
                  </a:lnTo>
                  <a:cubicBezTo>
                    <a:pt x="12021" y="25395"/>
                    <a:pt x="11919" y="25191"/>
                    <a:pt x="11791" y="25064"/>
                  </a:cubicBezTo>
                  <a:lnTo>
                    <a:pt x="17764" y="17483"/>
                  </a:lnTo>
                  <a:close/>
                  <a:moveTo>
                    <a:pt x="20112" y="25268"/>
                  </a:moveTo>
                  <a:lnTo>
                    <a:pt x="22460" y="34405"/>
                  </a:lnTo>
                  <a:cubicBezTo>
                    <a:pt x="22332" y="34456"/>
                    <a:pt x="22230" y="34507"/>
                    <a:pt x="22128" y="34609"/>
                  </a:cubicBezTo>
                  <a:lnTo>
                    <a:pt x="14726" y="28560"/>
                  </a:lnTo>
                  <a:lnTo>
                    <a:pt x="11919" y="26263"/>
                  </a:lnTo>
                  <a:cubicBezTo>
                    <a:pt x="12021" y="26135"/>
                    <a:pt x="12072" y="25957"/>
                    <a:pt x="12072" y="25778"/>
                  </a:cubicBezTo>
                  <a:lnTo>
                    <a:pt x="20112" y="25268"/>
                  </a:lnTo>
                  <a:close/>
                  <a:moveTo>
                    <a:pt x="45507" y="23660"/>
                  </a:moveTo>
                  <a:cubicBezTo>
                    <a:pt x="45507" y="23711"/>
                    <a:pt x="45532" y="23762"/>
                    <a:pt x="45532" y="23787"/>
                  </a:cubicBezTo>
                  <a:lnTo>
                    <a:pt x="23583" y="34762"/>
                  </a:lnTo>
                  <a:cubicBezTo>
                    <a:pt x="23404" y="34507"/>
                    <a:pt x="23123" y="34328"/>
                    <a:pt x="22792" y="34328"/>
                  </a:cubicBezTo>
                  <a:cubicBezTo>
                    <a:pt x="22741" y="34328"/>
                    <a:pt x="22690" y="34328"/>
                    <a:pt x="22664" y="34354"/>
                  </a:cubicBezTo>
                  <a:lnTo>
                    <a:pt x="20316" y="25242"/>
                  </a:lnTo>
                  <a:lnTo>
                    <a:pt x="45507" y="23660"/>
                  </a:lnTo>
                  <a:close/>
                  <a:moveTo>
                    <a:pt x="45634" y="23966"/>
                  </a:moveTo>
                  <a:cubicBezTo>
                    <a:pt x="45634" y="23992"/>
                    <a:pt x="45634" y="23992"/>
                    <a:pt x="45634" y="23992"/>
                  </a:cubicBezTo>
                  <a:lnTo>
                    <a:pt x="30908" y="36855"/>
                  </a:lnTo>
                  <a:lnTo>
                    <a:pt x="23736" y="35375"/>
                  </a:lnTo>
                  <a:cubicBezTo>
                    <a:pt x="23736" y="35349"/>
                    <a:pt x="23736" y="35298"/>
                    <a:pt x="23736" y="35273"/>
                  </a:cubicBezTo>
                  <a:cubicBezTo>
                    <a:pt x="23736" y="35170"/>
                    <a:pt x="23710" y="35043"/>
                    <a:pt x="23685" y="34941"/>
                  </a:cubicBezTo>
                  <a:lnTo>
                    <a:pt x="45634" y="23966"/>
                  </a:lnTo>
                  <a:close/>
                  <a:moveTo>
                    <a:pt x="1608" y="18070"/>
                  </a:moveTo>
                  <a:lnTo>
                    <a:pt x="10337" y="25217"/>
                  </a:lnTo>
                  <a:cubicBezTo>
                    <a:pt x="10235" y="25370"/>
                    <a:pt x="10183" y="25548"/>
                    <a:pt x="10183" y="25753"/>
                  </a:cubicBezTo>
                  <a:cubicBezTo>
                    <a:pt x="10183" y="26008"/>
                    <a:pt x="10311" y="26238"/>
                    <a:pt x="10464" y="26416"/>
                  </a:cubicBezTo>
                  <a:lnTo>
                    <a:pt x="1455" y="37876"/>
                  </a:lnTo>
                  <a:cubicBezTo>
                    <a:pt x="1327" y="37799"/>
                    <a:pt x="1200" y="37774"/>
                    <a:pt x="1046" y="37748"/>
                  </a:cubicBezTo>
                  <a:lnTo>
                    <a:pt x="1046" y="18351"/>
                  </a:lnTo>
                  <a:cubicBezTo>
                    <a:pt x="1276" y="18326"/>
                    <a:pt x="1455" y="18224"/>
                    <a:pt x="1608" y="18070"/>
                  </a:cubicBezTo>
                  <a:close/>
                  <a:moveTo>
                    <a:pt x="11791" y="26416"/>
                  </a:moveTo>
                  <a:lnTo>
                    <a:pt x="21924" y="34686"/>
                  </a:lnTo>
                  <a:lnTo>
                    <a:pt x="22000" y="34762"/>
                  </a:lnTo>
                  <a:cubicBezTo>
                    <a:pt x="21898" y="34915"/>
                    <a:pt x="21847" y="35094"/>
                    <a:pt x="21847" y="35273"/>
                  </a:cubicBezTo>
                  <a:cubicBezTo>
                    <a:pt x="21847" y="35298"/>
                    <a:pt x="21847" y="35324"/>
                    <a:pt x="21847" y="35324"/>
                  </a:cubicBezTo>
                  <a:lnTo>
                    <a:pt x="10822" y="37034"/>
                  </a:lnTo>
                  <a:lnTo>
                    <a:pt x="1863" y="38437"/>
                  </a:lnTo>
                  <a:cubicBezTo>
                    <a:pt x="1812" y="38284"/>
                    <a:pt x="1736" y="38131"/>
                    <a:pt x="1608" y="38003"/>
                  </a:cubicBezTo>
                  <a:lnTo>
                    <a:pt x="10643" y="26544"/>
                  </a:lnTo>
                  <a:cubicBezTo>
                    <a:pt x="10770" y="26620"/>
                    <a:pt x="10949" y="26697"/>
                    <a:pt x="11128" y="26697"/>
                  </a:cubicBezTo>
                  <a:cubicBezTo>
                    <a:pt x="11383" y="26697"/>
                    <a:pt x="11638" y="26569"/>
                    <a:pt x="11791" y="26416"/>
                  </a:cubicBezTo>
                  <a:close/>
                  <a:moveTo>
                    <a:pt x="45762" y="24145"/>
                  </a:moveTo>
                  <a:cubicBezTo>
                    <a:pt x="45915" y="24272"/>
                    <a:pt x="46119" y="24349"/>
                    <a:pt x="46323" y="24349"/>
                  </a:cubicBezTo>
                  <a:cubicBezTo>
                    <a:pt x="46400" y="24349"/>
                    <a:pt x="46476" y="24349"/>
                    <a:pt x="46553" y="24323"/>
                  </a:cubicBezTo>
                  <a:lnTo>
                    <a:pt x="52985" y="40734"/>
                  </a:lnTo>
                  <a:cubicBezTo>
                    <a:pt x="52781" y="40836"/>
                    <a:pt x="52602" y="41041"/>
                    <a:pt x="52525" y="41270"/>
                  </a:cubicBezTo>
                  <a:lnTo>
                    <a:pt x="31163" y="36906"/>
                  </a:lnTo>
                  <a:lnTo>
                    <a:pt x="45762" y="24145"/>
                  </a:lnTo>
                  <a:close/>
                  <a:moveTo>
                    <a:pt x="23685" y="35579"/>
                  </a:moveTo>
                  <a:lnTo>
                    <a:pt x="23813" y="35604"/>
                  </a:lnTo>
                  <a:lnTo>
                    <a:pt x="30729" y="37008"/>
                  </a:lnTo>
                  <a:lnTo>
                    <a:pt x="18836" y="47396"/>
                  </a:lnTo>
                  <a:cubicBezTo>
                    <a:pt x="18810" y="47370"/>
                    <a:pt x="18759" y="47345"/>
                    <a:pt x="18734" y="47319"/>
                  </a:cubicBezTo>
                  <a:lnTo>
                    <a:pt x="21158" y="40275"/>
                  </a:lnTo>
                  <a:lnTo>
                    <a:pt x="22562" y="36191"/>
                  </a:lnTo>
                  <a:cubicBezTo>
                    <a:pt x="22638" y="36217"/>
                    <a:pt x="22715" y="36217"/>
                    <a:pt x="22792" y="36217"/>
                  </a:cubicBezTo>
                  <a:cubicBezTo>
                    <a:pt x="23200" y="36217"/>
                    <a:pt x="23557" y="35962"/>
                    <a:pt x="23685" y="35579"/>
                  </a:cubicBezTo>
                  <a:close/>
                  <a:moveTo>
                    <a:pt x="21873" y="35528"/>
                  </a:moveTo>
                  <a:cubicBezTo>
                    <a:pt x="21949" y="35783"/>
                    <a:pt x="22128" y="36013"/>
                    <a:pt x="22383" y="36140"/>
                  </a:cubicBezTo>
                  <a:lnTo>
                    <a:pt x="20980" y="40224"/>
                  </a:lnTo>
                  <a:lnTo>
                    <a:pt x="18555" y="47243"/>
                  </a:lnTo>
                  <a:lnTo>
                    <a:pt x="18453" y="47243"/>
                  </a:lnTo>
                  <a:cubicBezTo>
                    <a:pt x="18249" y="47243"/>
                    <a:pt x="18070" y="47345"/>
                    <a:pt x="17942" y="47498"/>
                  </a:cubicBezTo>
                  <a:lnTo>
                    <a:pt x="12404" y="44563"/>
                  </a:lnTo>
                  <a:lnTo>
                    <a:pt x="1812" y="39024"/>
                  </a:lnTo>
                  <a:cubicBezTo>
                    <a:pt x="1863" y="38922"/>
                    <a:pt x="1889" y="38820"/>
                    <a:pt x="1889" y="38693"/>
                  </a:cubicBezTo>
                  <a:cubicBezTo>
                    <a:pt x="1889" y="38667"/>
                    <a:pt x="1889" y="38641"/>
                    <a:pt x="1889" y="38641"/>
                  </a:cubicBezTo>
                  <a:lnTo>
                    <a:pt x="21873" y="35528"/>
                  </a:lnTo>
                  <a:close/>
                  <a:moveTo>
                    <a:pt x="30959" y="37059"/>
                  </a:moveTo>
                  <a:lnTo>
                    <a:pt x="52474" y="41474"/>
                  </a:lnTo>
                  <a:cubicBezTo>
                    <a:pt x="52474" y="41500"/>
                    <a:pt x="52474" y="41551"/>
                    <a:pt x="52474" y="41577"/>
                  </a:cubicBezTo>
                  <a:cubicBezTo>
                    <a:pt x="52474" y="41602"/>
                    <a:pt x="52474" y="41602"/>
                    <a:pt x="52500" y="41628"/>
                  </a:cubicBezTo>
                  <a:lnTo>
                    <a:pt x="44282" y="43108"/>
                  </a:lnTo>
                  <a:lnTo>
                    <a:pt x="19014" y="47651"/>
                  </a:lnTo>
                  <a:cubicBezTo>
                    <a:pt x="18989" y="47600"/>
                    <a:pt x="18989" y="47574"/>
                    <a:pt x="18963" y="47523"/>
                  </a:cubicBezTo>
                  <a:lnTo>
                    <a:pt x="30959" y="37059"/>
                  </a:lnTo>
                  <a:close/>
                  <a:moveTo>
                    <a:pt x="52653" y="42113"/>
                  </a:moveTo>
                  <a:cubicBezTo>
                    <a:pt x="52704" y="42189"/>
                    <a:pt x="52781" y="42240"/>
                    <a:pt x="52832" y="42317"/>
                  </a:cubicBezTo>
                  <a:lnTo>
                    <a:pt x="45992" y="53036"/>
                  </a:lnTo>
                  <a:cubicBezTo>
                    <a:pt x="45864" y="52985"/>
                    <a:pt x="45736" y="52934"/>
                    <a:pt x="45583" y="52934"/>
                  </a:cubicBezTo>
                  <a:cubicBezTo>
                    <a:pt x="45124" y="52934"/>
                    <a:pt x="44766" y="53240"/>
                    <a:pt x="44664" y="53623"/>
                  </a:cubicBezTo>
                  <a:lnTo>
                    <a:pt x="34864" y="52066"/>
                  </a:lnTo>
                  <a:lnTo>
                    <a:pt x="35604" y="51632"/>
                  </a:lnTo>
                  <a:lnTo>
                    <a:pt x="45966" y="45839"/>
                  </a:lnTo>
                  <a:lnTo>
                    <a:pt x="52653" y="42113"/>
                  </a:lnTo>
                  <a:close/>
                  <a:moveTo>
                    <a:pt x="53010" y="42419"/>
                  </a:moveTo>
                  <a:cubicBezTo>
                    <a:pt x="53138" y="42470"/>
                    <a:pt x="53265" y="42521"/>
                    <a:pt x="53419" y="42521"/>
                  </a:cubicBezTo>
                  <a:cubicBezTo>
                    <a:pt x="53546" y="42521"/>
                    <a:pt x="53648" y="42495"/>
                    <a:pt x="53750" y="42444"/>
                  </a:cubicBezTo>
                  <a:lnTo>
                    <a:pt x="60616" y="56201"/>
                  </a:lnTo>
                  <a:lnTo>
                    <a:pt x="60616" y="56201"/>
                  </a:lnTo>
                  <a:lnTo>
                    <a:pt x="51709" y="54772"/>
                  </a:lnTo>
                  <a:lnTo>
                    <a:pt x="46502" y="53929"/>
                  </a:lnTo>
                  <a:cubicBezTo>
                    <a:pt x="46502" y="53904"/>
                    <a:pt x="46528" y="53904"/>
                    <a:pt x="46528" y="53878"/>
                  </a:cubicBezTo>
                  <a:cubicBezTo>
                    <a:pt x="46528" y="53572"/>
                    <a:pt x="46374" y="53317"/>
                    <a:pt x="46170" y="53138"/>
                  </a:cubicBezTo>
                  <a:lnTo>
                    <a:pt x="46579" y="52500"/>
                  </a:lnTo>
                  <a:lnTo>
                    <a:pt x="53010" y="42419"/>
                  </a:lnTo>
                  <a:close/>
                  <a:moveTo>
                    <a:pt x="52525" y="41832"/>
                  </a:moveTo>
                  <a:cubicBezTo>
                    <a:pt x="52525" y="41857"/>
                    <a:pt x="52551" y="41908"/>
                    <a:pt x="52551" y="41934"/>
                  </a:cubicBezTo>
                  <a:lnTo>
                    <a:pt x="42163" y="47753"/>
                  </a:lnTo>
                  <a:lnTo>
                    <a:pt x="34557" y="51990"/>
                  </a:lnTo>
                  <a:lnTo>
                    <a:pt x="34430" y="51990"/>
                  </a:lnTo>
                  <a:lnTo>
                    <a:pt x="34455" y="52041"/>
                  </a:lnTo>
                  <a:lnTo>
                    <a:pt x="26901" y="56277"/>
                  </a:lnTo>
                  <a:lnTo>
                    <a:pt x="23557" y="58141"/>
                  </a:lnTo>
                  <a:cubicBezTo>
                    <a:pt x="23379" y="57911"/>
                    <a:pt x="23098" y="57732"/>
                    <a:pt x="22792" y="57732"/>
                  </a:cubicBezTo>
                  <a:cubicBezTo>
                    <a:pt x="22690" y="57732"/>
                    <a:pt x="22613" y="57758"/>
                    <a:pt x="22536" y="57783"/>
                  </a:cubicBezTo>
                  <a:lnTo>
                    <a:pt x="19857" y="51096"/>
                  </a:lnTo>
                  <a:lnTo>
                    <a:pt x="18759" y="48391"/>
                  </a:lnTo>
                  <a:cubicBezTo>
                    <a:pt x="18938" y="48263"/>
                    <a:pt x="19065" y="48085"/>
                    <a:pt x="19065" y="47855"/>
                  </a:cubicBezTo>
                  <a:lnTo>
                    <a:pt x="24987" y="46783"/>
                  </a:lnTo>
                  <a:lnTo>
                    <a:pt x="52525" y="41832"/>
                  </a:lnTo>
                  <a:close/>
                  <a:moveTo>
                    <a:pt x="54108" y="42215"/>
                  </a:moveTo>
                  <a:lnTo>
                    <a:pt x="74909" y="58421"/>
                  </a:lnTo>
                  <a:cubicBezTo>
                    <a:pt x="74909" y="58447"/>
                    <a:pt x="74883" y="58472"/>
                    <a:pt x="74883" y="58498"/>
                  </a:cubicBezTo>
                  <a:lnTo>
                    <a:pt x="60871" y="56226"/>
                  </a:lnTo>
                  <a:lnTo>
                    <a:pt x="53929" y="42368"/>
                  </a:lnTo>
                  <a:cubicBezTo>
                    <a:pt x="54006" y="42317"/>
                    <a:pt x="54057" y="42266"/>
                    <a:pt x="54108" y="42215"/>
                  </a:cubicBezTo>
                  <a:close/>
                  <a:moveTo>
                    <a:pt x="60973" y="56456"/>
                  </a:moveTo>
                  <a:lnTo>
                    <a:pt x="74858" y="58702"/>
                  </a:lnTo>
                  <a:lnTo>
                    <a:pt x="63321" y="61203"/>
                  </a:lnTo>
                  <a:lnTo>
                    <a:pt x="60973" y="56456"/>
                  </a:lnTo>
                  <a:close/>
                  <a:moveTo>
                    <a:pt x="46476" y="54134"/>
                  </a:moveTo>
                  <a:lnTo>
                    <a:pt x="60718" y="56405"/>
                  </a:lnTo>
                  <a:lnTo>
                    <a:pt x="63117" y="61229"/>
                  </a:lnTo>
                  <a:lnTo>
                    <a:pt x="58447" y="62250"/>
                  </a:lnTo>
                  <a:cubicBezTo>
                    <a:pt x="58370" y="61969"/>
                    <a:pt x="58115" y="61790"/>
                    <a:pt x="57808" y="61790"/>
                  </a:cubicBezTo>
                  <a:cubicBezTo>
                    <a:pt x="57604" y="61790"/>
                    <a:pt x="57426" y="61867"/>
                    <a:pt x="57298" y="61995"/>
                  </a:cubicBezTo>
                  <a:lnTo>
                    <a:pt x="46400" y="54338"/>
                  </a:lnTo>
                  <a:cubicBezTo>
                    <a:pt x="46425" y="54261"/>
                    <a:pt x="46451" y="54185"/>
                    <a:pt x="46476" y="54134"/>
                  </a:cubicBezTo>
                  <a:close/>
                  <a:moveTo>
                    <a:pt x="1736" y="39203"/>
                  </a:moveTo>
                  <a:lnTo>
                    <a:pt x="4543" y="40683"/>
                  </a:lnTo>
                  <a:lnTo>
                    <a:pt x="17866" y="47676"/>
                  </a:lnTo>
                  <a:cubicBezTo>
                    <a:pt x="17840" y="47727"/>
                    <a:pt x="17815" y="47779"/>
                    <a:pt x="17815" y="47855"/>
                  </a:cubicBezTo>
                  <a:cubicBezTo>
                    <a:pt x="17815" y="47983"/>
                    <a:pt x="17866" y="48085"/>
                    <a:pt x="17917" y="48187"/>
                  </a:cubicBezTo>
                  <a:lnTo>
                    <a:pt x="1940" y="62530"/>
                  </a:lnTo>
                  <a:lnTo>
                    <a:pt x="1582" y="62862"/>
                  </a:lnTo>
                  <a:cubicBezTo>
                    <a:pt x="1429" y="62735"/>
                    <a:pt x="1251" y="62633"/>
                    <a:pt x="1046" y="62607"/>
                  </a:cubicBezTo>
                  <a:lnTo>
                    <a:pt x="1046" y="39611"/>
                  </a:lnTo>
                  <a:cubicBezTo>
                    <a:pt x="1327" y="39586"/>
                    <a:pt x="1582" y="39433"/>
                    <a:pt x="1736" y="39203"/>
                  </a:cubicBezTo>
                  <a:close/>
                  <a:moveTo>
                    <a:pt x="18070" y="48340"/>
                  </a:moveTo>
                  <a:cubicBezTo>
                    <a:pt x="18172" y="48417"/>
                    <a:pt x="18300" y="48468"/>
                    <a:pt x="18453" y="48468"/>
                  </a:cubicBezTo>
                  <a:lnTo>
                    <a:pt x="18580" y="48468"/>
                  </a:lnTo>
                  <a:lnTo>
                    <a:pt x="22358" y="57860"/>
                  </a:lnTo>
                  <a:cubicBezTo>
                    <a:pt x="22051" y="58013"/>
                    <a:pt x="21847" y="58319"/>
                    <a:pt x="21847" y="58677"/>
                  </a:cubicBezTo>
                  <a:cubicBezTo>
                    <a:pt x="21847" y="58728"/>
                    <a:pt x="21847" y="58753"/>
                    <a:pt x="21847" y="58779"/>
                  </a:cubicBezTo>
                  <a:lnTo>
                    <a:pt x="1838" y="63245"/>
                  </a:lnTo>
                  <a:cubicBezTo>
                    <a:pt x="1812" y="63169"/>
                    <a:pt x="1761" y="63066"/>
                    <a:pt x="1710" y="62990"/>
                  </a:cubicBezTo>
                  <a:lnTo>
                    <a:pt x="7019" y="58243"/>
                  </a:lnTo>
                  <a:lnTo>
                    <a:pt x="18070" y="48340"/>
                  </a:lnTo>
                  <a:close/>
                  <a:moveTo>
                    <a:pt x="46272" y="54491"/>
                  </a:moveTo>
                  <a:lnTo>
                    <a:pt x="57196" y="62173"/>
                  </a:lnTo>
                  <a:cubicBezTo>
                    <a:pt x="57145" y="62275"/>
                    <a:pt x="57119" y="62377"/>
                    <a:pt x="57119" y="62479"/>
                  </a:cubicBezTo>
                  <a:cubicBezTo>
                    <a:pt x="57119" y="62505"/>
                    <a:pt x="57119" y="62505"/>
                    <a:pt x="57119" y="62530"/>
                  </a:cubicBezTo>
                  <a:lnTo>
                    <a:pt x="46732" y="64776"/>
                  </a:lnTo>
                  <a:cubicBezTo>
                    <a:pt x="46604" y="64419"/>
                    <a:pt x="46298" y="64164"/>
                    <a:pt x="45915" y="64113"/>
                  </a:cubicBezTo>
                  <a:lnTo>
                    <a:pt x="45685" y="54823"/>
                  </a:lnTo>
                  <a:cubicBezTo>
                    <a:pt x="45915" y="54797"/>
                    <a:pt x="46145" y="54670"/>
                    <a:pt x="46272" y="54491"/>
                  </a:cubicBezTo>
                  <a:close/>
                  <a:moveTo>
                    <a:pt x="99206" y="51607"/>
                  </a:moveTo>
                  <a:lnTo>
                    <a:pt x="118960" y="60872"/>
                  </a:lnTo>
                  <a:cubicBezTo>
                    <a:pt x="118935" y="60948"/>
                    <a:pt x="118935" y="61025"/>
                    <a:pt x="118935" y="61101"/>
                  </a:cubicBezTo>
                  <a:cubicBezTo>
                    <a:pt x="118935" y="61127"/>
                    <a:pt x="118935" y="61127"/>
                    <a:pt x="118935" y="61152"/>
                  </a:cubicBezTo>
                  <a:lnTo>
                    <a:pt x="103009" y="64802"/>
                  </a:lnTo>
                  <a:lnTo>
                    <a:pt x="98772" y="51990"/>
                  </a:lnTo>
                  <a:cubicBezTo>
                    <a:pt x="98951" y="51913"/>
                    <a:pt x="99104" y="51760"/>
                    <a:pt x="99206" y="51607"/>
                  </a:cubicBezTo>
                  <a:close/>
                  <a:moveTo>
                    <a:pt x="34685" y="52219"/>
                  </a:moveTo>
                  <a:lnTo>
                    <a:pt x="44639" y="53827"/>
                  </a:lnTo>
                  <a:cubicBezTo>
                    <a:pt x="44639" y="53853"/>
                    <a:pt x="44639" y="53853"/>
                    <a:pt x="44639" y="53878"/>
                  </a:cubicBezTo>
                  <a:cubicBezTo>
                    <a:pt x="44639" y="54185"/>
                    <a:pt x="44766" y="54440"/>
                    <a:pt x="44996" y="54619"/>
                  </a:cubicBezTo>
                  <a:lnTo>
                    <a:pt x="40989" y="60897"/>
                  </a:lnTo>
                  <a:lnTo>
                    <a:pt x="37493" y="66333"/>
                  </a:lnTo>
                  <a:cubicBezTo>
                    <a:pt x="37416" y="66308"/>
                    <a:pt x="37339" y="66282"/>
                    <a:pt x="37237" y="66257"/>
                  </a:cubicBezTo>
                  <a:lnTo>
                    <a:pt x="34685" y="52219"/>
                  </a:lnTo>
                  <a:close/>
                  <a:moveTo>
                    <a:pt x="34481" y="52270"/>
                  </a:moveTo>
                  <a:lnTo>
                    <a:pt x="37033" y="66282"/>
                  </a:lnTo>
                  <a:cubicBezTo>
                    <a:pt x="36906" y="66308"/>
                    <a:pt x="36778" y="66359"/>
                    <a:pt x="36676" y="66461"/>
                  </a:cubicBezTo>
                  <a:lnTo>
                    <a:pt x="23659" y="59059"/>
                  </a:lnTo>
                  <a:cubicBezTo>
                    <a:pt x="23710" y="58957"/>
                    <a:pt x="23736" y="58830"/>
                    <a:pt x="23736" y="58677"/>
                  </a:cubicBezTo>
                  <a:cubicBezTo>
                    <a:pt x="23736" y="58549"/>
                    <a:pt x="23710" y="58421"/>
                    <a:pt x="23659" y="58319"/>
                  </a:cubicBezTo>
                  <a:lnTo>
                    <a:pt x="34481" y="52270"/>
                  </a:lnTo>
                  <a:close/>
                  <a:moveTo>
                    <a:pt x="97624" y="51683"/>
                  </a:moveTo>
                  <a:cubicBezTo>
                    <a:pt x="97726" y="51811"/>
                    <a:pt x="97879" y="51939"/>
                    <a:pt x="98057" y="51990"/>
                  </a:cubicBezTo>
                  <a:lnTo>
                    <a:pt x="94229" y="66206"/>
                  </a:lnTo>
                  <a:lnTo>
                    <a:pt x="94127" y="66206"/>
                  </a:lnTo>
                  <a:cubicBezTo>
                    <a:pt x="93872" y="66206"/>
                    <a:pt x="93668" y="66333"/>
                    <a:pt x="93540" y="66538"/>
                  </a:cubicBezTo>
                  <a:lnTo>
                    <a:pt x="81162" y="61101"/>
                  </a:lnTo>
                  <a:lnTo>
                    <a:pt x="97624" y="51683"/>
                  </a:lnTo>
                  <a:close/>
                  <a:moveTo>
                    <a:pt x="98593" y="52041"/>
                  </a:moveTo>
                  <a:lnTo>
                    <a:pt x="102805" y="64828"/>
                  </a:lnTo>
                  <a:lnTo>
                    <a:pt x="94791" y="66665"/>
                  </a:lnTo>
                  <a:cubicBezTo>
                    <a:pt x="94714" y="66486"/>
                    <a:pt x="94586" y="66333"/>
                    <a:pt x="94408" y="66257"/>
                  </a:cubicBezTo>
                  <a:lnTo>
                    <a:pt x="98236" y="52041"/>
                  </a:lnTo>
                  <a:cubicBezTo>
                    <a:pt x="98287" y="52066"/>
                    <a:pt x="98338" y="52066"/>
                    <a:pt x="98389" y="52066"/>
                  </a:cubicBezTo>
                  <a:cubicBezTo>
                    <a:pt x="98466" y="52066"/>
                    <a:pt x="98517" y="52066"/>
                    <a:pt x="98593" y="52041"/>
                  </a:cubicBezTo>
                  <a:close/>
                  <a:moveTo>
                    <a:pt x="45149" y="54721"/>
                  </a:moveTo>
                  <a:cubicBezTo>
                    <a:pt x="45251" y="54772"/>
                    <a:pt x="45379" y="54797"/>
                    <a:pt x="45507" y="54823"/>
                  </a:cubicBezTo>
                  <a:lnTo>
                    <a:pt x="45711" y="64138"/>
                  </a:lnTo>
                  <a:cubicBezTo>
                    <a:pt x="45251" y="64189"/>
                    <a:pt x="44894" y="64572"/>
                    <a:pt x="44894" y="65057"/>
                  </a:cubicBezTo>
                  <a:cubicBezTo>
                    <a:pt x="44894" y="65108"/>
                    <a:pt x="44894" y="65134"/>
                    <a:pt x="44894" y="65159"/>
                  </a:cubicBezTo>
                  <a:lnTo>
                    <a:pt x="37850" y="66691"/>
                  </a:lnTo>
                  <a:cubicBezTo>
                    <a:pt x="37799" y="66589"/>
                    <a:pt x="37748" y="66512"/>
                    <a:pt x="37671" y="66461"/>
                  </a:cubicBezTo>
                  <a:lnTo>
                    <a:pt x="40223" y="62454"/>
                  </a:lnTo>
                  <a:lnTo>
                    <a:pt x="45149" y="54721"/>
                  </a:lnTo>
                  <a:close/>
                  <a:moveTo>
                    <a:pt x="74909" y="58906"/>
                  </a:moveTo>
                  <a:cubicBezTo>
                    <a:pt x="74909" y="58957"/>
                    <a:pt x="74960" y="59008"/>
                    <a:pt x="74985" y="59059"/>
                  </a:cubicBezTo>
                  <a:lnTo>
                    <a:pt x="67635" y="68248"/>
                  </a:lnTo>
                  <a:cubicBezTo>
                    <a:pt x="67507" y="68145"/>
                    <a:pt x="67328" y="68094"/>
                    <a:pt x="67150" y="68094"/>
                  </a:cubicBezTo>
                  <a:cubicBezTo>
                    <a:pt x="67022" y="68094"/>
                    <a:pt x="66920" y="68120"/>
                    <a:pt x="66818" y="68145"/>
                  </a:cubicBezTo>
                  <a:lnTo>
                    <a:pt x="63423" y="61382"/>
                  </a:lnTo>
                  <a:lnTo>
                    <a:pt x="74909" y="58906"/>
                  </a:lnTo>
                  <a:close/>
                  <a:moveTo>
                    <a:pt x="63219" y="61408"/>
                  </a:moveTo>
                  <a:lnTo>
                    <a:pt x="66614" y="68248"/>
                  </a:lnTo>
                  <a:cubicBezTo>
                    <a:pt x="66563" y="68299"/>
                    <a:pt x="66486" y="68350"/>
                    <a:pt x="66435" y="68426"/>
                  </a:cubicBezTo>
                  <a:lnTo>
                    <a:pt x="58421" y="62786"/>
                  </a:lnTo>
                  <a:cubicBezTo>
                    <a:pt x="58472" y="62709"/>
                    <a:pt x="58498" y="62582"/>
                    <a:pt x="58498" y="62479"/>
                  </a:cubicBezTo>
                  <a:cubicBezTo>
                    <a:pt x="58498" y="62454"/>
                    <a:pt x="58498" y="62454"/>
                    <a:pt x="58498" y="62428"/>
                  </a:cubicBezTo>
                  <a:lnTo>
                    <a:pt x="63219" y="61408"/>
                  </a:lnTo>
                  <a:close/>
                  <a:moveTo>
                    <a:pt x="75878" y="59008"/>
                  </a:moveTo>
                  <a:lnTo>
                    <a:pt x="80728" y="61127"/>
                  </a:lnTo>
                  <a:lnTo>
                    <a:pt x="67915" y="68477"/>
                  </a:lnTo>
                  <a:cubicBezTo>
                    <a:pt x="67864" y="68452"/>
                    <a:pt x="67839" y="68401"/>
                    <a:pt x="67813" y="68375"/>
                  </a:cubicBezTo>
                  <a:lnTo>
                    <a:pt x="75138" y="59187"/>
                  </a:lnTo>
                  <a:cubicBezTo>
                    <a:pt x="75215" y="59213"/>
                    <a:pt x="75317" y="59238"/>
                    <a:pt x="75419" y="59238"/>
                  </a:cubicBezTo>
                  <a:cubicBezTo>
                    <a:pt x="75598" y="59238"/>
                    <a:pt x="75776" y="59136"/>
                    <a:pt x="75878" y="59008"/>
                  </a:cubicBezTo>
                  <a:close/>
                  <a:moveTo>
                    <a:pt x="80957" y="61229"/>
                  </a:moveTo>
                  <a:lnTo>
                    <a:pt x="93463" y="66716"/>
                  </a:lnTo>
                  <a:cubicBezTo>
                    <a:pt x="93438" y="66767"/>
                    <a:pt x="93438" y="66818"/>
                    <a:pt x="93438" y="66869"/>
                  </a:cubicBezTo>
                  <a:lnTo>
                    <a:pt x="84964" y="67533"/>
                  </a:lnTo>
                  <a:lnTo>
                    <a:pt x="68069" y="68860"/>
                  </a:lnTo>
                  <a:cubicBezTo>
                    <a:pt x="68043" y="68783"/>
                    <a:pt x="68017" y="68732"/>
                    <a:pt x="67992" y="68656"/>
                  </a:cubicBezTo>
                  <a:lnTo>
                    <a:pt x="80957" y="61229"/>
                  </a:lnTo>
                  <a:close/>
                  <a:moveTo>
                    <a:pt x="118986" y="61356"/>
                  </a:moveTo>
                  <a:lnTo>
                    <a:pt x="110997" y="65746"/>
                  </a:lnTo>
                  <a:lnTo>
                    <a:pt x="104515" y="69345"/>
                  </a:lnTo>
                  <a:lnTo>
                    <a:pt x="103060" y="64981"/>
                  </a:lnTo>
                  <a:lnTo>
                    <a:pt x="118986" y="61356"/>
                  </a:lnTo>
                  <a:close/>
                  <a:moveTo>
                    <a:pt x="23557" y="59238"/>
                  </a:moveTo>
                  <a:lnTo>
                    <a:pt x="36548" y="66614"/>
                  </a:lnTo>
                  <a:cubicBezTo>
                    <a:pt x="36497" y="66742"/>
                    <a:pt x="36446" y="66844"/>
                    <a:pt x="36446" y="66997"/>
                  </a:cubicBezTo>
                  <a:cubicBezTo>
                    <a:pt x="36446" y="67227"/>
                    <a:pt x="36574" y="67456"/>
                    <a:pt x="36752" y="67584"/>
                  </a:cubicBezTo>
                  <a:lnTo>
                    <a:pt x="34175" y="72050"/>
                  </a:lnTo>
                  <a:lnTo>
                    <a:pt x="23481" y="59340"/>
                  </a:lnTo>
                  <a:cubicBezTo>
                    <a:pt x="23506" y="59315"/>
                    <a:pt x="23532" y="59264"/>
                    <a:pt x="23557" y="59238"/>
                  </a:cubicBezTo>
                  <a:close/>
                  <a:moveTo>
                    <a:pt x="119088" y="61535"/>
                  </a:moveTo>
                  <a:cubicBezTo>
                    <a:pt x="119088" y="61561"/>
                    <a:pt x="119114" y="61586"/>
                    <a:pt x="119139" y="61612"/>
                  </a:cubicBezTo>
                  <a:lnTo>
                    <a:pt x="111891" y="71412"/>
                  </a:lnTo>
                  <a:lnTo>
                    <a:pt x="107705" y="77078"/>
                  </a:lnTo>
                  <a:cubicBezTo>
                    <a:pt x="107552" y="77002"/>
                    <a:pt x="107399" y="76951"/>
                    <a:pt x="107220" y="76951"/>
                  </a:cubicBezTo>
                  <a:cubicBezTo>
                    <a:pt x="107143" y="76951"/>
                    <a:pt x="107092" y="76951"/>
                    <a:pt x="107016" y="76976"/>
                  </a:cubicBezTo>
                  <a:lnTo>
                    <a:pt x="104566" y="69524"/>
                  </a:lnTo>
                  <a:lnTo>
                    <a:pt x="111431" y="65746"/>
                  </a:lnTo>
                  <a:lnTo>
                    <a:pt x="119088" y="61535"/>
                  </a:lnTo>
                  <a:close/>
                  <a:moveTo>
                    <a:pt x="119981" y="61739"/>
                  </a:moveTo>
                  <a:lnTo>
                    <a:pt x="127664" y="73199"/>
                  </a:lnTo>
                  <a:lnTo>
                    <a:pt x="123172" y="78916"/>
                  </a:lnTo>
                  <a:lnTo>
                    <a:pt x="108164" y="77869"/>
                  </a:lnTo>
                  <a:cubicBezTo>
                    <a:pt x="108164" y="77614"/>
                    <a:pt x="108037" y="77385"/>
                    <a:pt x="107858" y="77206"/>
                  </a:cubicBezTo>
                  <a:lnTo>
                    <a:pt x="119318" y="61739"/>
                  </a:lnTo>
                  <a:cubicBezTo>
                    <a:pt x="119420" y="61790"/>
                    <a:pt x="119547" y="61816"/>
                    <a:pt x="119675" y="61816"/>
                  </a:cubicBezTo>
                  <a:cubicBezTo>
                    <a:pt x="119777" y="61816"/>
                    <a:pt x="119879" y="61790"/>
                    <a:pt x="119981" y="61739"/>
                  </a:cubicBezTo>
                  <a:close/>
                  <a:moveTo>
                    <a:pt x="142288" y="55027"/>
                  </a:moveTo>
                  <a:cubicBezTo>
                    <a:pt x="142288" y="55052"/>
                    <a:pt x="142314" y="55052"/>
                    <a:pt x="142339" y="55052"/>
                  </a:cubicBezTo>
                  <a:lnTo>
                    <a:pt x="132283" y="78916"/>
                  </a:lnTo>
                  <a:cubicBezTo>
                    <a:pt x="132232" y="78916"/>
                    <a:pt x="132156" y="78890"/>
                    <a:pt x="132105" y="78890"/>
                  </a:cubicBezTo>
                  <a:cubicBezTo>
                    <a:pt x="131977" y="78890"/>
                    <a:pt x="131875" y="78916"/>
                    <a:pt x="131773" y="78967"/>
                  </a:cubicBezTo>
                  <a:lnTo>
                    <a:pt x="127919" y="73224"/>
                  </a:lnTo>
                  <a:lnTo>
                    <a:pt x="142288" y="55027"/>
                  </a:lnTo>
                  <a:close/>
                  <a:moveTo>
                    <a:pt x="102881" y="65032"/>
                  </a:moveTo>
                  <a:lnTo>
                    <a:pt x="104336" y="69422"/>
                  </a:lnTo>
                  <a:lnTo>
                    <a:pt x="86955" y="78992"/>
                  </a:lnTo>
                  <a:cubicBezTo>
                    <a:pt x="86930" y="78967"/>
                    <a:pt x="86904" y="78941"/>
                    <a:pt x="86879" y="78916"/>
                  </a:cubicBezTo>
                  <a:lnTo>
                    <a:pt x="91268" y="71770"/>
                  </a:lnTo>
                  <a:lnTo>
                    <a:pt x="93846" y="67558"/>
                  </a:lnTo>
                  <a:cubicBezTo>
                    <a:pt x="93923" y="67609"/>
                    <a:pt x="94025" y="67609"/>
                    <a:pt x="94127" y="67609"/>
                  </a:cubicBezTo>
                  <a:cubicBezTo>
                    <a:pt x="94510" y="67609"/>
                    <a:pt x="94842" y="67303"/>
                    <a:pt x="94842" y="66920"/>
                  </a:cubicBezTo>
                  <a:cubicBezTo>
                    <a:pt x="94842" y="66895"/>
                    <a:pt x="94842" y="66869"/>
                    <a:pt x="94842" y="66844"/>
                  </a:cubicBezTo>
                  <a:lnTo>
                    <a:pt x="102881" y="65032"/>
                  </a:lnTo>
                  <a:close/>
                  <a:moveTo>
                    <a:pt x="104387" y="69626"/>
                  </a:moveTo>
                  <a:lnTo>
                    <a:pt x="106837" y="77053"/>
                  </a:lnTo>
                  <a:cubicBezTo>
                    <a:pt x="106531" y="77180"/>
                    <a:pt x="106301" y="77512"/>
                    <a:pt x="106276" y="77869"/>
                  </a:cubicBezTo>
                  <a:lnTo>
                    <a:pt x="87083" y="79222"/>
                  </a:lnTo>
                  <a:cubicBezTo>
                    <a:pt x="87083" y="79197"/>
                    <a:pt x="87057" y="79197"/>
                    <a:pt x="87057" y="79171"/>
                  </a:cubicBezTo>
                  <a:lnTo>
                    <a:pt x="104387" y="69626"/>
                  </a:lnTo>
                  <a:close/>
                  <a:moveTo>
                    <a:pt x="142518" y="55129"/>
                  </a:moveTo>
                  <a:cubicBezTo>
                    <a:pt x="142569" y="55155"/>
                    <a:pt x="142620" y="55180"/>
                    <a:pt x="142696" y="55180"/>
                  </a:cubicBezTo>
                  <a:lnTo>
                    <a:pt x="142696" y="77818"/>
                  </a:lnTo>
                  <a:lnTo>
                    <a:pt x="132794" y="79426"/>
                  </a:lnTo>
                  <a:cubicBezTo>
                    <a:pt x="132743" y="79248"/>
                    <a:pt x="132640" y="79095"/>
                    <a:pt x="132462" y="78992"/>
                  </a:cubicBezTo>
                  <a:lnTo>
                    <a:pt x="142518" y="55129"/>
                  </a:lnTo>
                  <a:close/>
                  <a:moveTo>
                    <a:pt x="127791" y="73378"/>
                  </a:moveTo>
                  <a:lnTo>
                    <a:pt x="131620" y="79069"/>
                  </a:lnTo>
                  <a:cubicBezTo>
                    <a:pt x="131492" y="79171"/>
                    <a:pt x="131415" y="79324"/>
                    <a:pt x="131364" y="79477"/>
                  </a:cubicBezTo>
                  <a:lnTo>
                    <a:pt x="128914" y="79299"/>
                  </a:lnTo>
                  <a:lnTo>
                    <a:pt x="123401" y="78916"/>
                  </a:lnTo>
                  <a:lnTo>
                    <a:pt x="127791" y="73378"/>
                  </a:lnTo>
                  <a:close/>
                  <a:moveTo>
                    <a:pt x="58319" y="62964"/>
                  </a:moveTo>
                  <a:lnTo>
                    <a:pt x="63959" y="66920"/>
                  </a:lnTo>
                  <a:lnTo>
                    <a:pt x="66307" y="68579"/>
                  </a:lnTo>
                  <a:cubicBezTo>
                    <a:pt x="66231" y="68707"/>
                    <a:pt x="66205" y="68860"/>
                    <a:pt x="66205" y="69039"/>
                  </a:cubicBezTo>
                  <a:cubicBezTo>
                    <a:pt x="66205" y="69447"/>
                    <a:pt x="66461" y="69779"/>
                    <a:pt x="66818" y="69906"/>
                  </a:cubicBezTo>
                  <a:lnTo>
                    <a:pt x="64674" y="78023"/>
                  </a:lnTo>
                  <a:lnTo>
                    <a:pt x="64113" y="80218"/>
                  </a:lnTo>
                  <a:lnTo>
                    <a:pt x="64010" y="80218"/>
                  </a:lnTo>
                  <a:cubicBezTo>
                    <a:pt x="63959" y="80218"/>
                    <a:pt x="63934" y="80218"/>
                    <a:pt x="63883" y="80243"/>
                  </a:cubicBezTo>
                  <a:lnTo>
                    <a:pt x="58115" y="63092"/>
                  </a:lnTo>
                  <a:cubicBezTo>
                    <a:pt x="58191" y="63066"/>
                    <a:pt x="58268" y="63015"/>
                    <a:pt x="58319" y="62964"/>
                  </a:cubicBezTo>
                  <a:close/>
                  <a:moveTo>
                    <a:pt x="57145" y="62735"/>
                  </a:moveTo>
                  <a:cubicBezTo>
                    <a:pt x="57247" y="62990"/>
                    <a:pt x="57502" y="63169"/>
                    <a:pt x="57808" y="63169"/>
                  </a:cubicBezTo>
                  <a:lnTo>
                    <a:pt x="57936" y="63169"/>
                  </a:lnTo>
                  <a:lnTo>
                    <a:pt x="63704" y="80294"/>
                  </a:lnTo>
                  <a:cubicBezTo>
                    <a:pt x="63628" y="80320"/>
                    <a:pt x="63577" y="80371"/>
                    <a:pt x="63551" y="80396"/>
                  </a:cubicBezTo>
                  <a:lnTo>
                    <a:pt x="46604" y="65619"/>
                  </a:lnTo>
                  <a:cubicBezTo>
                    <a:pt x="46706" y="65440"/>
                    <a:pt x="46783" y="65261"/>
                    <a:pt x="46783" y="65057"/>
                  </a:cubicBezTo>
                  <a:cubicBezTo>
                    <a:pt x="46783" y="65032"/>
                    <a:pt x="46783" y="65006"/>
                    <a:pt x="46757" y="64955"/>
                  </a:cubicBezTo>
                  <a:lnTo>
                    <a:pt x="57145" y="62735"/>
                  </a:lnTo>
                  <a:close/>
                  <a:moveTo>
                    <a:pt x="93438" y="67073"/>
                  </a:moveTo>
                  <a:cubicBezTo>
                    <a:pt x="93438" y="67073"/>
                    <a:pt x="93463" y="67099"/>
                    <a:pt x="93463" y="67125"/>
                  </a:cubicBezTo>
                  <a:lnTo>
                    <a:pt x="79426" y="73658"/>
                  </a:lnTo>
                  <a:lnTo>
                    <a:pt x="64623" y="80549"/>
                  </a:lnTo>
                  <a:cubicBezTo>
                    <a:pt x="64546" y="80422"/>
                    <a:pt x="64444" y="80320"/>
                    <a:pt x="64291" y="80269"/>
                  </a:cubicBezTo>
                  <a:lnTo>
                    <a:pt x="66205" y="72969"/>
                  </a:lnTo>
                  <a:lnTo>
                    <a:pt x="66997" y="69958"/>
                  </a:lnTo>
                  <a:cubicBezTo>
                    <a:pt x="67048" y="69983"/>
                    <a:pt x="67099" y="69983"/>
                    <a:pt x="67124" y="69983"/>
                  </a:cubicBezTo>
                  <a:cubicBezTo>
                    <a:pt x="67660" y="69983"/>
                    <a:pt x="68069" y="69575"/>
                    <a:pt x="68069" y="69064"/>
                  </a:cubicBezTo>
                  <a:lnTo>
                    <a:pt x="87670" y="67507"/>
                  </a:lnTo>
                  <a:lnTo>
                    <a:pt x="93438" y="67073"/>
                  </a:lnTo>
                  <a:close/>
                  <a:moveTo>
                    <a:pt x="93540" y="67303"/>
                  </a:moveTo>
                  <a:cubicBezTo>
                    <a:pt x="93566" y="67354"/>
                    <a:pt x="93617" y="67405"/>
                    <a:pt x="93693" y="67456"/>
                  </a:cubicBezTo>
                  <a:lnTo>
                    <a:pt x="86725" y="78814"/>
                  </a:lnTo>
                  <a:cubicBezTo>
                    <a:pt x="86649" y="78788"/>
                    <a:pt x="86572" y="78763"/>
                    <a:pt x="86496" y="78763"/>
                  </a:cubicBezTo>
                  <a:cubicBezTo>
                    <a:pt x="86190" y="78763"/>
                    <a:pt x="85934" y="78992"/>
                    <a:pt x="85909" y="79299"/>
                  </a:cubicBezTo>
                  <a:lnTo>
                    <a:pt x="64725" y="80805"/>
                  </a:lnTo>
                  <a:cubicBezTo>
                    <a:pt x="64725" y="80779"/>
                    <a:pt x="64725" y="80754"/>
                    <a:pt x="64700" y="80728"/>
                  </a:cubicBezTo>
                  <a:lnTo>
                    <a:pt x="79656" y="73760"/>
                  </a:lnTo>
                  <a:lnTo>
                    <a:pt x="93540" y="67303"/>
                  </a:lnTo>
                  <a:close/>
                  <a:moveTo>
                    <a:pt x="23328" y="59468"/>
                  </a:moveTo>
                  <a:lnTo>
                    <a:pt x="34073" y="72229"/>
                  </a:lnTo>
                  <a:lnTo>
                    <a:pt x="28432" y="82081"/>
                  </a:lnTo>
                  <a:cubicBezTo>
                    <a:pt x="28304" y="82030"/>
                    <a:pt x="28177" y="81979"/>
                    <a:pt x="28049" y="81979"/>
                  </a:cubicBezTo>
                  <a:cubicBezTo>
                    <a:pt x="27998" y="81979"/>
                    <a:pt x="27973" y="82004"/>
                    <a:pt x="27947" y="82004"/>
                  </a:cubicBezTo>
                  <a:lnTo>
                    <a:pt x="24323" y="65312"/>
                  </a:lnTo>
                  <a:lnTo>
                    <a:pt x="23072" y="59570"/>
                  </a:lnTo>
                  <a:cubicBezTo>
                    <a:pt x="23174" y="59544"/>
                    <a:pt x="23251" y="59519"/>
                    <a:pt x="23328" y="59468"/>
                  </a:cubicBezTo>
                  <a:close/>
                  <a:moveTo>
                    <a:pt x="21898" y="58983"/>
                  </a:moveTo>
                  <a:cubicBezTo>
                    <a:pt x="22026" y="59366"/>
                    <a:pt x="22383" y="59621"/>
                    <a:pt x="22792" y="59621"/>
                  </a:cubicBezTo>
                  <a:lnTo>
                    <a:pt x="22894" y="59621"/>
                  </a:lnTo>
                  <a:lnTo>
                    <a:pt x="27743" y="82055"/>
                  </a:lnTo>
                  <a:cubicBezTo>
                    <a:pt x="27590" y="82106"/>
                    <a:pt x="27437" y="82183"/>
                    <a:pt x="27335" y="82310"/>
                  </a:cubicBezTo>
                  <a:lnTo>
                    <a:pt x="1761" y="64011"/>
                  </a:lnTo>
                  <a:cubicBezTo>
                    <a:pt x="1838" y="63883"/>
                    <a:pt x="1889" y="63730"/>
                    <a:pt x="1889" y="63551"/>
                  </a:cubicBezTo>
                  <a:cubicBezTo>
                    <a:pt x="1889" y="63526"/>
                    <a:pt x="1889" y="63475"/>
                    <a:pt x="1889" y="63449"/>
                  </a:cubicBezTo>
                  <a:lnTo>
                    <a:pt x="21898" y="58983"/>
                  </a:lnTo>
                  <a:close/>
                  <a:moveTo>
                    <a:pt x="1659" y="64189"/>
                  </a:moveTo>
                  <a:lnTo>
                    <a:pt x="20061" y="77359"/>
                  </a:lnTo>
                  <a:lnTo>
                    <a:pt x="27207" y="82464"/>
                  </a:lnTo>
                  <a:cubicBezTo>
                    <a:pt x="27181" y="82515"/>
                    <a:pt x="27156" y="82566"/>
                    <a:pt x="27156" y="82617"/>
                  </a:cubicBezTo>
                  <a:lnTo>
                    <a:pt x="1582" y="76746"/>
                  </a:lnTo>
                  <a:cubicBezTo>
                    <a:pt x="1582" y="76721"/>
                    <a:pt x="1582" y="76721"/>
                    <a:pt x="1582" y="76695"/>
                  </a:cubicBezTo>
                  <a:cubicBezTo>
                    <a:pt x="1582" y="76389"/>
                    <a:pt x="1353" y="76108"/>
                    <a:pt x="1046" y="76057"/>
                  </a:cubicBezTo>
                  <a:lnTo>
                    <a:pt x="1046" y="64496"/>
                  </a:lnTo>
                  <a:cubicBezTo>
                    <a:pt x="1276" y="64470"/>
                    <a:pt x="1506" y="64343"/>
                    <a:pt x="1659" y="64189"/>
                  </a:cubicBezTo>
                  <a:close/>
                  <a:moveTo>
                    <a:pt x="142339" y="78074"/>
                  </a:moveTo>
                  <a:lnTo>
                    <a:pt x="132283" y="84684"/>
                  </a:lnTo>
                  <a:cubicBezTo>
                    <a:pt x="132130" y="84531"/>
                    <a:pt x="131951" y="84403"/>
                    <a:pt x="131747" y="84378"/>
                  </a:cubicBezTo>
                  <a:lnTo>
                    <a:pt x="132130" y="80371"/>
                  </a:lnTo>
                  <a:cubicBezTo>
                    <a:pt x="132513" y="80345"/>
                    <a:pt x="132845" y="80039"/>
                    <a:pt x="132845" y="79631"/>
                  </a:cubicBezTo>
                  <a:cubicBezTo>
                    <a:pt x="132819" y="79631"/>
                    <a:pt x="132819" y="79605"/>
                    <a:pt x="132819" y="79605"/>
                  </a:cubicBezTo>
                  <a:lnTo>
                    <a:pt x="142339" y="78074"/>
                  </a:lnTo>
                  <a:close/>
                  <a:moveTo>
                    <a:pt x="142671" y="78074"/>
                  </a:moveTo>
                  <a:lnTo>
                    <a:pt x="142671" y="82489"/>
                  </a:lnTo>
                  <a:lnTo>
                    <a:pt x="142696" y="82489"/>
                  </a:lnTo>
                  <a:lnTo>
                    <a:pt x="132436" y="84965"/>
                  </a:lnTo>
                  <a:cubicBezTo>
                    <a:pt x="132411" y="84939"/>
                    <a:pt x="132411" y="84888"/>
                    <a:pt x="132385" y="84863"/>
                  </a:cubicBezTo>
                  <a:lnTo>
                    <a:pt x="142671" y="78074"/>
                  </a:lnTo>
                  <a:close/>
                  <a:moveTo>
                    <a:pt x="106301" y="78074"/>
                  </a:moveTo>
                  <a:cubicBezTo>
                    <a:pt x="106301" y="78099"/>
                    <a:pt x="106327" y="78125"/>
                    <a:pt x="106327" y="78176"/>
                  </a:cubicBezTo>
                  <a:lnTo>
                    <a:pt x="87874" y="85807"/>
                  </a:lnTo>
                  <a:lnTo>
                    <a:pt x="86700" y="79937"/>
                  </a:lnTo>
                  <a:cubicBezTo>
                    <a:pt x="86904" y="79835"/>
                    <a:pt x="87057" y="79656"/>
                    <a:pt x="87083" y="79426"/>
                  </a:cubicBezTo>
                  <a:lnTo>
                    <a:pt x="94535" y="78890"/>
                  </a:lnTo>
                  <a:lnTo>
                    <a:pt x="106301" y="78074"/>
                  </a:lnTo>
                  <a:close/>
                  <a:moveTo>
                    <a:pt x="37493" y="67660"/>
                  </a:moveTo>
                  <a:lnTo>
                    <a:pt x="45941" y="86011"/>
                  </a:lnTo>
                  <a:lnTo>
                    <a:pt x="34328" y="72203"/>
                  </a:lnTo>
                  <a:lnTo>
                    <a:pt x="36931" y="67686"/>
                  </a:lnTo>
                  <a:cubicBezTo>
                    <a:pt x="37008" y="67712"/>
                    <a:pt x="37084" y="67737"/>
                    <a:pt x="37186" y="67737"/>
                  </a:cubicBezTo>
                  <a:cubicBezTo>
                    <a:pt x="37288" y="67737"/>
                    <a:pt x="37390" y="67712"/>
                    <a:pt x="37493" y="67660"/>
                  </a:cubicBezTo>
                  <a:close/>
                  <a:moveTo>
                    <a:pt x="44945" y="65363"/>
                  </a:moveTo>
                  <a:cubicBezTo>
                    <a:pt x="45047" y="65695"/>
                    <a:pt x="45379" y="65976"/>
                    <a:pt x="45762" y="66002"/>
                  </a:cubicBezTo>
                  <a:lnTo>
                    <a:pt x="46221" y="86011"/>
                  </a:lnTo>
                  <a:cubicBezTo>
                    <a:pt x="46196" y="86011"/>
                    <a:pt x="46196" y="86037"/>
                    <a:pt x="46170" y="86037"/>
                  </a:cubicBezTo>
                  <a:lnTo>
                    <a:pt x="37646" y="67533"/>
                  </a:lnTo>
                  <a:cubicBezTo>
                    <a:pt x="37824" y="67405"/>
                    <a:pt x="37901" y="67201"/>
                    <a:pt x="37901" y="66997"/>
                  </a:cubicBezTo>
                  <a:cubicBezTo>
                    <a:pt x="37901" y="66946"/>
                    <a:pt x="37901" y="66920"/>
                    <a:pt x="37901" y="66869"/>
                  </a:cubicBezTo>
                  <a:lnTo>
                    <a:pt x="44945" y="65363"/>
                  </a:lnTo>
                  <a:close/>
                  <a:moveTo>
                    <a:pt x="46476" y="65746"/>
                  </a:moveTo>
                  <a:lnTo>
                    <a:pt x="63398" y="80549"/>
                  </a:lnTo>
                  <a:cubicBezTo>
                    <a:pt x="63321" y="80651"/>
                    <a:pt x="63296" y="80805"/>
                    <a:pt x="63296" y="80958"/>
                  </a:cubicBezTo>
                  <a:cubicBezTo>
                    <a:pt x="63296" y="80983"/>
                    <a:pt x="63296" y="81034"/>
                    <a:pt x="63296" y="81085"/>
                  </a:cubicBezTo>
                  <a:lnTo>
                    <a:pt x="54031" y="84046"/>
                  </a:lnTo>
                  <a:lnTo>
                    <a:pt x="46885" y="86343"/>
                  </a:lnTo>
                  <a:cubicBezTo>
                    <a:pt x="46808" y="86164"/>
                    <a:pt x="46630" y="86037"/>
                    <a:pt x="46425" y="86011"/>
                  </a:cubicBezTo>
                  <a:lnTo>
                    <a:pt x="46272" y="80166"/>
                  </a:lnTo>
                  <a:lnTo>
                    <a:pt x="45941" y="66002"/>
                  </a:lnTo>
                  <a:cubicBezTo>
                    <a:pt x="46145" y="65976"/>
                    <a:pt x="46323" y="65874"/>
                    <a:pt x="46476" y="65746"/>
                  </a:cubicBezTo>
                  <a:close/>
                  <a:moveTo>
                    <a:pt x="34226" y="72408"/>
                  </a:moveTo>
                  <a:lnTo>
                    <a:pt x="45864" y="86215"/>
                  </a:lnTo>
                  <a:cubicBezTo>
                    <a:pt x="45813" y="86266"/>
                    <a:pt x="45787" y="86343"/>
                    <a:pt x="45762" y="86419"/>
                  </a:cubicBezTo>
                  <a:lnTo>
                    <a:pt x="28968" y="83025"/>
                  </a:lnTo>
                  <a:cubicBezTo>
                    <a:pt x="28968" y="82999"/>
                    <a:pt x="28994" y="82974"/>
                    <a:pt x="28994" y="82948"/>
                  </a:cubicBezTo>
                  <a:cubicBezTo>
                    <a:pt x="28994" y="82617"/>
                    <a:pt x="28815" y="82361"/>
                    <a:pt x="28585" y="82183"/>
                  </a:cubicBezTo>
                  <a:lnTo>
                    <a:pt x="34226" y="72408"/>
                  </a:lnTo>
                  <a:close/>
                  <a:moveTo>
                    <a:pt x="85909" y="79503"/>
                  </a:moveTo>
                  <a:cubicBezTo>
                    <a:pt x="85934" y="79631"/>
                    <a:pt x="86011" y="79733"/>
                    <a:pt x="86113" y="79809"/>
                  </a:cubicBezTo>
                  <a:lnTo>
                    <a:pt x="81059" y="88053"/>
                  </a:lnTo>
                  <a:cubicBezTo>
                    <a:pt x="80932" y="87976"/>
                    <a:pt x="80804" y="87951"/>
                    <a:pt x="80651" y="87951"/>
                  </a:cubicBezTo>
                  <a:cubicBezTo>
                    <a:pt x="80319" y="87951"/>
                    <a:pt x="80013" y="88129"/>
                    <a:pt x="79860" y="88410"/>
                  </a:cubicBezTo>
                  <a:lnTo>
                    <a:pt x="72509" y="84888"/>
                  </a:lnTo>
                  <a:lnTo>
                    <a:pt x="64700" y="81162"/>
                  </a:lnTo>
                  <a:cubicBezTo>
                    <a:pt x="64725" y="81111"/>
                    <a:pt x="64751" y="81060"/>
                    <a:pt x="64751" y="81009"/>
                  </a:cubicBezTo>
                  <a:lnTo>
                    <a:pt x="85909" y="79503"/>
                  </a:lnTo>
                  <a:close/>
                  <a:moveTo>
                    <a:pt x="86266" y="79911"/>
                  </a:moveTo>
                  <a:cubicBezTo>
                    <a:pt x="86343" y="79937"/>
                    <a:pt x="86419" y="79962"/>
                    <a:pt x="86496" y="79962"/>
                  </a:cubicBezTo>
                  <a:lnTo>
                    <a:pt x="86521" y="79962"/>
                  </a:lnTo>
                  <a:lnTo>
                    <a:pt x="87695" y="85884"/>
                  </a:lnTo>
                  <a:lnTo>
                    <a:pt x="84326" y="87262"/>
                  </a:lnTo>
                  <a:lnTo>
                    <a:pt x="81493" y="88436"/>
                  </a:lnTo>
                  <a:cubicBezTo>
                    <a:pt x="81417" y="88334"/>
                    <a:pt x="81340" y="88232"/>
                    <a:pt x="81238" y="88155"/>
                  </a:cubicBezTo>
                  <a:lnTo>
                    <a:pt x="86266" y="79911"/>
                  </a:lnTo>
                  <a:close/>
                  <a:moveTo>
                    <a:pt x="108164" y="78074"/>
                  </a:moveTo>
                  <a:lnTo>
                    <a:pt x="110793" y="78252"/>
                  </a:lnTo>
                  <a:lnTo>
                    <a:pt x="123018" y="79095"/>
                  </a:lnTo>
                  <a:lnTo>
                    <a:pt x="115617" y="88487"/>
                  </a:lnTo>
                  <a:cubicBezTo>
                    <a:pt x="115464" y="88385"/>
                    <a:pt x="115285" y="88334"/>
                    <a:pt x="115107" y="88334"/>
                  </a:cubicBezTo>
                  <a:cubicBezTo>
                    <a:pt x="114953" y="88334"/>
                    <a:pt x="114800" y="88385"/>
                    <a:pt x="114647" y="88461"/>
                  </a:cubicBezTo>
                  <a:lnTo>
                    <a:pt x="112912" y="85909"/>
                  </a:lnTo>
                  <a:lnTo>
                    <a:pt x="107858" y="78610"/>
                  </a:lnTo>
                  <a:cubicBezTo>
                    <a:pt x="108011" y="78482"/>
                    <a:pt x="108113" y="78278"/>
                    <a:pt x="108164" y="78074"/>
                  </a:cubicBezTo>
                  <a:close/>
                  <a:moveTo>
                    <a:pt x="123274" y="79120"/>
                  </a:moveTo>
                  <a:lnTo>
                    <a:pt x="131364" y="79682"/>
                  </a:lnTo>
                  <a:cubicBezTo>
                    <a:pt x="131364" y="79758"/>
                    <a:pt x="131390" y="79835"/>
                    <a:pt x="131415" y="79886"/>
                  </a:cubicBezTo>
                  <a:lnTo>
                    <a:pt x="124244" y="83969"/>
                  </a:lnTo>
                  <a:lnTo>
                    <a:pt x="115872" y="88742"/>
                  </a:lnTo>
                  <a:cubicBezTo>
                    <a:pt x="115847" y="88691"/>
                    <a:pt x="115796" y="88640"/>
                    <a:pt x="115770" y="88614"/>
                  </a:cubicBezTo>
                  <a:lnTo>
                    <a:pt x="123274" y="79120"/>
                  </a:lnTo>
                  <a:close/>
                  <a:moveTo>
                    <a:pt x="131517" y="80064"/>
                  </a:moveTo>
                  <a:cubicBezTo>
                    <a:pt x="131620" y="80192"/>
                    <a:pt x="131747" y="80294"/>
                    <a:pt x="131926" y="80345"/>
                  </a:cubicBezTo>
                  <a:lnTo>
                    <a:pt x="131543" y="84352"/>
                  </a:lnTo>
                  <a:cubicBezTo>
                    <a:pt x="131007" y="84352"/>
                    <a:pt x="130599" y="84761"/>
                    <a:pt x="130599" y="85296"/>
                  </a:cubicBezTo>
                  <a:cubicBezTo>
                    <a:pt x="130599" y="85322"/>
                    <a:pt x="130599" y="85373"/>
                    <a:pt x="130624" y="85424"/>
                  </a:cubicBezTo>
                  <a:lnTo>
                    <a:pt x="116000" y="88972"/>
                  </a:lnTo>
                  <a:cubicBezTo>
                    <a:pt x="115974" y="88946"/>
                    <a:pt x="115974" y="88921"/>
                    <a:pt x="115974" y="88895"/>
                  </a:cubicBezTo>
                  <a:lnTo>
                    <a:pt x="130190" y="80830"/>
                  </a:lnTo>
                  <a:lnTo>
                    <a:pt x="131517" y="80064"/>
                  </a:lnTo>
                  <a:close/>
                  <a:moveTo>
                    <a:pt x="64623" y="81341"/>
                  </a:moveTo>
                  <a:lnTo>
                    <a:pt x="68120" y="83025"/>
                  </a:lnTo>
                  <a:lnTo>
                    <a:pt x="79758" y="88589"/>
                  </a:lnTo>
                  <a:cubicBezTo>
                    <a:pt x="79732" y="88691"/>
                    <a:pt x="79707" y="88793"/>
                    <a:pt x="79707" y="88895"/>
                  </a:cubicBezTo>
                  <a:cubicBezTo>
                    <a:pt x="79707" y="88946"/>
                    <a:pt x="79732" y="88997"/>
                    <a:pt x="79732" y="89074"/>
                  </a:cubicBezTo>
                  <a:lnTo>
                    <a:pt x="70570" y="91805"/>
                  </a:lnTo>
                  <a:lnTo>
                    <a:pt x="64470" y="81519"/>
                  </a:lnTo>
                  <a:cubicBezTo>
                    <a:pt x="64521" y="81468"/>
                    <a:pt x="64572" y="81417"/>
                    <a:pt x="64623" y="81341"/>
                  </a:cubicBezTo>
                  <a:close/>
                  <a:moveTo>
                    <a:pt x="64291" y="81621"/>
                  </a:moveTo>
                  <a:lnTo>
                    <a:pt x="70391" y="91856"/>
                  </a:lnTo>
                  <a:lnTo>
                    <a:pt x="63194" y="94025"/>
                  </a:lnTo>
                  <a:cubicBezTo>
                    <a:pt x="63092" y="93847"/>
                    <a:pt x="62939" y="93744"/>
                    <a:pt x="62760" y="93719"/>
                  </a:cubicBezTo>
                  <a:lnTo>
                    <a:pt x="64036" y="81672"/>
                  </a:lnTo>
                  <a:cubicBezTo>
                    <a:pt x="64138" y="81672"/>
                    <a:pt x="64215" y="81672"/>
                    <a:pt x="64291" y="81621"/>
                  </a:cubicBezTo>
                  <a:close/>
                  <a:moveTo>
                    <a:pt x="63372" y="81264"/>
                  </a:moveTo>
                  <a:cubicBezTo>
                    <a:pt x="63398" y="81341"/>
                    <a:pt x="63449" y="81417"/>
                    <a:pt x="63526" y="81494"/>
                  </a:cubicBezTo>
                  <a:lnTo>
                    <a:pt x="53470" y="96322"/>
                  </a:lnTo>
                  <a:cubicBezTo>
                    <a:pt x="53342" y="96246"/>
                    <a:pt x="53189" y="96220"/>
                    <a:pt x="53036" y="96220"/>
                  </a:cubicBezTo>
                  <a:cubicBezTo>
                    <a:pt x="52883" y="96220"/>
                    <a:pt x="52730" y="96246"/>
                    <a:pt x="52602" y="96322"/>
                  </a:cubicBezTo>
                  <a:lnTo>
                    <a:pt x="46757" y="87083"/>
                  </a:lnTo>
                  <a:cubicBezTo>
                    <a:pt x="46885" y="86981"/>
                    <a:pt x="46961" y="86802"/>
                    <a:pt x="46961" y="86624"/>
                  </a:cubicBezTo>
                  <a:cubicBezTo>
                    <a:pt x="46961" y="86598"/>
                    <a:pt x="46961" y="86573"/>
                    <a:pt x="46961" y="86522"/>
                  </a:cubicBezTo>
                  <a:lnTo>
                    <a:pt x="54108" y="84225"/>
                  </a:lnTo>
                  <a:lnTo>
                    <a:pt x="63372" y="81264"/>
                  </a:lnTo>
                  <a:close/>
                  <a:moveTo>
                    <a:pt x="63704" y="81596"/>
                  </a:moveTo>
                  <a:cubicBezTo>
                    <a:pt x="63730" y="81621"/>
                    <a:pt x="63781" y="81647"/>
                    <a:pt x="63832" y="81672"/>
                  </a:cubicBezTo>
                  <a:lnTo>
                    <a:pt x="62556" y="93719"/>
                  </a:lnTo>
                  <a:cubicBezTo>
                    <a:pt x="62249" y="93770"/>
                    <a:pt x="62020" y="94025"/>
                    <a:pt x="62020" y="94331"/>
                  </a:cubicBezTo>
                  <a:cubicBezTo>
                    <a:pt x="62020" y="94331"/>
                    <a:pt x="62020" y="94357"/>
                    <a:pt x="62020" y="94357"/>
                  </a:cubicBezTo>
                  <a:lnTo>
                    <a:pt x="53904" y="96782"/>
                  </a:lnTo>
                  <a:cubicBezTo>
                    <a:pt x="53852" y="96654"/>
                    <a:pt x="53750" y="96526"/>
                    <a:pt x="53623" y="96424"/>
                  </a:cubicBezTo>
                  <a:lnTo>
                    <a:pt x="63704" y="81596"/>
                  </a:lnTo>
                  <a:close/>
                  <a:moveTo>
                    <a:pt x="130650" y="85603"/>
                  </a:moveTo>
                  <a:cubicBezTo>
                    <a:pt x="130777" y="85909"/>
                    <a:pt x="131033" y="86139"/>
                    <a:pt x="131364" y="86215"/>
                  </a:cubicBezTo>
                  <a:lnTo>
                    <a:pt x="130292" y="97011"/>
                  </a:lnTo>
                  <a:lnTo>
                    <a:pt x="115974" y="89635"/>
                  </a:lnTo>
                  <a:cubicBezTo>
                    <a:pt x="116025" y="89533"/>
                    <a:pt x="116051" y="89406"/>
                    <a:pt x="116051" y="89278"/>
                  </a:cubicBezTo>
                  <a:cubicBezTo>
                    <a:pt x="116051" y="89252"/>
                    <a:pt x="116051" y="89201"/>
                    <a:pt x="116025" y="89150"/>
                  </a:cubicBezTo>
                  <a:lnTo>
                    <a:pt x="130650" y="85603"/>
                  </a:lnTo>
                  <a:close/>
                  <a:moveTo>
                    <a:pt x="106403" y="78354"/>
                  </a:moveTo>
                  <a:cubicBezTo>
                    <a:pt x="106454" y="78456"/>
                    <a:pt x="106531" y="78559"/>
                    <a:pt x="106633" y="78635"/>
                  </a:cubicBezTo>
                  <a:lnTo>
                    <a:pt x="105357" y="80626"/>
                  </a:lnTo>
                  <a:lnTo>
                    <a:pt x="91422" y="102269"/>
                  </a:lnTo>
                  <a:cubicBezTo>
                    <a:pt x="91345" y="102243"/>
                    <a:pt x="91243" y="102218"/>
                    <a:pt x="91141" y="102218"/>
                  </a:cubicBezTo>
                  <a:lnTo>
                    <a:pt x="91115" y="102218"/>
                  </a:lnTo>
                  <a:lnTo>
                    <a:pt x="87925" y="86011"/>
                  </a:lnTo>
                  <a:lnTo>
                    <a:pt x="106403" y="78354"/>
                  </a:lnTo>
                  <a:close/>
                  <a:moveTo>
                    <a:pt x="87721" y="86088"/>
                  </a:moveTo>
                  <a:lnTo>
                    <a:pt x="89431" y="94689"/>
                  </a:lnTo>
                  <a:lnTo>
                    <a:pt x="90937" y="102269"/>
                  </a:lnTo>
                  <a:cubicBezTo>
                    <a:pt x="90886" y="102269"/>
                    <a:pt x="90860" y="102294"/>
                    <a:pt x="90835" y="102294"/>
                  </a:cubicBezTo>
                  <a:lnTo>
                    <a:pt x="84122" y="93336"/>
                  </a:lnTo>
                  <a:lnTo>
                    <a:pt x="81289" y="89584"/>
                  </a:lnTo>
                  <a:cubicBezTo>
                    <a:pt x="81493" y="89406"/>
                    <a:pt x="81595" y="89176"/>
                    <a:pt x="81595" y="88895"/>
                  </a:cubicBezTo>
                  <a:cubicBezTo>
                    <a:pt x="81595" y="88793"/>
                    <a:pt x="81595" y="88717"/>
                    <a:pt x="81570" y="88640"/>
                  </a:cubicBezTo>
                  <a:lnTo>
                    <a:pt x="86700" y="86522"/>
                  </a:lnTo>
                  <a:lnTo>
                    <a:pt x="87721" y="86088"/>
                  </a:lnTo>
                  <a:close/>
                  <a:moveTo>
                    <a:pt x="107679" y="78737"/>
                  </a:moveTo>
                  <a:lnTo>
                    <a:pt x="109185" y="80881"/>
                  </a:lnTo>
                  <a:lnTo>
                    <a:pt x="114494" y="88563"/>
                  </a:lnTo>
                  <a:cubicBezTo>
                    <a:pt x="114290" y="88742"/>
                    <a:pt x="114162" y="88997"/>
                    <a:pt x="114162" y="89278"/>
                  </a:cubicBezTo>
                  <a:cubicBezTo>
                    <a:pt x="114162" y="89431"/>
                    <a:pt x="114188" y="89559"/>
                    <a:pt x="114239" y="89661"/>
                  </a:cubicBezTo>
                  <a:lnTo>
                    <a:pt x="91677" y="102473"/>
                  </a:lnTo>
                  <a:cubicBezTo>
                    <a:pt x="91651" y="102448"/>
                    <a:pt x="91626" y="102422"/>
                    <a:pt x="91600" y="102397"/>
                  </a:cubicBezTo>
                  <a:lnTo>
                    <a:pt x="106812" y="78737"/>
                  </a:lnTo>
                  <a:cubicBezTo>
                    <a:pt x="106939" y="78814"/>
                    <a:pt x="107067" y="78839"/>
                    <a:pt x="107220" y="78839"/>
                  </a:cubicBezTo>
                  <a:cubicBezTo>
                    <a:pt x="107399" y="78839"/>
                    <a:pt x="107552" y="78814"/>
                    <a:pt x="107679" y="78737"/>
                  </a:cubicBezTo>
                  <a:close/>
                  <a:moveTo>
                    <a:pt x="142671" y="82693"/>
                  </a:moveTo>
                  <a:lnTo>
                    <a:pt x="142671" y="102830"/>
                  </a:lnTo>
                  <a:lnTo>
                    <a:pt x="142696" y="102830"/>
                  </a:lnTo>
                  <a:cubicBezTo>
                    <a:pt x="142492" y="102856"/>
                    <a:pt x="142314" y="102984"/>
                    <a:pt x="142186" y="103137"/>
                  </a:cubicBezTo>
                  <a:lnTo>
                    <a:pt x="130497" y="97113"/>
                  </a:lnTo>
                  <a:lnTo>
                    <a:pt x="131543" y="86241"/>
                  </a:lnTo>
                  <a:cubicBezTo>
                    <a:pt x="132079" y="86241"/>
                    <a:pt x="132487" y="85807"/>
                    <a:pt x="132487" y="85296"/>
                  </a:cubicBezTo>
                  <a:cubicBezTo>
                    <a:pt x="132487" y="85245"/>
                    <a:pt x="132487" y="85220"/>
                    <a:pt x="132462" y="85169"/>
                  </a:cubicBezTo>
                  <a:lnTo>
                    <a:pt x="142671" y="82693"/>
                  </a:lnTo>
                  <a:close/>
                  <a:moveTo>
                    <a:pt x="114341" y="89839"/>
                  </a:moveTo>
                  <a:cubicBezTo>
                    <a:pt x="114417" y="89942"/>
                    <a:pt x="114545" y="90044"/>
                    <a:pt x="114673" y="90120"/>
                  </a:cubicBezTo>
                  <a:lnTo>
                    <a:pt x="108802" y="105893"/>
                  </a:lnTo>
                  <a:lnTo>
                    <a:pt x="100074" y="104362"/>
                  </a:lnTo>
                  <a:lnTo>
                    <a:pt x="91830" y="102907"/>
                  </a:lnTo>
                  <a:cubicBezTo>
                    <a:pt x="91830" y="102907"/>
                    <a:pt x="91830" y="102907"/>
                    <a:pt x="91830" y="102881"/>
                  </a:cubicBezTo>
                  <a:cubicBezTo>
                    <a:pt x="91830" y="102805"/>
                    <a:pt x="91804" y="102728"/>
                    <a:pt x="91779" y="102652"/>
                  </a:cubicBezTo>
                  <a:lnTo>
                    <a:pt x="114341" y="89839"/>
                  </a:lnTo>
                  <a:close/>
                  <a:moveTo>
                    <a:pt x="115898" y="89814"/>
                  </a:moveTo>
                  <a:lnTo>
                    <a:pt x="130267" y="97215"/>
                  </a:lnTo>
                  <a:lnTo>
                    <a:pt x="129144" y="108930"/>
                  </a:lnTo>
                  <a:cubicBezTo>
                    <a:pt x="129042" y="108930"/>
                    <a:pt x="128940" y="108956"/>
                    <a:pt x="128863" y="109007"/>
                  </a:cubicBezTo>
                  <a:lnTo>
                    <a:pt x="115719" y="89993"/>
                  </a:lnTo>
                  <a:cubicBezTo>
                    <a:pt x="115770" y="89942"/>
                    <a:pt x="115847" y="89865"/>
                    <a:pt x="115898" y="89814"/>
                  </a:cubicBezTo>
                  <a:close/>
                  <a:moveTo>
                    <a:pt x="70493" y="92034"/>
                  </a:moveTo>
                  <a:lnTo>
                    <a:pt x="80651" y="109160"/>
                  </a:lnTo>
                  <a:lnTo>
                    <a:pt x="63117" y="94740"/>
                  </a:lnTo>
                  <a:cubicBezTo>
                    <a:pt x="63219" y="94638"/>
                    <a:pt x="63270" y="94485"/>
                    <a:pt x="63270" y="94331"/>
                  </a:cubicBezTo>
                  <a:cubicBezTo>
                    <a:pt x="63270" y="94280"/>
                    <a:pt x="63270" y="94229"/>
                    <a:pt x="63270" y="94204"/>
                  </a:cubicBezTo>
                  <a:lnTo>
                    <a:pt x="70493" y="92034"/>
                  </a:lnTo>
                  <a:close/>
                  <a:moveTo>
                    <a:pt x="79783" y="89252"/>
                  </a:moveTo>
                  <a:cubicBezTo>
                    <a:pt x="79911" y="89584"/>
                    <a:pt x="80217" y="89814"/>
                    <a:pt x="80575" y="89839"/>
                  </a:cubicBezTo>
                  <a:lnTo>
                    <a:pt x="80804" y="102728"/>
                  </a:lnTo>
                  <a:lnTo>
                    <a:pt x="80932" y="109237"/>
                  </a:lnTo>
                  <a:lnTo>
                    <a:pt x="70672" y="91983"/>
                  </a:lnTo>
                  <a:lnTo>
                    <a:pt x="79783" y="89252"/>
                  </a:lnTo>
                  <a:close/>
                  <a:moveTo>
                    <a:pt x="130471" y="97318"/>
                  </a:moveTo>
                  <a:lnTo>
                    <a:pt x="142109" y="103315"/>
                  </a:lnTo>
                  <a:cubicBezTo>
                    <a:pt x="142084" y="103392"/>
                    <a:pt x="142058" y="103468"/>
                    <a:pt x="142058" y="103545"/>
                  </a:cubicBezTo>
                  <a:cubicBezTo>
                    <a:pt x="142058" y="103622"/>
                    <a:pt x="142058" y="103698"/>
                    <a:pt x="142084" y="103749"/>
                  </a:cubicBezTo>
                  <a:lnTo>
                    <a:pt x="129731" y="109237"/>
                  </a:lnTo>
                  <a:cubicBezTo>
                    <a:pt x="129654" y="109109"/>
                    <a:pt x="129501" y="109007"/>
                    <a:pt x="129323" y="108956"/>
                  </a:cubicBezTo>
                  <a:lnTo>
                    <a:pt x="130471" y="97318"/>
                  </a:lnTo>
                  <a:close/>
                  <a:moveTo>
                    <a:pt x="62071" y="94561"/>
                  </a:moveTo>
                  <a:cubicBezTo>
                    <a:pt x="62122" y="94714"/>
                    <a:pt x="62249" y="94842"/>
                    <a:pt x="62428" y="94918"/>
                  </a:cubicBezTo>
                  <a:lnTo>
                    <a:pt x="60871" y="109313"/>
                  </a:lnTo>
                  <a:lnTo>
                    <a:pt x="53623" y="97879"/>
                  </a:lnTo>
                  <a:cubicBezTo>
                    <a:pt x="53827" y="97726"/>
                    <a:pt x="53980" y="97445"/>
                    <a:pt x="53980" y="97164"/>
                  </a:cubicBezTo>
                  <a:cubicBezTo>
                    <a:pt x="53980" y="97088"/>
                    <a:pt x="53980" y="97037"/>
                    <a:pt x="53955" y="96986"/>
                  </a:cubicBezTo>
                  <a:lnTo>
                    <a:pt x="62071" y="94561"/>
                  </a:lnTo>
                  <a:close/>
                  <a:moveTo>
                    <a:pt x="115566" y="90095"/>
                  </a:moveTo>
                  <a:lnTo>
                    <a:pt x="119675" y="96041"/>
                  </a:lnTo>
                  <a:lnTo>
                    <a:pt x="128710" y="109109"/>
                  </a:lnTo>
                  <a:cubicBezTo>
                    <a:pt x="128633" y="109186"/>
                    <a:pt x="128557" y="109288"/>
                    <a:pt x="128531" y="109390"/>
                  </a:cubicBezTo>
                  <a:lnTo>
                    <a:pt x="108981" y="105944"/>
                  </a:lnTo>
                  <a:lnTo>
                    <a:pt x="114877" y="90197"/>
                  </a:lnTo>
                  <a:cubicBezTo>
                    <a:pt x="114953" y="90222"/>
                    <a:pt x="115030" y="90222"/>
                    <a:pt x="115107" y="90222"/>
                  </a:cubicBezTo>
                  <a:cubicBezTo>
                    <a:pt x="115260" y="90222"/>
                    <a:pt x="115413" y="90171"/>
                    <a:pt x="115566" y="90095"/>
                  </a:cubicBezTo>
                  <a:close/>
                  <a:moveTo>
                    <a:pt x="81136" y="89712"/>
                  </a:moveTo>
                  <a:lnTo>
                    <a:pt x="84173" y="93719"/>
                  </a:lnTo>
                  <a:lnTo>
                    <a:pt x="90681" y="102422"/>
                  </a:lnTo>
                  <a:cubicBezTo>
                    <a:pt x="90554" y="102550"/>
                    <a:pt x="90477" y="102703"/>
                    <a:pt x="90477" y="102881"/>
                  </a:cubicBezTo>
                  <a:cubicBezTo>
                    <a:pt x="90477" y="102984"/>
                    <a:pt x="90503" y="103086"/>
                    <a:pt x="90554" y="103162"/>
                  </a:cubicBezTo>
                  <a:lnTo>
                    <a:pt x="81136" y="109415"/>
                  </a:lnTo>
                  <a:lnTo>
                    <a:pt x="81008" y="102805"/>
                  </a:lnTo>
                  <a:lnTo>
                    <a:pt x="80779" y="89814"/>
                  </a:lnTo>
                  <a:cubicBezTo>
                    <a:pt x="80906" y="89814"/>
                    <a:pt x="81034" y="89763"/>
                    <a:pt x="81136" y="89712"/>
                  </a:cubicBezTo>
                  <a:close/>
                  <a:moveTo>
                    <a:pt x="62964" y="94867"/>
                  </a:moveTo>
                  <a:lnTo>
                    <a:pt x="80753" y="109492"/>
                  </a:lnTo>
                  <a:lnTo>
                    <a:pt x="61050" y="109492"/>
                  </a:lnTo>
                  <a:lnTo>
                    <a:pt x="61764" y="102805"/>
                  </a:lnTo>
                  <a:lnTo>
                    <a:pt x="62607" y="94944"/>
                  </a:lnTo>
                  <a:lnTo>
                    <a:pt x="62658" y="94944"/>
                  </a:lnTo>
                  <a:cubicBezTo>
                    <a:pt x="62760" y="94944"/>
                    <a:pt x="62862" y="94918"/>
                    <a:pt x="62964" y="94867"/>
                  </a:cubicBezTo>
                  <a:close/>
                  <a:moveTo>
                    <a:pt x="91779" y="103111"/>
                  </a:moveTo>
                  <a:lnTo>
                    <a:pt x="108726" y="106097"/>
                  </a:lnTo>
                  <a:lnTo>
                    <a:pt x="107450" y="109492"/>
                  </a:lnTo>
                  <a:lnTo>
                    <a:pt x="81366" y="109492"/>
                  </a:lnTo>
                  <a:lnTo>
                    <a:pt x="90656" y="103341"/>
                  </a:lnTo>
                  <a:cubicBezTo>
                    <a:pt x="90784" y="103468"/>
                    <a:pt x="90962" y="103571"/>
                    <a:pt x="91141" y="103571"/>
                  </a:cubicBezTo>
                  <a:cubicBezTo>
                    <a:pt x="91447" y="103571"/>
                    <a:pt x="91702" y="103366"/>
                    <a:pt x="91779" y="103111"/>
                  </a:cubicBezTo>
                  <a:close/>
                  <a:moveTo>
                    <a:pt x="108905" y="106123"/>
                  </a:moveTo>
                  <a:lnTo>
                    <a:pt x="128021" y="109492"/>
                  </a:lnTo>
                  <a:lnTo>
                    <a:pt x="107654" y="109492"/>
                  </a:lnTo>
                  <a:lnTo>
                    <a:pt x="108905" y="106123"/>
                  </a:lnTo>
                  <a:close/>
                  <a:moveTo>
                    <a:pt x="142160" y="103928"/>
                  </a:moveTo>
                  <a:cubicBezTo>
                    <a:pt x="142288" y="104107"/>
                    <a:pt x="142467" y="104234"/>
                    <a:pt x="142696" y="104260"/>
                  </a:cubicBezTo>
                  <a:lnTo>
                    <a:pt x="142696" y="109492"/>
                  </a:lnTo>
                  <a:lnTo>
                    <a:pt x="129833" y="109492"/>
                  </a:lnTo>
                  <a:cubicBezTo>
                    <a:pt x="129833" y="109466"/>
                    <a:pt x="129833" y="109441"/>
                    <a:pt x="129807" y="109415"/>
                  </a:cubicBezTo>
                  <a:lnTo>
                    <a:pt x="142160" y="103928"/>
                  </a:lnTo>
                  <a:close/>
                  <a:moveTo>
                    <a:pt x="944" y="1"/>
                  </a:moveTo>
                  <a:cubicBezTo>
                    <a:pt x="638" y="1"/>
                    <a:pt x="383" y="256"/>
                    <a:pt x="383" y="588"/>
                  </a:cubicBezTo>
                  <a:cubicBezTo>
                    <a:pt x="383" y="868"/>
                    <a:pt x="587" y="1098"/>
                    <a:pt x="842" y="1149"/>
                  </a:cubicBezTo>
                  <a:lnTo>
                    <a:pt x="842" y="16462"/>
                  </a:lnTo>
                  <a:cubicBezTo>
                    <a:pt x="357" y="16514"/>
                    <a:pt x="0" y="16922"/>
                    <a:pt x="0" y="17407"/>
                  </a:cubicBezTo>
                  <a:cubicBezTo>
                    <a:pt x="0" y="17892"/>
                    <a:pt x="357" y="18300"/>
                    <a:pt x="842" y="18351"/>
                  </a:cubicBezTo>
                  <a:lnTo>
                    <a:pt x="842" y="37748"/>
                  </a:lnTo>
                  <a:cubicBezTo>
                    <a:pt x="357" y="37799"/>
                    <a:pt x="0" y="38208"/>
                    <a:pt x="0" y="38693"/>
                  </a:cubicBezTo>
                  <a:cubicBezTo>
                    <a:pt x="0" y="39177"/>
                    <a:pt x="357" y="39560"/>
                    <a:pt x="842" y="39611"/>
                  </a:cubicBezTo>
                  <a:lnTo>
                    <a:pt x="842" y="62607"/>
                  </a:lnTo>
                  <a:cubicBezTo>
                    <a:pt x="357" y="62658"/>
                    <a:pt x="0" y="63066"/>
                    <a:pt x="0" y="63551"/>
                  </a:cubicBezTo>
                  <a:cubicBezTo>
                    <a:pt x="0" y="64036"/>
                    <a:pt x="357" y="64445"/>
                    <a:pt x="842" y="64496"/>
                  </a:cubicBezTo>
                  <a:lnTo>
                    <a:pt x="842" y="76057"/>
                  </a:lnTo>
                  <a:cubicBezTo>
                    <a:pt x="536" y="76108"/>
                    <a:pt x="306" y="76364"/>
                    <a:pt x="306" y="76695"/>
                  </a:cubicBezTo>
                  <a:cubicBezTo>
                    <a:pt x="306" y="77053"/>
                    <a:pt x="587" y="77333"/>
                    <a:pt x="944" y="77333"/>
                  </a:cubicBezTo>
                  <a:cubicBezTo>
                    <a:pt x="1225" y="77333"/>
                    <a:pt x="1455" y="77180"/>
                    <a:pt x="1557" y="76925"/>
                  </a:cubicBezTo>
                  <a:lnTo>
                    <a:pt x="27105" y="82821"/>
                  </a:lnTo>
                  <a:cubicBezTo>
                    <a:pt x="27105" y="82872"/>
                    <a:pt x="27079" y="82897"/>
                    <a:pt x="27079" y="82923"/>
                  </a:cubicBezTo>
                  <a:cubicBezTo>
                    <a:pt x="27079" y="83459"/>
                    <a:pt x="27513" y="83867"/>
                    <a:pt x="28024" y="83867"/>
                  </a:cubicBezTo>
                  <a:cubicBezTo>
                    <a:pt x="28458" y="83867"/>
                    <a:pt x="28815" y="83586"/>
                    <a:pt x="28943" y="83204"/>
                  </a:cubicBezTo>
                  <a:lnTo>
                    <a:pt x="45711" y="86598"/>
                  </a:lnTo>
                  <a:cubicBezTo>
                    <a:pt x="45711" y="86598"/>
                    <a:pt x="45711" y="86624"/>
                    <a:pt x="45711" y="86624"/>
                  </a:cubicBezTo>
                  <a:cubicBezTo>
                    <a:pt x="45711" y="86955"/>
                    <a:pt x="45992" y="87236"/>
                    <a:pt x="46323" y="87236"/>
                  </a:cubicBezTo>
                  <a:cubicBezTo>
                    <a:pt x="46425" y="87236"/>
                    <a:pt x="46502" y="87211"/>
                    <a:pt x="46579" y="87185"/>
                  </a:cubicBezTo>
                  <a:lnTo>
                    <a:pt x="52449" y="96424"/>
                  </a:lnTo>
                  <a:cubicBezTo>
                    <a:pt x="52219" y="96577"/>
                    <a:pt x="52091" y="96858"/>
                    <a:pt x="52091" y="97139"/>
                  </a:cubicBezTo>
                  <a:cubicBezTo>
                    <a:pt x="52091" y="97675"/>
                    <a:pt x="52500" y="98083"/>
                    <a:pt x="53036" y="98083"/>
                  </a:cubicBezTo>
                  <a:cubicBezTo>
                    <a:pt x="53163" y="98083"/>
                    <a:pt x="53317" y="98058"/>
                    <a:pt x="53444" y="97981"/>
                  </a:cubicBezTo>
                  <a:lnTo>
                    <a:pt x="60846" y="109619"/>
                  </a:lnTo>
                  <a:lnTo>
                    <a:pt x="60820" y="109696"/>
                  </a:lnTo>
                  <a:lnTo>
                    <a:pt x="60871" y="109696"/>
                  </a:lnTo>
                  <a:lnTo>
                    <a:pt x="60999" y="109900"/>
                  </a:lnTo>
                  <a:lnTo>
                    <a:pt x="61024" y="109696"/>
                  </a:lnTo>
                  <a:lnTo>
                    <a:pt x="80932" y="109696"/>
                  </a:lnTo>
                  <a:lnTo>
                    <a:pt x="80932" y="109773"/>
                  </a:lnTo>
                  <a:lnTo>
                    <a:pt x="81008" y="109747"/>
                  </a:lnTo>
                  <a:lnTo>
                    <a:pt x="81136" y="109977"/>
                  </a:lnTo>
                  <a:lnTo>
                    <a:pt x="81136" y="109696"/>
                  </a:lnTo>
                  <a:lnTo>
                    <a:pt x="128506" y="109696"/>
                  </a:lnTo>
                  <a:cubicBezTo>
                    <a:pt x="128531" y="110028"/>
                    <a:pt x="128812" y="110283"/>
                    <a:pt x="129169" y="110283"/>
                  </a:cubicBezTo>
                  <a:cubicBezTo>
                    <a:pt x="129501" y="110283"/>
                    <a:pt x="129782" y="110028"/>
                    <a:pt x="129807" y="109696"/>
                  </a:cubicBezTo>
                  <a:lnTo>
                    <a:pt x="142875" y="109696"/>
                  </a:lnTo>
                  <a:lnTo>
                    <a:pt x="142875" y="104260"/>
                  </a:lnTo>
                  <a:cubicBezTo>
                    <a:pt x="143232" y="104209"/>
                    <a:pt x="143513" y="103902"/>
                    <a:pt x="143513" y="103545"/>
                  </a:cubicBezTo>
                  <a:cubicBezTo>
                    <a:pt x="143513" y="103188"/>
                    <a:pt x="143232" y="102881"/>
                    <a:pt x="142875" y="102830"/>
                  </a:cubicBezTo>
                  <a:lnTo>
                    <a:pt x="142875" y="82642"/>
                  </a:lnTo>
                  <a:lnTo>
                    <a:pt x="142875" y="82438"/>
                  </a:lnTo>
                  <a:lnTo>
                    <a:pt x="142875" y="77997"/>
                  </a:lnTo>
                  <a:lnTo>
                    <a:pt x="142875" y="77716"/>
                  </a:lnTo>
                  <a:lnTo>
                    <a:pt x="142875" y="55180"/>
                  </a:lnTo>
                  <a:cubicBezTo>
                    <a:pt x="143360" y="55129"/>
                    <a:pt x="143717" y="54721"/>
                    <a:pt x="143717" y="54236"/>
                  </a:cubicBezTo>
                  <a:cubicBezTo>
                    <a:pt x="143717" y="53725"/>
                    <a:pt x="143309" y="53291"/>
                    <a:pt x="142773" y="53291"/>
                  </a:cubicBezTo>
                  <a:cubicBezTo>
                    <a:pt x="142262" y="53291"/>
                    <a:pt x="141829" y="53725"/>
                    <a:pt x="141829" y="54236"/>
                  </a:cubicBezTo>
                  <a:cubicBezTo>
                    <a:pt x="141829" y="54516"/>
                    <a:pt x="141956" y="54746"/>
                    <a:pt x="142135" y="54925"/>
                  </a:cubicBezTo>
                  <a:lnTo>
                    <a:pt x="127791" y="73046"/>
                  </a:lnTo>
                  <a:lnTo>
                    <a:pt x="120160" y="61637"/>
                  </a:lnTo>
                  <a:cubicBezTo>
                    <a:pt x="120288" y="61510"/>
                    <a:pt x="120390" y="61305"/>
                    <a:pt x="120390" y="61101"/>
                  </a:cubicBezTo>
                  <a:cubicBezTo>
                    <a:pt x="120390" y="60693"/>
                    <a:pt x="120058" y="60361"/>
                    <a:pt x="119675" y="60361"/>
                  </a:cubicBezTo>
                  <a:cubicBezTo>
                    <a:pt x="119394" y="60361"/>
                    <a:pt x="119190" y="60489"/>
                    <a:pt x="119037" y="60693"/>
                  </a:cubicBezTo>
                  <a:lnTo>
                    <a:pt x="99283" y="51428"/>
                  </a:lnTo>
                  <a:cubicBezTo>
                    <a:pt x="99308" y="51326"/>
                    <a:pt x="99334" y="51224"/>
                    <a:pt x="99334" y="51122"/>
                  </a:cubicBezTo>
                  <a:cubicBezTo>
                    <a:pt x="99334" y="50586"/>
                    <a:pt x="98900" y="50178"/>
                    <a:pt x="98389" y="50178"/>
                  </a:cubicBezTo>
                  <a:cubicBezTo>
                    <a:pt x="97879" y="50178"/>
                    <a:pt x="97445" y="50612"/>
                    <a:pt x="97445" y="51122"/>
                  </a:cubicBezTo>
                  <a:cubicBezTo>
                    <a:pt x="97445" y="51250"/>
                    <a:pt x="97470" y="51377"/>
                    <a:pt x="97522" y="51505"/>
                  </a:cubicBezTo>
                  <a:lnTo>
                    <a:pt x="80957" y="60999"/>
                  </a:lnTo>
                  <a:lnTo>
                    <a:pt x="75955" y="58804"/>
                  </a:lnTo>
                  <a:cubicBezTo>
                    <a:pt x="75955" y="58779"/>
                    <a:pt x="75981" y="58728"/>
                    <a:pt x="75981" y="58677"/>
                  </a:cubicBezTo>
                  <a:cubicBezTo>
                    <a:pt x="75981" y="58370"/>
                    <a:pt x="75725" y="58115"/>
                    <a:pt x="75419" y="58115"/>
                  </a:cubicBezTo>
                  <a:cubicBezTo>
                    <a:pt x="75266" y="58115"/>
                    <a:pt x="75138" y="58166"/>
                    <a:pt x="75036" y="58268"/>
                  </a:cubicBezTo>
                  <a:lnTo>
                    <a:pt x="54235" y="42061"/>
                  </a:lnTo>
                  <a:cubicBezTo>
                    <a:pt x="54312" y="41934"/>
                    <a:pt x="54363" y="41755"/>
                    <a:pt x="54363" y="41577"/>
                  </a:cubicBezTo>
                  <a:cubicBezTo>
                    <a:pt x="54363" y="41041"/>
                    <a:pt x="53955" y="40632"/>
                    <a:pt x="53419" y="40632"/>
                  </a:cubicBezTo>
                  <a:cubicBezTo>
                    <a:pt x="53342" y="40632"/>
                    <a:pt x="53265" y="40632"/>
                    <a:pt x="53189" y="40658"/>
                  </a:cubicBezTo>
                  <a:lnTo>
                    <a:pt x="46732" y="24247"/>
                  </a:lnTo>
                  <a:cubicBezTo>
                    <a:pt x="47012" y="24119"/>
                    <a:pt x="47191" y="23838"/>
                    <a:pt x="47191" y="23507"/>
                  </a:cubicBezTo>
                  <a:cubicBezTo>
                    <a:pt x="47191" y="23047"/>
                    <a:pt x="46808" y="22664"/>
                    <a:pt x="46349" y="22664"/>
                  </a:cubicBezTo>
                  <a:cubicBezTo>
                    <a:pt x="45889" y="22664"/>
                    <a:pt x="45507" y="23022"/>
                    <a:pt x="45481" y="23456"/>
                  </a:cubicBezTo>
                  <a:lnTo>
                    <a:pt x="20265" y="25064"/>
                  </a:lnTo>
                  <a:lnTo>
                    <a:pt x="18325" y="17534"/>
                  </a:lnTo>
                  <a:cubicBezTo>
                    <a:pt x="18529" y="17432"/>
                    <a:pt x="18708" y="17203"/>
                    <a:pt x="18708" y="16947"/>
                  </a:cubicBezTo>
                  <a:cubicBezTo>
                    <a:pt x="18708" y="16590"/>
                    <a:pt x="18402" y="16309"/>
                    <a:pt x="18070" y="16309"/>
                  </a:cubicBezTo>
                  <a:cubicBezTo>
                    <a:pt x="17917" y="16309"/>
                    <a:pt x="17789" y="16360"/>
                    <a:pt x="17687" y="16437"/>
                  </a:cubicBezTo>
                  <a:lnTo>
                    <a:pt x="1429" y="894"/>
                  </a:lnTo>
                  <a:cubicBezTo>
                    <a:pt x="1480" y="817"/>
                    <a:pt x="1506" y="690"/>
                    <a:pt x="1506" y="588"/>
                  </a:cubicBezTo>
                  <a:cubicBezTo>
                    <a:pt x="1506" y="256"/>
                    <a:pt x="1251" y="1"/>
                    <a:pt x="9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" name="Google Shape;54;p7"/>
          <p:cNvSpPr txBox="1">
            <a:spLocks noGrp="1"/>
          </p:cNvSpPr>
          <p:nvPr>
            <p:ph type="title"/>
          </p:nvPr>
        </p:nvSpPr>
        <p:spPr>
          <a:xfrm>
            <a:off x="1192826" y="1072050"/>
            <a:ext cx="385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1"/>
          </p:nvPr>
        </p:nvSpPr>
        <p:spPr>
          <a:xfrm>
            <a:off x="1192826" y="1644750"/>
            <a:ext cx="3852000" cy="24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7"/>
          <p:cNvSpPr>
            <a:spLocks noGrp="1"/>
          </p:cNvSpPr>
          <p:nvPr>
            <p:ph type="pic" idx="2"/>
          </p:nvPr>
        </p:nvSpPr>
        <p:spPr>
          <a:xfrm>
            <a:off x="5551375" y="1119587"/>
            <a:ext cx="2399700" cy="29043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A950BC1B-E451-8E52-6594-72A79955F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rot="-2848264">
            <a:off x="3529876" y="1720616"/>
            <a:ext cx="7047570" cy="540800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" name="Google Shape;59;p8"/>
          <p:cNvGrpSpPr/>
          <p:nvPr/>
        </p:nvGrpSpPr>
        <p:grpSpPr>
          <a:xfrm rot="10800000" flipH="1">
            <a:off x="12" y="50247"/>
            <a:ext cx="9143876" cy="1028740"/>
            <a:chOff x="62" y="4240596"/>
            <a:chExt cx="9143876" cy="1028740"/>
          </a:xfrm>
        </p:grpSpPr>
        <p:sp>
          <p:nvSpPr>
            <p:cNvPr id="60" name="Google Shape;60;p8"/>
            <p:cNvSpPr/>
            <p:nvPr/>
          </p:nvSpPr>
          <p:spPr>
            <a:xfrm flipH="1"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8"/>
            <p:cNvSpPr/>
            <p:nvPr/>
          </p:nvSpPr>
          <p:spPr>
            <a:xfrm>
              <a:off x="62" y="4240596"/>
              <a:ext cx="9143876" cy="1028740"/>
            </a:xfrm>
            <a:custGeom>
              <a:avLst/>
              <a:gdLst/>
              <a:ahLst/>
              <a:cxnLst/>
              <a:rect l="l" t="t" r="r" b="b"/>
              <a:pathLst>
                <a:path w="172942" h="19457" extrusionOk="0">
                  <a:moveTo>
                    <a:pt x="172941" y="0"/>
                  </a:moveTo>
                  <a:lnTo>
                    <a:pt x="1" y="16929"/>
                  </a:lnTo>
                  <a:lnTo>
                    <a:pt x="1" y="19456"/>
                  </a:lnTo>
                  <a:lnTo>
                    <a:pt x="172941" y="19456"/>
                  </a:lnTo>
                  <a:lnTo>
                    <a:pt x="1729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" name="Google Shape;62;p8"/>
          <p:cNvSpPr txBox="1">
            <a:spLocks noGrp="1"/>
          </p:cNvSpPr>
          <p:nvPr>
            <p:ph type="title"/>
          </p:nvPr>
        </p:nvSpPr>
        <p:spPr>
          <a:xfrm>
            <a:off x="2724150" y="1307100"/>
            <a:ext cx="36957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ED0B2AB-C2CD-9C76-F5AA-2BDEAF6380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2201850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ubTitle" idx="1"/>
          </p:nvPr>
        </p:nvSpPr>
        <p:spPr>
          <a:xfrm>
            <a:off x="2201925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66" name="Google Shape;66;p9"/>
          <p:cNvGrpSpPr/>
          <p:nvPr/>
        </p:nvGrpSpPr>
        <p:grpSpPr>
          <a:xfrm flipH="1">
            <a:off x="9" y="50"/>
            <a:ext cx="721385" cy="5143397"/>
            <a:chOff x="8422599" y="100"/>
            <a:chExt cx="721385" cy="5143397"/>
          </a:xfrm>
        </p:grpSpPr>
        <p:sp>
          <p:nvSpPr>
            <p:cNvPr id="67" name="Google Shape;67;p9"/>
            <p:cNvSpPr/>
            <p:nvPr/>
          </p:nvSpPr>
          <p:spPr>
            <a:xfrm rot="-5400000">
              <a:off x="6211643" y="2211056"/>
              <a:ext cx="5143297" cy="72138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9"/>
            <p:cNvSpPr/>
            <p:nvPr/>
          </p:nvSpPr>
          <p:spPr>
            <a:xfrm rot="-5400000" flipH="1">
              <a:off x="6335095" y="2334657"/>
              <a:ext cx="5143297" cy="474383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" name="Google Shape;69;p9"/>
          <p:cNvSpPr/>
          <p:nvPr/>
        </p:nvSpPr>
        <p:spPr>
          <a:xfrm rot="-7199932">
            <a:off x="5862782" y="-1602105"/>
            <a:ext cx="7047454" cy="5407913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E7E56A01-8C3D-49F0-9BD3-A34C9A095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>
            <a:spLocks noGrp="1"/>
          </p:cNvSpPr>
          <p:nvPr>
            <p:ph type="pic" idx="2"/>
          </p:nvPr>
        </p:nvSpPr>
        <p:spPr>
          <a:xfrm>
            <a:off x="-6875" y="0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0"/>
          <p:cNvSpPr txBox="1">
            <a:spLocks noGrp="1"/>
          </p:cNvSpPr>
          <p:nvPr>
            <p:ph type="title"/>
          </p:nvPr>
        </p:nvSpPr>
        <p:spPr>
          <a:xfrm>
            <a:off x="720000" y="403800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D2BD12E-2954-08E1-95CA-F8EE9C2A4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 rot="-5400000">
            <a:off x="3833334" y="194857"/>
            <a:ext cx="1496308" cy="9162943"/>
            <a:chOff x="58" y="62"/>
            <a:chExt cx="1461095" cy="5143386"/>
          </a:xfrm>
        </p:grpSpPr>
        <p:sp>
          <p:nvSpPr>
            <p:cNvPr id="75" name="Google Shape;75;p11"/>
            <p:cNvSpPr/>
            <p:nvPr/>
          </p:nvSpPr>
          <p:spPr>
            <a:xfrm rot="5400000">
              <a:off x="-1841043" y="1841252"/>
              <a:ext cx="5143297" cy="1461095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5400000" flipH="1">
              <a:off x="-2101588" y="2101710"/>
              <a:ext cx="5143297" cy="940001"/>
            </a:xfrm>
            <a:custGeom>
              <a:avLst/>
              <a:gdLst/>
              <a:ahLst/>
              <a:cxnLst/>
              <a:rect l="l" t="t" r="r" b="b"/>
              <a:pathLst>
                <a:path w="172913" h="39839" extrusionOk="0">
                  <a:moveTo>
                    <a:pt x="172913" y="1"/>
                  </a:moveTo>
                  <a:lnTo>
                    <a:pt x="0" y="16958"/>
                  </a:lnTo>
                  <a:lnTo>
                    <a:pt x="0" y="39839"/>
                  </a:lnTo>
                  <a:lnTo>
                    <a:pt x="172913" y="39839"/>
                  </a:lnTo>
                  <a:lnTo>
                    <a:pt x="1729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/>
          <p:nvPr/>
        </p:nvSpPr>
        <p:spPr>
          <a:xfrm rot="-8674605" flipH="1">
            <a:off x="2767888" y="-2601252"/>
            <a:ext cx="7047518" cy="5407962"/>
          </a:xfrm>
          <a:custGeom>
            <a:avLst/>
            <a:gdLst/>
            <a:ahLst/>
            <a:cxnLst/>
            <a:rect l="l" t="t" r="r" b="b"/>
            <a:pathLst>
              <a:path w="143718" h="110283" extrusionOk="0">
                <a:moveTo>
                  <a:pt x="1276" y="1047"/>
                </a:moveTo>
                <a:lnTo>
                  <a:pt x="17534" y="16565"/>
                </a:lnTo>
                <a:cubicBezTo>
                  <a:pt x="17483" y="16667"/>
                  <a:pt x="17457" y="16743"/>
                  <a:pt x="17432" y="16845"/>
                </a:cubicBezTo>
                <a:lnTo>
                  <a:pt x="1889" y="17279"/>
                </a:lnTo>
                <a:cubicBezTo>
                  <a:pt x="1812" y="16845"/>
                  <a:pt x="1480" y="16514"/>
                  <a:pt x="1046" y="16462"/>
                </a:cubicBezTo>
                <a:lnTo>
                  <a:pt x="1046" y="1149"/>
                </a:lnTo>
                <a:cubicBezTo>
                  <a:pt x="1123" y="1124"/>
                  <a:pt x="1225" y="1098"/>
                  <a:pt x="1276" y="1047"/>
                </a:cubicBezTo>
                <a:close/>
                <a:moveTo>
                  <a:pt x="17432" y="17050"/>
                </a:moveTo>
                <a:cubicBezTo>
                  <a:pt x="17457" y="17177"/>
                  <a:pt x="17508" y="17279"/>
                  <a:pt x="17585" y="17381"/>
                </a:cubicBezTo>
                <a:lnTo>
                  <a:pt x="11638" y="24936"/>
                </a:lnTo>
                <a:cubicBezTo>
                  <a:pt x="11485" y="24859"/>
                  <a:pt x="11306" y="24808"/>
                  <a:pt x="11128" y="24808"/>
                </a:cubicBezTo>
                <a:cubicBezTo>
                  <a:pt x="10873" y="24808"/>
                  <a:pt x="10643" y="24910"/>
                  <a:pt x="10464" y="25064"/>
                </a:cubicBezTo>
                <a:lnTo>
                  <a:pt x="1736" y="17917"/>
                </a:lnTo>
                <a:cubicBezTo>
                  <a:pt x="1812" y="17790"/>
                  <a:pt x="1863" y="17637"/>
                  <a:pt x="1889" y="17483"/>
                </a:cubicBezTo>
                <a:lnTo>
                  <a:pt x="17432" y="17050"/>
                </a:lnTo>
                <a:close/>
                <a:moveTo>
                  <a:pt x="17764" y="17483"/>
                </a:moveTo>
                <a:cubicBezTo>
                  <a:pt x="17840" y="17534"/>
                  <a:pt x="17942" y="17585"/>
                  <a:pt x="18070" y="17585"/>
                </a:cubicBezTo>
                <a:cubicBezTo>
                  <a:pt x="18070" y="17585"/>
                  <a:pt x="18095" y="17560"/>
                  <a:pt x="18121" y="17560"/>
                </a:cubicBezTo>
                <a:lnTo>
                  <a:pt x="20061" y="25089"/>
                </a:lnTo>
                <a:lnTo>
                  <a:pt x="12047" y="25574"/>
                </a:lnTo>
                <a:cubicBezTo>
                  <a:pt x="12021" y="25395"/>
                  <a:pt x="11919" y="25191"/>
                  <a:pt x="11791" y="25064"/>
                </a:cubicBezTo>
                <a:lnTo>
                  <a:pt x="17764" y="17483"/>
                </a:lnTo>
                <a:close/>
                <a:moveTo>
                  <a:pt x="20112" y="25268"/>
                </a:moveTo>
                <a:lnTo>
                  <a:pt x="22460" y="34405"/>
                </a:lnTo>
                <a:cubicBezTo>
                  <a:pt x="22332" y="34456"/>
                  <a:pt x="22230" y="34507"/>
                  <a:pt x="22128" y="34609"/>
                </a:cubicBezTo>
                <a:lnTo>
                  <a:pt x="14726" y="28560"/>
                </a:lnTo>
                <a:lnTo>
                  <a:pt x="11919" y="26263"/>
                </a:lnTo>
                <a:cubicBezTo>
                  <a:pt x="12021" y="26135"/>
                  <a:pt x="12072" y="25957"/>
                  <a:pt x="12072" y="25778"/>
                </a:cubicBezTo>
                <a:lnTo>
                  <a:pt x="20112" y="25268"/>
                </a:lnTo>
                <a:close/>
                <a:moveTo>
                  <a:pt x="45507" y="23660"/>
                </a:moveTo>
                <a:cubicBezTo>
                  <a:pt x="45507" y="23711"/>
                  <a:pt x="45532" y="23762"/>
                  <a:pt x="45532" y="23787"/>
                </a:cubicBezTo>
                <a:lnTo>
                  <a:pt x="23583" y="34762"/>
                </a:lnTo>
                <a:cubicBezTo>
                  <a:pt x="23404" y="34507"/>
                  <a:pt x="23123" y="34328"/>
                  <a:pt x="22792" y="34328"/>
                </a:cubicBezTo>
                <a:cubicBezTo>
                  <a:pt x="22741" y="34328"/>
                  <a:pt x="22690" y="34328"/>
                  <a:pt x="22664" y="34354"/>
                </a:cubicBezTo>
                <a:lnTo>
                  <a:pt x="20316" y="25242"/>
                </a:lnTo>
                <a:lnTo>
                  <a:pt x="45507" y="23660"/>
                </a:lnTo>
                <a:close/>
                <a:moveTo>
                  <a:pt x="45634" y="23966"/>
                </a:moveTo>
                <a:cubicBezTo>
                  <a:pt x="45634" y="23992"/>
                  <a:pt x="45634" y="23992"/>
                  <a:pt x="45634" y="23992"/>
                </a:cubicBezTo>
                <a:lnTo>
                  <a:pt x="30908" y="36855"/>
                </a:lnTo>
                <a:lnTo>
                  <a:pt x="23736" y="35375"/>
                </a:lnTo>
                <a:cubicBezTo>
                  <a:pt x="23736" y="35349"/>
                  <a:pt x="23736" y="35298"/>
                  <a:pt x="23736" y="35273"/>
                </a:cubicBezTo>
                <a:cubicBezTo>
                  <a:pt x="23736" y="35170"/>
                  <a:pt x="23710" y="35043"/>
                  <a:pt x="23685" y="34941"/>
                </a:cubicBezTo>
                <a:lnTo>
                  <a:pt x="45634" y="23966"/>
                </a:lnTo>
                <a:close/>
                <a:moveTo>
                  <a:pt x="1608" y="18070"/>
                </a:moveTo>
                <a:lnTo>
                  <a:pt x="10337" y="25217"/>
                </a:lnTo>
                <a:cubicBezTo>
                  <a:pt x="10235" y="25370"/>
                  <a:pt x="10183" y="25548"/>
                  <a:pt x="10183" y="25753"/>
                </a:cubicBezTo>
                <a:cubicBezTo>
                  <a:pt x="10183" y="26008"/>
                  <a:pt x="10311" y="26238"/>
                  <a:pt x="10464" y="26416"/>
                </a:cubicBezTo>
                <a:lnTo>
                  <a:pt x="1455" y="37876"/>
                </a:lnTo>
                <a:cubicBezTo>
                  <a:pt x="1327" y="37799"/>
                  <a:pt x="1200" y="37774"/>
                  <a:pt x="1046" y="37748"/>
                </a:cubicBezTo>
                <a:lnTo>
                  <a:pt x="1046" y="18351"/>
                </a:lnTo>
                <a:cubicBezTo>
                  <a:pt x="1276" y="18326"/>
                  <a:pt x="1455" y="18224"/>
                  <a:pt x="1608" y="18070"/>
                </a:cubicBezTo>
                <a:close/>
                <a:moveTo>
                  <a:pt x="11791" y="26416"/>
                </a:moveTo>
                <a:lnTo>
                  <a:pt x="21924" y="34686"/>
                </a:lnTo>
                <a:lnTo>
                  <a:pt x="22000" y="34762"/>
                </a:lnTo>
                <a:cubicBezTo>
                  <a:pt x="21898" y="34915"/>
                  <a:pt x="21847" y="35094"/>
                  <a:pt x="21847" y="35273"/>
                </a:cubicBezTo>
                <a:cubicBezTo>
                  <a:pt x="21847" y="35298"/>
                  <a:pt x="21847" y="35324"/>
                  <a:pt x="21847" y="35324"/>
                </a:cubicBezTo>
                <a:lnTo>
                  <a:pt x="10822" y="37034"/>
                </a:lnTo>
                <a:lnTo>
                  <a:pt x="1863" y="38437"/>
                </a:lnTo>
                <a:cubicBezTo>
                  <a:pt x="1812" y="38284"/>
                  <a:pt x="1736" y="38131"/>
                  <a:pt x="1608" y="38003"/>
                </a:cubicBezTo>
                <a:lnTo>
                  <a:pt x="10643" y="26544"/>
                </a:lnTo>
                <a:cubicBezTo>
                  <a:pt x="10770" y="26620"/>
                  <a:pt x="10949" y="26697"/>
                  <a:pt x="11128" y="26697"/>
                </a:cubicBezTo>
                <a:cubicBezTo>
                  <a:pt x="11383" y="26697"/>
                  <a:pt x="11638" y="26569"/>
                  <a:pt x="11791" y="26416"/>
                </a:cubicBezTo>
                <a:close/>
                <a:moveTo>
                  <a:pt x="45762" y="24145"/>
                </a:moveTo>
                <a:cubicBezTo>
                  <a:pt x="45915" y="24272"/>
                  <a:pt x="46119" y="24349"/>
                  <a:pt x="46323" y="24349"/>
                </a:cubicBezTo>
                <a:cubicBezTo>
                  <a:pt x="46400" y="24349"/>
                  <a:pt x="46476" y="24349"/>
                  <a:pt x="46553" y="24323"/>
                </a:cubicBezTo>
                <a:lnTo>
                  <a:pt x="52985" y="40734"/>
                </a:lnTo>
                <a:cubicBezTo>
                  <a:pt x="52781" y="40836"/>
                  <a:pt x="52602" y="41041"/>
                  <a:pt x="52525" y="41270"/>
                </a:cubicBezTo>
                <a:lnTo>
                  <a:pt x="31163" y="36906"/>
                </a:lnTo>
                <a:lnTo>
                  <a:pt x="45762" y="24145"/>
                </a:lnTo>
                <a:close/>
                <a:moveTo>
                  <a:pt x="23685" y="35579"/>
                </a:moveTo>
                <a:lnTo>
                  <a:pt x="23813" y="35604"/>
                </a:lnTo>
                <a:lnTo>
                  <a:pt x="30729" y="37008"/>
                </a:lnTo>
                <a:lnTo>
                  <a:pt x="18836" y="47396"/>
                </a:lnTo>
                <a:cubicBezTo>
                  <a:pt x="18810" y="47370"/>
                  <a:pt x="18759" y="47345"/>
                  <a:pt x="18734" y="47319"/>
                </a:cubicBezTo>
                <a:lnTo>
                  <a:pt x="21158" y="40275"/>
                </a:lnTo>
                <a:lnTo>
                  <a:pt x="22562" y="36191"/>
                </a:lnTo>
                <a:cubicBezTo>
                  <a:pt x="22638" y="36217"/>
                  <a:pt x="22715" y="36217"/>
                  <a:pt x="22792" y="36217"/>
                </a:cubicBezTo>
                <a:cubicBezTo>
                  <a:pt x="23200" y="36217"/>
                  <a:pt x="23557" y="35962"/>
                  <a:pt x="23685" y="35579"/>
                </a:cubicBezTo>
                <a:close/>
                <a:moveTo>
                  <a:pt x="21873" y="35528"/>
                </a:moveTo>
                <a:cubicBezTo>
                  <a:pt x="21949" y="35783"/>
                  <a:pt x="22128" y="36013"/>
                  <a:pt x="22383" y="36140"/>
                </a:cubicBezTo>
                <a:lnTo>
                  <a:pt x="20980" y="40224"/>
                </a:lnTo>
                <a:lnTo>
                  <a:pt x="18555" y="47243"/>
                </a:lnTo>
                <a:lnTo>
                  <a:pt x="18453" y="47243"/>
                </a:lnTo>
                <a:cubicBezTo>
                  <a:pt x="18249" y="47243"/>
                  <a:pt x="18070" y="47345"/>
                  <a:pt x="17942" y="47498"/>
                </a:cubicBezTo>
                <a:lnTo>
                  <a:pt x="12404" y="44563"/>
                </a:lnTo>
                <a:lnTo>
                  <a:pt x="1812" y="39024"/>
                </a:lnTo>
                <a:cubicBezTo>
                  <a:pt x="1863" y="38922"/>
                  <a:pt x="1889" y="38820"/>
                  <a:pt x="1889" y="38693"/>
                </a:cubicBezTo>
                <a:cubicBezTo>
                  <a:pt x="1889" y="38667"/>
                  <a:pt x="1889" y="38641"/>
                  <a:pt x="1889" y="38641"/>
                </a:cubicBezTo>
                <a:lnTo>
                  <a:pt x="21873" y="35528"/>
                </a:lnTo>
                <a:close/>
                <a:moveTo>
                  <a:pt x="30959" y="37059"/>
                </a:moveTo>
                <a:lnTo>
                  <a:pt x="52474" y="41474"/>
                </a:lnTo>
                <a:cubicBezTo>
                  <a:pt x="52474" y="41500"/>
                  <a:pt x="52474" y="41551"/>
                  <a:pt x="52474" y="41577"/>
                </a:cubicBezTo>
                <a:cubicBezTo>
                  <a:pt x="52474" y="41602"/>
                  <a:pt x="52474" y="41602"/>
                  <a:pt x="52500" y="41628"/>
                </a:cubicBezTo>
                <a:lnTo>
                  <a:pt x="44282" y="43108"/>
                </a:lnTo>
                <a:lnTo>
                  <a:pt x="19014" y="47651"/>
                </a:lnTo>
                <a:cubicBezTo>
                  <a:pt x="18989" y="47600"/>
                  <a:pt x="18989" y="47574"/>
                  <a:pt x="18963" y="47523"/>
                </a:cubicBezTo>
                <a:lnTo>
                  <a:pt x="30959" y="37059"/>
                </a:lnTo>
                <a:close/>
                <a:moveTo>
                  <a:pt x="52653" y="42113"/>
                </a:moveTo>
                <a:cubicBezTo>
                  <a:pt x="52704" y="42189"/>
                  <a:pt x="52781" y="42240"/>
                  <a:pt x="52832" y="42317"/>
                </a:cubicBezTo>
                <a:lnTo>
                  <a:pt x="45992" y="53036"/>
                </a:lnTo>
                <a:cubicBezTo>
                  <a:pt x="45864" y="52985"/>
                  <a:pt x="45736" y="52934"/>
                  <a:pt x="45583" y="52934"/>
                </a:cubicBezTo>
                <a:cubicBezTo>
                  <a:pt x="45124" y="52934"/>
                  <a:pt x="44766" y="53240"/>
                  <a:pt x="44664" y="53623"/>
                </a:cubicBezTo>
                <a:lnTo>
                  <a:pt x="34864" y="52066"/>
                </a:lnTo>
                <a:lnTo>
                  <a:pt x="35604" y="51632"/>
                </a:lnTo>
                <a:lnTo>
                  <a:pt x="45966" y="45839"/>
                </a:lnTo>
                <a:lnTo>
                  <a:pt x="52653" y="42113"/>
                </a:lnTo>
                <a:close/>
                <a:moveTo>
                  <a:pt x="53010" y="42419"/>
                </a:moveTo>
                <a:cubicBezTo>
                  <a:pt x="53138" y="42470"/>
                  <a:pt x="53265" y="42521"/>
                  <a:pt x="53419" y="42521"/>
                </a:cubicBezTo>
                <a:cubicBezTo>
                  <a:pt x="53546" y="42521"/>
                  <a:pt x="53648" y="42495"/>
                  <a:pt x="53750" y="42444"/>
                </a:cubicBezTo>
                <a:lnTo>
                  <a:pt x="60616" y="56201"/>
                </a:lnTo>
                <a:lnTo>
                  <a:pt x="60616" y="56201"/>
                </a:lnTo>
                <a:lnTo>
                  <a:pt x="51709" y="54772"/>
                </a:lnTo>
                <a:lnTo>
                  <a:pt x="46502" y="53929"/>
                </a:lnTo>
                <a:cubicBezTo>
                  <a:pt x="46502" y="53904"/>
                  <a:pt x="46528" y="53904"/>
                  <a:pt x="46528" y="53878"/>
                </a:cubicBezTo>
                <a:cubicBezTo>
                  <a:pt x="46528" y="53572"/>
                  <a:pt x="46374" y="53317"/>
                  <a:pt x="46170" y="53138"/>
                </a:cubicBezTo>
                <a:lnTo>
                  <a:pt x="46579" y="52500"/>
                </a:lnTo>
                <a:lnTo>
                  <a:pt x="53010" y="42419"/>
                </a:lnTo>
                <a:close/>
                <a:moveTo>
                  <a:pt x="52525" y="41832"/>
                </a:moveTo>
                <a:cubicBezTo>
                  <a:pt x="52525" y="41857"/>
                  <a:pt x="52551" y="41908"/>
                  <a:pt x="52551" y="41934"/>
                </a:cubicBezTo>
                <a:lnTo>
                  <a:pt x="42163" y="47753"/>
                </a:lnTo>
                <a:lnTo>
                  <a:pt x="34557" y="51990"/>
                </a:lnTo>
                <a:lnTo>
                  <a:pt x="34430" y="51990"/>
                </a:lnTo>
                <a:lnTo>
                  <a:pt x="34455" y="52041"/>
                </a:lnTo>
                <a:lnTo>
                  <a:pt x="26901" y="56277"/>
                </a:lnTo>
                <a:lnTo>
                  <a:pt x="23557" y="58141"/>
                </a:lnTo>
                <a:cubicBezTo>
                  <a:pt x="23379" y="57911"/>
                  <a:pt x="23098" y="57732"/>
                  <a:pt x="22792" y="57732"/>
                </a:cubicBezTo>
                <a:cubicBezTo>
                  <a:pt x="22690" y="57732"/>
                  <a:pt x="22613" y="57758"/>
                  <a:pt x="22536" y="57783"/>
                </a:cubicBezTo>
                <a:lnTo>
                  <a:pt x="19857" y="51096"/>
                </a:lnTo>
                <a:lnTo>
                  <a:pt x="18759" y="48391"/>
                </a:lnTo>
                <a:cubicBezTo>
                  <a:pt x="18938" y="48263"/>
                  <a:pt x="19065" y="48085"/>
                  <a:pt x="19065" y="47855"/>
                </a:cubicBezTo>
                <a:lnTo>
                  <a:pt x="24987" y="46783"/>
                </a:lnTo>
                <a:lnTo>
                  <a:pt x="52525" y="41832"/>
                </a:lnTo>
                <a:close/>
                <a:moveTo>
                  <a:pt x="54108" y="42215"/>
                </a:moveTo>
                <a:lnTo>
                  <a:pt x="74909" y="58421"/>
                </a:lnTo>
                <a:cubicBezTo>
                  <a:pt x="74909" y="58447"/>
                  <a:pt x="74883" y="58472"/>
                  <a:pt x="74883" y="58498"/>
                </a:cubicBezTo>
                <a:lnTo>
                  <a:pt x="60871" y="56226"/>
                </a:lnTo>
                <a:lnTo>
                  <a:pt x="53929" y="42368"/>
                </a:lnTo>
                <a:cubicBezTo>
                  <a:pt x="54006" y="42317"/>
                  <a:pt x="54057" y="42266"/>
                  <a:pt x="54108" y="42215"/>
                </a:cubicBezTo>
                <a:close/>
                <a:moveTo>
                  <a:pt x="60973" y="56456"/>
                </a:moveTo>
                <a:lnTo>
                  <a:pt x="74858" y="58702"/>
                </a:lnTo>
                <a:lnTo>
                  <a:pt x="63321" y="61203"/>
                </a:lnTo>
                <a:lnTo>
                  <a:pt x="60973" y="56456"/>
                </a:lnTo>
                <a:close/>
                <a:moveTo>
                  <a:pt x="46476" y="54134"/>
                </a:moveTo>
                <a:lnTo>
                  <a:pt x="60718" y="56405"/>
                </a:lnTo>
                <a:lnTo>
                  <a:pt x="63117" y="61229"/>
                </a:lnTo>
                <a:lnTo>
                  <a:pt x="58447" y="62250"/>
                </a:lnTo>
                <a:cubicBezTo>
                  <a:pt x="58370" y="61969"/>
                  <a:pt x="58115" y="61790"/>
                  <a:pt x="57808" y="61790"/>
                </a:cubicBezTo>
                <a:cubicBezTo>
                  <a:pt x="57604" y="61790"/>
                  <a:pt x="57426" y="61867"/>
                  <a:pt x="57298" y="61995"/>
                </a:cubicBezTo>
                <a:lnTo>
                  <a:pt x="46400" y="54338"/>
                </a:lnTo>
                <a:cubicBezTo>
                  <a:pt x="46425" y="54261"/>
                  <a:pt x="46451" y="54185"/>
                  <a:pt x="46476" y="54134"/>
                </a:cubicBezTo>
                <a:close/>
                <a:moveTo>
                  <a:pt x="1736" y="39203"/>
                </a:moveTo>
                <a:lnTo>
                  <a:pt x="4543" y="40683"/>
                </a:lnTo>
                <a:lnTo>
                  <a:pt x="17866" y="47676"/>
                </a:lnTo>
                <a:cubicBezTo>
                  <a:pt x="17840" y="47727"/>
                  <a:pt x="17815" y="47779"/>
                  <a:pt x="17815" y="47855"/>
                </a:cubicBezTo>
                <a:cubicBezTo>
                  <a:pt x="17815" y="47983"/>
                  <a:pt x="17866" y="48085"/>
                  <a:pt x="17917" y="48187"/>
                </a:cubicBezTo>
                <a:lnTo>
                  <a:pt x="1940" y="62530"/>
                </a:lnTo>
                <a:lnTo>
                  <a:pt x="1582" y="62862"/>
                </a:lnTo>
                <a:cubicBezTo>
                  <a:pt x="1429" y="62735"/>
                  <a:pt x="1251" y="62633"/>
                  <a:pt x="1046" y="62607"/>
                </a:cubicBezTo>
                <a:lnTo>
                  <a:pt x="1046" y="39611"/>
                </a:lnTo>
                <a:cubicBezTo>
                  <a:pt x="1327" y="39586"/>
                  <a:pt x="1582" y="39433"/>
                  <a:pt x="1736" y="39203"/>
                </a:cubicBezTo>
                <a:close/>
                <a:moveTo>
                  <a:pt x="18070" y="48340"/>
                </a:moveTo>
                <a:cubicBezTo>
                  <a:pt x="18172" y="48417"/>
                  <a:pt x="18300" y="48468"/>
                  <a:pt x="18453" y="48468"/>
                </a:cubicBezTo>
                <a:lnTo>
                  <a:pt x="18580" y="48468"/>
                </a:lnTo>
                <a:lnTo>
                  <a:pt x="22358" y="57860"/>
                </a:lnTo>
                <a:cubicBezTo>
                  <a:pt x="22051" y="58013"/>
                  <a:pt x="21847" y="58319"/>
                  <a:pt x="21847" y="58677"/>
                </a:cubicBezTo>
                <a:cubicBezTo>
                  <a:pt x="21847" y="58728"/>
                  <a:pt x="21847" y="58753"/>
                  <a:pt x="21847" y="58779"/>
                </a:cubicBezTo>
                <a:lnTo>
                  <a:pt x="1838" y="63245"/>
                </a:lnTo>
                <a:cubicBezTo>
                  <a:pt x="1812" y="63169"/>
                  <a:pt x="1761" y="63066"/>
                  <a:pt x="1710" y="62990"/>
                </a:cubicBezTo>
                <a:lnTo>
                  <a:pt x="7019" y="58243"/>
                </a:lnTo>
                <a:lnTo>
                  <a:pt x="18070" y="48340"/>
                </a:lnTo>
                <a:close/>
                <a:moveTo>
                  <a:pt x="46272" y="54491"/>
                </a:moveTo>
                <a:lnTo>
                  <a:pt x="57196" y="62173"/>
                </a:lnTo>
                <a:cubicBezTo>
                  <a:pt x="57145" y="62275"/>
                  <a:pt x="57119" y="62377"/>
                  <a:pt x="57119" y="62479"/>
                </a:cubicBezTo>
                <a:cubicBezTo>
                  <a:pt x="57119" y="62505"/>
                  <a:pt x="57119" y="62505"/>
                  <a:pt x="57119" y="62530"/>
                </a:cubicBezTo>
                <a:lnTo>
                  <a:pt x="46732" y="64776"/>
                </a:lnTo>
                <a:cubicBezTo>
                  <a:pt x="46604" y="64419"/>
                  <a:pt x="46298" y="64164"/>
                  <a:pt x="45915" y="64113"/>
                </a:cubicBezTo>
                <a:lnTo>
                  <a:pt x="45685" y="54823"/>
                </a:lnTo>
                <a:cubicBezTo>
                  <a:pt x="45915" y="54797"/>
                  <a:pt x="46145" y="54670"/>
                  <a:pt x="46272" y="54491"/>
                </a:cubicBezTo>
                <a:close/>
                <a:moveTo>
                  <a:pt x="99206" y="51607"/>
                </a:moveTo>
                <a:lnTo>
                  <a:pt x="118960" y="60872"/>
                </a:lnTo>
                <a:cubicBezTo>
                  <a:pt x="118935" y="60948"/>
                  <a:pt x="118935" y="61025"/>
                  <a:pt x="118935" y="61101"/>
                </a:cubicBezTo>
                <a:cubicBezTo>
                  <a:pt x="118935" y="61127"/>
                  <a:pt x="118935" y="61127"/>
                  <a:pt x="118935" y="61152"/>
                </a:cubicBezTo>
                <a:lnTo>
                  <a:pt x="103009" y="64802"/>
                </a:lnTo>
                <a:lnTo>
                  <a:pt x="98772" y="51990"/>
                </a:lnTo>
                <a:cubicBezTo>
                  <a:pt x="98951" y="51913"/>
                  <a:pt x="99104" y="51760"/>
                  <a:pt x="99206" y="51607"/>
                </a:cubicBezTo>
                <a:close/>
                <a:moveTo>
                  <a:pt x="34685" y="52219"/>
                </a:moveTo>
                <a:lnTo>
                  <a:pt x="44639" y="53827"/>
                </a:lnTo>
                <a:cubicBezTo>
                  <a:pt x="44639" y="53853"/>
                  <a:pt x="44639" y="53853"/>
                  <a:pt x="44639" y="53878"/>
                </a:cubicBezTo>
                <a:cubicBezTo>
                  <a:pt x="44639" y="54185"/>
                  <a:pt x="44766" y="54440"/>
                  <a:pt x="44996" y="54619"/>
                </a:cubicBezTo>
                <a:lnTo>
                  <a:pt x="40989" y="60897"/>
                </a:lnTo>
                <a:lnTo>
                  <a:pt x="37493" y="66333"/>
                </a:lnTo>
                <a:cubicBezTo>
                  <a:pt x="37416" y="66308"/>
                  <a:pt x="37339" y="66282"/>
                  <a:pt x="37237" y="66257"/>
                </a:cubicBezTo>
                <a:lnTo>
                  <a:pt x="34685" y="52219"/>
                </a:lnTo>
                <a:close/>
                <a:moveTo>
                  <a:pt x="34481" y="52270"/>
                </a:moveTo>
                <a:lnTo>
                  <a:pt x="37033" y="66282"/>
                </a:lnTo>
                <a:cubicBezTo>
                  <a:pt x="36906" y="66308"/>
                  <a:pt x="36778" y="66359"/>
                  <a:pt x="36676" y="66461"/>
                </a:cubicBezTo>
                <a:lnTo>
                  <a:pt x="23659" y="59059"/>
                </a:lnTo>
                <a:cubicBezTo>
                  <a:pt x="23710" y="58957"/>
                  <a:pt x="23736" y="58830"/>
                  <a:pt x="23736" y="58677"/>
                </a:cubicBezTo>
                <a:cubicBezTo>
                  <a:pt x="23736" y="58549"/>
                  <a:pt x="23710" y="58421"/>
                  <a:pt x="23659" y="58319"/>
                </a:cubicBezTo>
                <a:lnTo>
                  <a:pt x="34481" y="52270"/>
                </a:lnTo>
                <a:close/>
                <a:moveTo>
                  <a:pt x="97624" y="51683"/>
                </a:moveTo>
                <a:cubicBezTo>
                  <a:pt x="97726" y="51811"/>
                  <a:pt x="97879" y="51939"/>
                  <a:pt x="98057" y="51990"/>
                </a:cubicBezTo>
                <a:lnTo>
                  <a:pt x="94229" y="66206"/>
                </a:lnTo>
                <a:lnTo>
                  <a:pt x="94127" y="66206"/>
                </a:lnTo>
                <a:cubicBezTo>
                  <a:pt x="93872" y="66206"/>
                  <a:pt x="93668" y="66333"/>
                  <a:pt x="93540" y="66538"/>
                </a:cubicBezTo>
                <a:lnTo>
                  <a:pt x="81162" y="61101"/>
                </a:lnTo>
                <a:lnTo>
                  <a:pt x="97624" y="51683"/>
                </a:lnTo>
                <a:close/>
                <a:moveTo>
                  <a:pt x="98593" y="52041"/>
                </a:moveTo>
                <a:lnTo>
                  <a:pt x="102805" y="64828"/>
                </a:lnTo>
                <a:lnTo>
                  <a:pt x="94791" y="66665"/>
                </a:lnTo>
                <a:cubicBezTo>
                  <a:pt x="94714" y="66486"/>
                  <a:pt x="94586" y="66333"/>
                  <a:pt x="94408" y="66257"/>
                </a:cubicBezTo>
                <a:lnTo>
                  <a:pt x="98236" y="52041"/>
                </a:lnTo>
                <a:cubicBezTo>
                  <a:pt x="98287" y="52066"/>
                  <a:pt x="98338" y="52066"/>
                  <a:pt x="98389" y="52066"/>
                </a:cubicBezTo>
                <a:cubicBezTo>
                  <a:pt x="98466" y="52066"/>
                  <a:pt x="98517" y="52066"/>
                  <a:pt x="98593" y="52041"/>
                </a:cubicBezTo>
                <a:close/>
                <a:moveTo>
                  <a:pt x="45149" y="54721"/>
                </a:moveTo>
                <a:cubicBezTo>
                  <a:pt x="45251" y="54772"/>
                  <a:pt x="45379" y="54797"/>
                  <a:pt x="45507" y="54823"/>
                </a:cubicBezTo>
                <a:lnTo>
                  <a:pt x="45711" y="64138"/>
                </a:lnTo>
                <a:cubicBezTo>
                  <a:pt x="45251" y="64189"/>
                  <a:pt x="44894" y="64572"/>
                  <a:pt x="44894" y="65057"/>
                </a:cubicBezTo>
                <a:cubicBezTo>
                  <a:pt x="44894" y="65108"/>
                  <a:pt x="44894" y="65134"/>
                  <a:pt x="44894" y="65159"/>
                </a:cubicBezTo>
                <a:lnTo>
                  <a:pt x="37850" y="66691"/>
                </a:lnTo>
                <a:cubicBezTo>
                  <a:pt x="37799" y="66589"/>
                  <a:pt x="37748" y="66512"/>
                  <a:pt x="37671" y="66461"/>
                </a:cubicBezTo>
                <a:lnTo>
                  <a:pt x="40223" y="62454"/>
                </a:lnTo>
                <a:lnTo>
                  <a:pt x="45149" y="54721"/>
                </a:lnTo>
                <a:close/>
                <a:moveTo>
                  <a:pt x="74909" y="58906"/>
                </a:moveTo>
                <a:cubicBezTo>
                  <a:pt x="74909" y="58957"/>
                  <a:pt x="74960" y="59008"/>
                  <a:pt x="74985" y="59059"/>
                </a:cubicBezTo>
                <a:lnTo>
                  <a:pt x="67635" y="68248"/>
                </a:lnTo>
                <a:cubicBezTo>
                  <a:pt x="67507" y="68145"/>
                  <a:pt x="67328" y="68094"/>
                  <a:pt x="67150" y="68094"/>
                </a:cubicBezTo>
                <a:cubicBezTo>
                  <a:pt x="67022" y="68094"/>
                  <a:pt x="66920" y="68120"/>
                  <a:pt x="66818" y="68145"/>
                </a:cubicBezTo>
                <a:lnTo>
                  <a:pt x="63423" y="61382"/>
                </a:lnTo>
                <a:lnTo>
                  <a:pt x="74909" y="58906"/>
                </a:lnTo>
                <a:close/>
                <a:moveTo>
                  <a:pt x="63219" y="61408"/>
                </a:moveTo>
                <a:lnTo>
                  <a:pt x="66614" y="68248"/>
                </a:lnTo>
                <a:cubicBezTo>
                  <a:pt x="66563" y="68299"/>
                  <a:pt x="66486" y="68350"/>
                  <a:pt x="66435" y="68426"/>
                </a:cubicBezTo>
                <a:lnTo>
                  <a:pt x="58421" y="62786"/>
                </a:lnTo>
                <a:cubicBezTo>
                  <a:pt x="58472" y="62709"/>
                  <a:pt x="58498" y="62582"/>
                  <a:pt x="58498" y="62479"/>
                </a:cubicBezTo>
                <a:cubicBezTo>
                  <a:pt x="58498" y="62454"/>
                  <a:pt x="58498" y="62454"/>
                  <a:pt x="58498" y="62428"/>
                </a:cubicBezTo>
                <a:lnTo>
                  <a:pt x="63219" y="61408"/>
                </a:lnTo>
                <a:close/>
                <a:moveTo>
                  <a:pt x="75878" y="59008"/>
                </a:moveTo>
                <a:lnTo>
                  <a:pt x="80728" y="61127"/>
                </a:lnTo>
                <a:lnTo>
                  <a:pt x="67915" y="68477"/>
                </a:lnTo>
                <a:cubicBezTo>
                  <a:pt x="67864" y="68452"/>
                  <a:pt x="67839" y="68401"/>
                  <a:pt x="67813" y="68375"/>
                </a:cubicBezTo>
                <a:lnTo>
                  <a:pt x="75138" y="59187"/>
                </a:lnTo>
                <a:cubicBezTo>
                  <a:pt x="75215" y="59213"/>
                  <a:pt x="75317" y="59238"/>
                  <a:pt x="75419" y="59238"/>
                </a:cubicBezTo>
                <a:cubicBezTo>
                  <a:pt x="75598" y="59238"/>
                  <a:pt x="75776" y="59136"/>
                  <a:pt x="75878" y="59008"/>
                </a:cubicBezTo>
                <a:close/>
                <a:moveTo>
                  <a:pt x="80957" y="61229"/>
                </a:moveTo>
                <a:lnTo>
                  <a:pt x="93463" y="66716"/>
                </a:lnTo>
                <a:cubicBezTo>
                  <a:pt x="93438" y="66767"/>
                  <a:pt x="93438" y="66818"/>
                  <a:pt x="93438" y="66869"/>
                </a:cubicBezTo>
                <a:lnTo>
                  <a:pt x="84964" y="67533"/>
                </a:lnTo>
                <a:lnTo>
                  <a:pt x="68069" y="68860"/>
                </a:lnTo>
                <a:cubicBezTo>
                  <a:pt x="68043" y="68783"/>
                  <a:pt x="68017" y="68732"/>
                  <a:pt x="67992" y="68656"/>
                </a:cubicBezTo>
                <a:lnTo>
                  <a:pt x="80957" y="61229"/>
                </a:lnTo>
                <a:close/>
                <a:moveTo>
                  <a:pt x="118986" y="61356"/>
                </a:moveTo>
                <a:lnTo>
                  <a:pt x="110997" y="65746"/>
                </a:lnTo>
                <a:lnTo>
                  <a:pt x="104515" y="69345"/>
                </a:lnTo>
                <a:lnTo>
                  <a:pt x="103060" y="64981"/>
                </a:lnTo>
                <a:lnTo>
                  <a:pt x="118986" y="61356"/>
                </a:lnTo>
                <a:close/>
                <a:moveTo>
                  <a:pt x="23557" y="59238"/>
                </a:moveTo>
                <a:lnTo>
                  <a:pt x="36548" y="66614"/>
                </a:lnTo>
                <a:cubicBezTo>
                  <a:pt x="36497" y="66742"/>
                  <a:pt x="36446" y="66844"/>
                  <a:pt x="36446" y="66997"/>
                </a:cubicBezTo>
                <a:cubicBezTo>
                  <a:pt x="36446" y="67227"/>
                  <a:pt x="36574" y="67456"/>
                  <a:pt x="36752" y="67584"/>
                </a:cubicBezTo>
                <a:lnTo>
                  <a:pt x="34175" y="72050"/>
                </a:lnTo>
                <a:lnTo>
                  <a:pt x="23481" y="59340"/>
                </a:lnTo>
                <a:cubicBezTo>
                  <a:pt x="23506" y="59315"/>
                  <a:pt x="23532" y="59264"/>
                  <a:pt x="23557" y="59238"/>
                </a:cubicBezTo>
                <a:close/>
                <a:moveTo>
                  <a:pt x="119088" y="61535"/>
                </a:moveTo>
                <a:cubicBezTo>
                  <a:pt x="119088" y="61561"/>
                  <a:pt x="119114" y="61586"/>
                  <a:pt x="119139" y="61612"/>
                </a:cubicBezTo>
                <a:lnTo>
                  <a:pt x="111891" y="71412"/>
                </a:lnTo>
                <a:lnTo>
                  <a:pt x="107705" y="77078"/>
                </a:lnTo>
                <a:cubicBezTo>
                  <a:pt x="107552" y="77002"/>
                  <a:pt x="107399" y="76951"/>
                  <a:pt x="107220" y="76951"/>
                </a:cubicBezTo>
                <a:cubicBezTo>
                  <a:pt x="107143" y="76951"/>
                  <a:pt x="107092" y="76951"/>
                  <a:pt x="107016" y="76976"/>
                </a:cubicBezTo>
                <a:lnTo>
                  <a:pt x="104566" y="69524"/>
                </a:lnTo>
                <a:lnTo>
                  <a:pt x="111431" y="65746"/>
                </a:lnTo>
                <a:lnTo>
                  <a:pt x="119088" y="61535"/>
                </a:lnTo>
                <a:close/>
                <a:moveTo>
                  <a:pt x="119981" y="61739"/>
                </a:moveTo>
                <a:lnTo>
                  <a:pt x="127664" y="73199"/>
                </a:lnTo>
                <a:lnTo>
                  <a:pt x="123172" y="78916"/>
                </a:lnTo>
                <a:lnTo>
                  <a:pt x="108164" y="77869"/>
                </a:lnTo>
                <a:cubicBezTo>
                  <a:pt x="108164" y="77614"/>
                  <a:pt x="108037" y="77385"/>
                  <a:pt x="107858" y="77206"/>
                </a:cubicBezTo>
                <a:lnTo>
                  <a:pt x="119318" y="61739"/>
                </a:lnTo>
                <a:cubicBezTo>
                  <a:pt x="119420" y="61790"/>
                  <a:pt x="119547" y="61816"/>
                  <a:pt x="119675" y="61816"/>
                </a:cubicBezTo>
                <a:cubicBezTo>
                  <a:pt x="119777" y="61816"/>
                  <a:pt x="119879" y="61790"/>
                  <a:pt x="119981" y="61739"/>
                </a:cubicBezTo>
                <a:close/>
                <a:moveTo>
                  <a:pt x="142288" y="55027"/>
                </a:moveTo>
                <a:cubicBezTo>
                  <a:pt x="142288" y="55052"/>
                  <a:pt x="142314" y="55052"/>
                  <a:pt x="142339" y="55052"/>
                </a:cubicBezTo>
                <a:lnTo>
                  <a:pt x="132283" y="78916"/>
                </a:lnTo>
                <a:cubicBezTo>
                  <a:pt x="132232" y="78916"/>
                  <a:pt x="132156" y="78890"/>
                  <a:pt x="132105" y="78890"/>
                </a:cubicBezTo>
                <a:cubicBezTo>
                  <a:pt x="131977" y="78890"/>
                  <a:pt x="131875" y="78916"/>
                  <a:pt x="131773" y="78967"/>
                </a:cubicBezTo>
                <a:lnTo>
                  <a:pt x="127919" y="73224"/>
                </a:lnTo>
                <a:lnTo>
                  <a:pt x="142288" y="55027"/>
                </a:lnTo>
                <a:close/>
                <a:moveTo>
                  <a:pt x="102881" y="65032"/>
                </a:moveTo>
                <a:lnTo>
                  <a:pt x="104336" y="69422"/>
                </a:lnTo>
                <a:lnTo>
                  <a:pt x="86955" y="78992"/>
                </a:lnTo>
                <a:cubicBezTo>
                  <a:pt x="86930" y="78967"/>
                  <a:pt x="86904" y="78941"/>
                  <a:pt x="86879" y="78916"/>
                </a:cubicBezTo>
                <a:lnTo>
                  <a:pt x="91268" y="71770"/>
                </a:lnTo>
                <a:lnTo>
                  <a:pt x="93846" y="67558"/>
                </a:lnTo>
                <a:cubicBezTo>
                  <a:pt x="93923" y="67609"/>
                  <a:pt x="94025" y="67609"/>
                  <a:pt x="94127" y="67609"/>
                </a:cubicBezTo>
                <a:cubicBezTo>
                  <a:pt x="94510" y="67609"/>
                  <a:pt x="94842" y="67303"/>
                  <a:pt x="94842" y="66920"/>
                </a:cubicBezTo>
                <a:cubicBezTo>
                  <a:pt x="94842" y="66895"/>
                  <a:pt x="94842" y="66869"/>
                  <a:pt x="94842" y="66844"/>
                </a:cubicBezTo>
                <a:lnTo>
                  <a:pt x="102881" y="65032"/>
                </a:lnTo>
                <a:close/>
                <a:moveTo>
                  <a:pt x="104387" y="69626"/>
                </a:moveTo>
                <a:lnTo>
                  <a:pt x="106837" y="77053"/>
                </a:lnTo>
                <a:cubicBezTo>
                  <a:pt x="106531" y="77180"/>
                  <a:pt x="106301" y="77512"/>
                  <a:pt x="106276" y="77869"/>
                </a:cubicBezTo>
                <a:lnTo>
                  <a:pt x="87083" y="79222"/>
                </a:lnTo>
                <a:cubicBezTo>
                  <a:pt x="87083" y="79197"/>
                  <a:pt x="87057" y="79197"/>
                  <a:pt x="87057" y="79171"/>
                </a:cubicBezTo>
                <a:lnTo>
                  <a:pt x="104387" y="69626"/>
                </a:lnTo>
                <a:close/>
                <a:moveTo>
                  <a:pt x="142518" y="55129"/>
                </a:moveTo>
                <a:cubicBezTo>
                  <a:pt x="142569" y="55155"/>
                  <a:pt x="142620" y="55180"/>
                  <a:pt x="142696" y="55180"/>
                </a:cubicBezTo>
                <a:lnTo>
                  <a:pt x="142696" y="77818"/>
                </a:lnTo>
                <a:lnTo>
                  <a:pt x="132794" y="79426"/>
                </a:lnTo>
                <a:cubicBezTo>
                  <a:pt x="132743" y="79248"/>
                  <a:pt x="132640" y="79095"/>
                  <a:pt x="132462" y="78992"/>
                </a:cubicBezTo>
                <a:lnTo>
                  <a:pt x="142518" y="55129"/>
                </a:lnTo>
                <a:close/>
                <a:moveTo>
                  <a:pt x="127791" y="73378"/>
                </a:moveTo>
                <a:lnTo>
                  <a:pt x="131620" y="79069"/>
                </a:lnTo>
                <a:cubicBezTo>
                  <a:pt x="131492" y="79171"/>
                  <a:pt x="131415" y="79324"/>
                  <a:pt x="131364" y="79477"/>
                </a:cubicBezTo>
                <a:lnTo>
                  <a:pt x="128914" y="79299"/>
                </a:lnTo>
                <a:lnTo>
                  <a:pt x="123401" y="78916"/>
                </a:lnTo>
                <a:lnTo>
                  <a:pt x="127791" y="73378"/>
                </a:lnTo>
                <a:close/>
                <a:moveTo>
                  <a:pt x="58319" y="62964"/>
                </a:moveTo>
                <a:lnTo>
                  <a:pt x="63959" y="66920"/>
                </a:lnTo>
                <a:lnTo>
                  <a:pt x="66307" y="68579"/>
                </a:lnTo>
                <a:cubicBezTo>
                  <a:pt x="66231" y="68707"/>
                  <a:pt x="66205" y="68860"/>
                  <a:pt x="66205" y="69039"/>
                </a:cubicBezTo>
                <a:cubicBezTo>
                  <a:pt x="66205" y="69447"/>
                  <a:pt x="66461" y="69779"/>
                  <a:pt x="66818" y="69906"/>
                </a:cubicBezTo>
                <a:lnTo>
                  <a:pt x="64674" y="78023"/>
                </a:lnTo>
                <a:lnTo>
                  <a:pt x="64113" y="80218"/>
                </a:lnTo>
                <a:lnTo>
                  <a:pt x="64010" y="80218"/>
                </a:lnTo>
                <a:cubicBezTo>
                  <a:pt x="63959" y="80218"/>
                  <a:pt x="63934" y="80218"/>
                  <a:pt x="63883" y="80243"/>
                </a:cubicBezTo>
                <a:lnTo>
                  <a:pt x="58115" y="63092"/>
                </a:lnTo>
                <a:cubicBezTo>
                  <a:pt x="58191" y="63066"/>
                  <a:pt x="58268" y="63015"/>
                  <a:pt x="58319" y="62964"/>
                </a:cubicBezTo>
                <a:close/>
                <a:moveTo>
                  <a:pt x="57145" y="62735"/>
                </a:moveTo>
                <a:cubicBezTo>
                  <a:pt x="57247" y="62990"/>
                  <a:pt x="57502" y="63169"/>
                  <a:pt x="57808" y="63169"/>
                </a:cubicBezTo>
                <a:lnTo>
                  <a:pt x="57936" y="63169"/>
                </a:lnTo>
                <a:lnTo>
                  <a:pt x="63704" y="80294"/>
                </a:lnTo>
                <a:cubicBezTo>
                  <a:pt x="63628" y="80320"/>
                  <a:pt x="63577" y="80371"/>
                  <a:pt x="63551" y="80396"/>
                </a:cubicBezTo>
                <a:lnTo>
                  <a:pt x="46604" y="65619"/>
                </a:lnTo>
                <a:cubicBezTo>
                  <a:pt x="46706" y="65440"/>
                  <a:pt x="46783" y="65261"/>
                  <a:pt x="46783" y="65057"/>
                </a:cubicBezTo>
                <a:cubicBezTo>
                  <a:pt x="46783" y="65032"/>
                  <a:pt x="46783" y="65006"/>
                  <a:pt x="46757" y="64955"/>
                </a:cubicBezTo>
                <a:lnTo>
                  <a:pt x="57145" y="62735"/>
                </a:lnTo>
                <a:close/>
                <a:moveTo>
                  <a:pt x="93438" y="67073"/>
                </a:moveTo>
                <a:cubicBezTo>
                  <a:pt x="93438" y="67073"/>
                  <a:pt x="93463" y="67099"/>
                  <a:pt x="93463" y="67125"/>
                </a:cubicBezTo>
                <a:lnTo>
                  <a:pt x="79426" y="73658"/>
                </a:lnTo>
                <a:lnTo>
                  <a:pt x="64623" y="80549"/>
                </a:lnTo>
                <a:cubicBezTo>
                  <a:pt x="64546" y="80422"/>
                  <a:pt x="64444" y="80320"/>
                  <a:pt x="64291" y="80269"/>
                </a:cubicBezTo>
                <a:lnTo>
                  <a:pt x="66205" y="72969"/>
                </a:lnTo>
                <a:lnTo>
                  <a:pt x="66997" y="69958"/>
                </a:lnTo>
                <a:cubicBezTo>
                  <a:pt x="67048" y="69983"/>
                  <a:pt x="67099" y="69983"/>
                  <a:pt x="67124" y="69983"/>
                </a:cubicBezTo>
                <a:cubicBezTo>
                  <a:pt x="67660" y="69983"/>
                  <a:pt x="68069" y="69575"/>
                  <a:pt x="68069" y="69064"/>
                </a:cubicBezTo>
                <a:lnTo>
                  <a:pt x="87670" y="67507"/>
                </a:lnTo>
                <a:lnTo>
                  <a:pt x="93438" y="67073"/>
                </a:lnTo>
                <a:close/>
                <a:moveTo>
                  <a:pt x="93540" y="67303"/>
                </a:moveTo>
                <a:cubicBezTo>
                  <a:pt x="93566" y="67354"/>
                  <a:pt x="93617" y="67405"/>
                  <a:pt x="93693" y="67456"/>
                </a:cubicBezTo>
                <a:lnTo>
                  <a:pt x="86725" y="78814"/>
                </a:lnTo>
                <a:cubicBezTo>
                  <a:pt x="86649" y="78788"/>
                  <a:pt x="86572" y="78763"/>
                  <a:pt x="86496" y="78763"/>
                </a:cubicBezTo>
                <a:cubicBezTo>
                  <a:pt x="86190" y="78763"/>
                  <a:pt x="85934" y="78992"/>
                  <a:pt x="85909" y="79299"/>
                </a:cubicBezTo>
                <a:lnTo>
                  <a:pt x="64725" y="80805"/>
                </a:lnTo>
                <a:cubicBezTo>
                  <a:pt x="64725" y="80779"/>
                  <a:pt x="64725" y="80754"/>
                  <a:pt x="64700" y="80728"/>
                </a:cubicBezTo>
                <a:lnTo>
                  <a:pt x="79656" y="73760"/>
                </a:lnTo>
                <a:lnTo>
                  <a:pt x="93540" y="67303"/>
                </a:lnTo>
                <a:close/>
                <a:moveTo>
                  <a:pt x="23328" y="59468"/>
                </a:moveTo>
                <a:lnTo>
                  <a:pt x="34073" y="72229"/>
                </a:lnTo>
                <a:lnTo>
                  <a:pt x="28432" y="82081"/>
                </a:lnTo>
                <a:cubicBezTo>
                  <a:pt x="28304" y="82030"/>
                  <a:pt x="28177" y="81979"/>
                  <a:pt x="28049" y="81979"/>
                </a:cubicBezTo>
                <a:cubicBezTo>
                  <a:pt x="27998" y="81979"/>
                  <a:pt x="27973" y="82004"/>
                  <a:pt x="27947" y="82004"/>
                </a:cubicBezTo>
                <a:lnTo>
                  <a:pt x="24323" y="65312"/>
                </a:lnTo>
                <a:lnTo>
                  <a:pt x="23072" y="59570"/>
                </a:lnTo>
                <a:cubicBezTo>
                  <a:pt x="23174" y="59544"/>
                  <a:pt x="23251" y="59519"/>
                  <a:pt x="23328" y="59468"/>
                </a:cubicBezTo>
                <a:close/>
                <a:moveTo>
                  <a:pt x="21898" y="58983"/>
                </a:moveTo>
                <a:cubicBezTo>
                  <a:pt x="22026" y="59366"/>
                  <a:pt x="22383" y="59621"/>
                  <a:pt x="22792" y="59621"/>
                </a:cubicBezTo>
                <a:lnTo>
                  <a:pt x="22894" y="59621"/>
                </a:lnTo>
                <a:lnTo>
                  <a:pt x="27743" y="82055"/>
                </a:lnTo>
                <a:cubicBezTo>
                  <a:pt x="27590" y="82106"/>
                  <a:pt x="27437" y="82183"/>
                  <a:pt x="27335" y="82310"/>
                </a:cubicBezTo>
                <a:lnTo>
                  <a:pt x="1761" y="64011"/>
                </a:lnTo>
                <a:cubicBezTo>
                  <a:pt x="1838" y="63883"/>
                  <a:pt x="1889" y="63730"/>
                  <a:pt x="1889" y="63551"/>
                </a:cubicBezTo>
                <a:cubicBezTo>
                  <a:pt x="1889" y="63526"/>
                  <a:pt x="1889" y="63475"/>
                  <a:pt x="1889" y="63449"/>
                </a:cubicBezTo>
                <a:lnTo>
                  <a:pt x="21898" y="58983"/>
                </a:lnTo>
                <a:close/>
                <a:moveTo>
                  <a:pt x="1659" y="64189"/>
                </a:moveTo>
                <a:lnTo>
                  <a:pt x="20061" y="77359"/>
                </a:lnTo>
                <a:lnTo>
                  <a:pt x="27207" y="82464"/>
                </a:lnTo>
                <a:cubicBezTo>
                  <a:pt x="27181" y="82515"/>
                  <a:pt x="27156" y="82566"/>
                  <a:pt x="27156" y="82617"/>
                </a:cubicBezTo>
                <a:lnTo>
                  <a:pt x="1582" y="76746"/>
                </a:lnTo>
                <a:cubicBezTo>
                  <a:pt x="1582" y="76721"/>
                  <a:pt x="1582" y="76721"/>
                  <a:pt x="1582" y="76695"/>
                </a:cubicBezTo>
                <a:cubicBezTo>
                  <a:pt x="1582" y="76389"/>
                  <a:pt x="1353" y="76108"/>
                  <a:pt x="1046" y="76057"/>
                </a:cubicBezTo>
                <a:lnTo>
                  <a:pt x="1046" y="64496"/>
                </a:lnTo>
                <a:cubicBezTo>
                  <a:pt x="1276" y="64470"/>
                  <a:pt x="1506" y="64343"/>
                  <a:pt x="1659" y="64189"/>
                </a:cubicBezTo>
                <a:close/>
                <a:moveTo>
                  <a:pt x="142339" y="78074"/>
                </a:moveTo>
                <a:lnTo>
                  <a:pt x="132283" y="84684"/>
                </a:lnTo>
                <a:cubicBezTo>
                  <a:pt x="132130" y="84531"/>
                  <a:pt x="131951" y="84403"/>
                  <a:pt x="131747" y="84378"/>
                </a:cubicBezTo>
                <a:lnTo>
                  <a:pt x="132130" y="80371"/>
                </a:lnTo>
                <a:cubicBezTo>
                  <a:pt x="132513" y="80345"/>
                  <a:pt x="132845" y="80039"/>
                  <a:pt x="132845" y="79631"/>
                </a:cubicBezTo>
                <a:cubicBezTo>
                  <a:pt x="132819" y="79631"/>
                  <a:pt x="132819" y="79605"/>
                  <a:pt x="132819" y="79605"/>
                </a:cubicBezTo>
                <a:lnTo>
                  <a:pt x="142339" y="78074"/>
                </a:lnTo>
                <a:close/>
                <a:moveTo>
                  <a:pt x="142671" y="78074"/>
                </a:moveTo>
                <a:lnTo>
                  <a:pt x="142671" y="82489"/>
                </a:lnTo>
                <a:lnTo>
                  <a:pt x="142696" y="82489"/>
                </a:lnTo>
                <a:lnTo>
                  <a:pt x="132436" y="84965"/>
                </a:lnTo>
                <a:cubicBezTo>
                  <a:pt x="132411" y="84939"/>
                  <a:pt x="132411" y="84888"/>
                  <a:pt x="132385" y="84863"/>
                </a:cubicBezTo>
                <a:lnTo>
                  <a:pt x="142671" y="78074"/>
                </a:lnTo>
                <a:close/>
                <a:moveTo>
                  <a:pt x="106301" y="78074"/>
                </a:moveTo>
                <a:cubicBezTo>
                  <a:pt x="106301" y="78099"/>
                  <a:pt x="106327" y="78125"/>
                  <a:pt x="106327" y="78176"/>
                </a:cubicBezTo>
                <a:lnTo>
                  <a:pt x="87874" y="85807"/>
                </a:lnTo>
                <a:lnTo>
                  <a:pt x="86700" y="79937"/>
                </a:lnTo>
                <a:cubicBezTo>
                  <a:pt x="86904" y="79835"/>
                  <a:pt x="87057" y="79656"/>
                  <a:pt x="87083" y="79426"/>
                </a:cubicBezTo>
                <a:lnTo>
                  <a:pt x="94535" y="78890"/>
                </a:lnTo>
                <a:lnTo>
                  <a:pt x="106301" y="78074"/>
                </a:lnTo>
                <a:close/>
                <a:moveTo>
                  <a:pt x="37493" y="67660"/>
                </a:moveTo>
                <a:lnTo>
                  <a:pt x="45941" y="86011"/>
                </a:lnTo>
                <a:lnTo>
                  <a:pt x="34328" y="72203"/>
                </a:lnTo>
                <a:lnTo>
                  <a:pt x="36931" y="67686"/>
                </a:lnTo>
                <a:cubicBezTo>
                  <a:pt x="37008" y="67712"/>
                  <a:pt x="37084" y="67737"/>
                  <a:pt x="37186" y="67737"/>
                </a:cubicBezTo>
                <a:cubicBezTo>
                  <a:pt x="37288" y="67737"/>
                  <a:pt x="37390" y="67712"/>
                  <a:pt x="37493" y="67660"/>
                </a:cubicBezTo>
                <a:close/>
                <a:moveTo>
                  <a:pt x="44945" y="65363"/>
                </a:moveTo>
                <a:cubicBezTo>
                  <a:pt x="45047" y="65695"/>
                  <a:pt x="45379" y="65976"/>
                  <a:pt x="45762" y="66002"/>
                </a:cubicBezTo>
                <a:lnTo>
                  <a:pt x="46221" y="86011"/>
                </a:lnTo>
                <a:cubicBezTo>
                  <a:pt x="46196" y="86011"/>
                  <a:pt x="46196" y="86037"/>
                  <a:pt x="46170" y="86037"/>
                </a:cubicBezTo>
                <a:lnTo>
                  <a:pt x="37646" y="67533"/>
                </a:lnTo>
                <a:cubicBezTo>
                  <a:pt x="37824" y="67405"/>
                  <a:pt x="37901" y="67201"/>
                  <a:pt x="37901" y="66997"/>
                </a:cubicBezTo>
                <a:cubicBezTo>
                  <a:pt x="37901" y="66946"/>
                  <a:pt x="37901" y="66920"/>
                  <a:pt x="37901" y="66869"/>
                </a:cubicBezTo>
                <a:lnTo>
                  <a:pt x="44945" y="65363"/>
                </a:lnTo>
                <a:close/>
                <a:moveTo>
                  <a:pt x="46476" y="65746"/>
                </a:moveTo>
                <a:lnTo>
                  <a:pt x="63398" y="80549"/>
                </a:lnTo>
                <a:cubicBezTo>
                  <a:pt x="63321" y="80651"/>
                  <a:pt x="63296" y="80805"/>
                  <a:pt x="63296" y="80958"/>
                </a:cubicBezTo>
                <a:cubicBezTo>
                  <a:pt x="63296" y="80983"/>
                  <a:pt x="63296" y="81034"/>
                  <a:pt x="63296" y="81085"/>
                </a:cubicBezTo>
                <a:lnTo>
                  <a:pt x="54031" y="84046"/>
                </a:lnTo>
                <a:lnTo>
                  <a:pt x="46885" y="86343"/>
                </a:lnTo>
                <a:cubicBezTo>
                  <a:pt x="46808" y="86164"/>
                  <a:pt x="46630" y="86037"/>
                  <a:pt x="46425" y="86011"/>
                </a:cubicBezTo>
                <a:lnTo>
                  <a:pt x="46272" y="80166"/>
                </a:lnTo>
                <a:lnTo>
                  <a:pt x="45941" y="66002"/>
                </a:lnTo>
                <a:cubicBezTo>
                  <a:pt x="46145" y="65976"/>
                  <a:pt x="46323" y="65874"/>
                  <a:pt x="46476" y="65746"/>
                </a:cubicBezTo>
                <a:close/>
                <a:moveTo>
                  <a:pt x="34226" y="72408"/>
                </a:moveTo>
                <a:lnTo>
                  <a:pt x="45864" y="86215"/>
                </a:lnTo>
                <a:cubicBezTo>
                  <a:pt x="45813" y="86266"/>
                  <a:pt x="45787" y="86343"/>
                  <a:pt x="45762" y="86419"/>
                </a:cubicBezTo>
                <a:lnTo>
                  <a:pt x="28968" y="83025"/>
                </a:lnTo>
                <a:cubicBezTo>
                  <a:pt x="28968" y="82999"/>
                  <a:pt x="28994" y="82974"/>
                  <a:pt x="28994" y="82948"/>
                </a:cubicBezTo>
                <a:cubicBezTo>
                  <a:pt x="28994" y="82617"/>
                  <a:pt x="28815" y="82361"/>
                  <a:pt x="28585" y="82183"/>
                </a:cubicBezTo>
                <a:lnTo>
                  <a:pt x="34226" y="72408"/>
                </a:lnTo>
                <a:close/>
                <a:moveTo>
                  <a:pt x="85909" y="79503"/>
                </a:moveTo>
                <a:cubicBezTo>
                  <a:pt x="85934" y="79631"/>
                  <a:pt x="86011" y="79733"/>
                  <a:pt x="86113" y="79809"/>
                </a:cubicBezTo>
                <a:lnTo>
                  <a:pt x="81059" y="88053"/>
                </a:lnTo>
                <a:cubicBezTo>
                  <a:pt x="80932" y="87976"/>
                  <a:pt x="80804" y="87951"/>
                  <a:pt x="80651" y="87951"/>
                </a:cubicBezTo>
                <a:cubicBezTo>
                  <a:pt x="80319" y="87951"/>
                  <a:pt x="80013" y="88129"/>
                  <a:pt x="79860" y="88410"/>
                </a:cubicBezTo>
                <a:lnTo>
                  <a:pt x="72509" y="84888"/>
                </a:lnTo>
                <a:lnTo>
                  <a:pt x="64700" y="81162"/>
                </a:lnTo>
                <a:cubicBezTo>
                  <a:pt x="64725" y="81111"/>
                  <a:pt x="64751" y="81060"/>
                  <a:pt x="64751" y="81009"/>
                </a:cubicBezTo>
                <a:lnTo>
                  <a:pt x="85909" y="79503"/>
                </a:lnTo>
                <a:close/>
                <a:moveTo>
                  <a:pt x="86266" y="79911"/>
                </a:moveTo>
                <a:cubicBezTo>
                  <a:pt x="86343" y="79937"/>
                  <a:pt x="86419" y="79962"/>
                  <a:pt x="86496" y="79962"/>
                </a:cubicBezTo>
                <a:lnTo>
                  <a:pt x="86521" y="79962"/>
                </a:lnTo>
                <a:lnTo>
                  <a:pt x="87695" y="85884"/>
                </a:lnTo>
                <a:lnTo>
                  <a:pt x="84326" y="87262"/>
                </a:lnTo>
                <a:lnTo>
                  <a:pt x="81493" y="88436"/>
                </a:lnTo>
                <a:cubicBezTo>
                  <a:pt x="81417" y="88334"/>
                  <a:pt x="81340" y="88232"/>
                  <a:pt x="81238" y="88155"/>
                </a:cubicBezTo>
                <a:lnTo>
                  <a:pt x="86266" y="79911"/>
                </a:lnTo>
                <a:close/>
                <a:moveTo>
                  <a:pt x="108164" y="78074"/>
                </a:moveTo>
                <a:lnTo>
                  <a:pt x="110793" y="78252"/>
                </a:lnTo>
                <a:lnTo>
                  <a:pt x="123018" y="79095"/>
                </a:lnTo>
                <a:lnTo>
                  <a:pt x="115617" y="88487"/>
                </a:lnTo>
                <a:cubicBezTo>
                  <a:pt x="115464" y="88385"/>
                  <a:pt x="115285" y="88334"/>
                  <a:pt x="115107" y="88334"/>
                </a:cubicBezTo>
                <a:cubicBezTo>
                  <a:pt x="114953" y="88334"/>
                  <a:pt x="114800" y="88385"/>
                  <a:pt x="114647" y="88461"/>
                </a:cubicBezTo>
                <a:lnTo>
                  <a:pt x="112912" y="85909"/>
                </a:lnTo>
                <a:lnTo>
                  <a:pt x="107858" y="78610"/>
                </a:lnTo>
                <a:cubicBezTo>
                  <a:pt x="108011" y="78482"/>
                  <a:pt x="108113" y="78278"/>
                  <a:pt x="108164" y="78074"/>
                </a:cubicBezTo>
                <a:close/>
                <a:moveTo>
                  <a:pt x="123274" y="79120"/>
                </a:moveTo>
                <a:lnTo>
                  <a:pt x="131364" y="79682"/>
                </a:lnTo>
                <a:cubicBezTo>
                  <a:pt x="131364" y="79758"/>
                  <a:pt x="131390" y="79835"/>
                  <a:pt x="131415" y="79886"/>
                </a:cubicBezTo>
                <a:lnTo>
                  <a:pt x="124244" y="83969"/>
                </a:lnTo>
                <a:lnTo>
                  <a:pt x="115872" y="88742"/>
                </a:lnTo>
                <a:cubicBezTo>
                  <a:pt x="115847" y="88691"/>
                  <a:pt x="115796" y="88640"/>
                  <a:pt x="115770" y="88614"/>
                </a:cubicBezTo>
                <a:lnTo>
                  <a:pt x="123274" y="79120"/>
                </a:lnTo>
                <a:close/>
                <a:moveTo>
                  <a:pt x="131517" y="80064"/>
                </a:moveTo>
                <a:cubicBezTo>
                  <a:pt x="131620" y="80192"/>
                  <a:pt x="131747" y="80294"/>
                  <a:pt x="131926" y="80345"/>
                </a:cubicBezTo>
                <a:lnTo>
                  <a:pt x="131543" y="84352"/>
                </a:lnTo>
                <a:cubicBezTo>
                  <a:pt x="131007" y="84352"/>
                  <a:pt x="130599" y="84761"/>
                  <a:pt x="130599" y="85296"/>
                </a:cubicBezTo>
                <a:cubicBezTo>
                  <a:pt x="130599" y="85322"/>
                  <a:pt x="130599" y="85373"/>
                  <a:pt x="130624" y="85424"/>
                </a:cubicBezTo>
                <a:lnTo>
                  <a:pt x="116000" y="88972"/>
                </a:lnTo>
                <a:cubicBezTo>
                  <a:pt x="115974" y="88946"/>
                  <a:pt x="115974" y="88921"/>
                  <a:pt x="115974" y="88895"/>
                </a:cubicBezTo>
                <a:lnTo>
                  <a:pt x="130190" y="80830"/>
                </a:lnTo>
                <a:lnTo>
                  <a:pt x="131517" y="80064"/>
                </a:lnTo>
                <a:close/>
                <a:moveTo>
                  <a:pt x="64623" y="81341"/>
                </a:moveTo>
                <a:lnTo>
                  <a:pt x="68120" y="83025"/>
                </a:lnTo>
                <a:lnTo>
                  <a:pt x="79758" y="88589"/>
                </a:lnTo>
                <a:cubicBezTo>
                  <a:pt x="79732" y="88691"/>
                  <a:pt x="79707" y="88793"/>
                  <a:pt x="79707" y="88895"/>
                </a:cubicBezTo>
                <a:cubicBezTo>
                  <a:pt x="79707" y="88946"/>
                  <a:pt x="79732" y="88997"/>
                  <a:pt x="79732" y="89074"/>
                </a:cubicBezTo>
                <a:lnTo>
                  <a:pt x="70570" y="91805"/>
                </a:lnTo>
                <a:lnTo>
                  <a:pt x="64470" y="81519"/>
                </a:lnTo>
                <a:cubicBezTo>
                  <a:pt x="64521" y="81468"/>
                  <a:pt x="64572" y="81417"/>
                  <a:pt x="64623" y="81341"/>
                </a:cubicBezTo>
                <a:close/>
                <a:moveTo>
                  <a:pt x="64291" y="81621"/>
                </a:moveTo>
                <a:lnTo>
                  <a:pt x="70391" y="91856"/>
                </a:lnTo>
                <a:lnTo>
                  <a:pt x="63194" y="94025"/>
                </a:lnTo>
                <a:cubicBezTo>
                  <a:pt x="63092" y="93847"/>
                  <a:pt x="62939" y="93744"/>
                  <a:pt x="62760" y="93719"/>
                </a:cubicBezTo>
                <a:lnTo>
                  <a:pt x="64036" y="81672"/>
                </a:lnTo>
                <a:cubicBezTo>
                  <a:pt x="64138" y="81672"/>
                  <a:pt x="64215" y="81672"/>
                  <a:pt x="64291" y="81621"/>
                </a:cubicBezTo>
                <a:close/>
                <a:moveTo>
                  <a:pt x="63372" y="81264"/>
                </a:moveTo>
                <a:cubicBezTo>
                  <a:pt x="63398" y="81341"/>
                  <a:pt x="63449" y="81417"/>
                  <a:pt x="63526" y="81494"/>
                </a:cubicBezTo>
                <a:lnTo>
                  <a:pt x="53470" y="96322"/>
                </a:lnTo>
                <a:cubicBezTo>
                  <a:pt x="53342" y="96246"/>
                  <a:pt x="53189" y="96220"/>
                  <a:pt x="53036" y="96220"/>
                </a:cubicBezTo>
                <a:cubicBezTo>
                  <a:pt x="52883" y="96220"/>
                  <a:pt x="52730" y="96246"/>
                  <a:pt x="52602" y="96322"/>
                </a:cubicBezTo>
                <a:lnTo>
                  <a:pt x="46757" y="87083"/>
                </a:lnTo>
                <a:cubicBezTo>
                  <a:pt x="46885" y="86981"/>
                  <a:pt x="46961" y="86802"/>
                  <a:pt x="46961" y="86624"/>
                </a:cubicBezTo>
                <a:cubicBezTo>
                  <a:pt x="46961" y="86598"/>
                  <a:pt x="46961" y="86573"/>
                  <a:pt x="46961" y="86522"/>
                </a:cubicBezTo>
                <a:lnTo>
                  <a:pt x="54108" y="84225"/>
                </a:lnTo>
                <a:lnTo>
                  <a:pt x="63372" y="81264"/>
                </a:lnTo>
                <a:close/>
                <a:moveTo>
                  <a:pt x="63704" y="81596"/>
                </a:moveTo>
                <a:cubicBezTo>
                  <a:pt x="63730" y="81621"/>
                  <a:pt x="63781" y="81647"/>
                  <a:pt x="63832" y="81672"/>
                </a:cubicBezTo>
                <a:lnTo>
                  <a:pt x="62556" y="93719"/>
                </a:lnTo>
                <a:cubicBezTo>
                  <a:pt x="62249" y="93770"/>
                  <a:pt x="62020" y="94025"/>
                  <a:pt x="62020" y="94331"/>
                </a:cubicBezTo>
                <a:cubicBezTo>
                  <a:pt x="62020" y="94331"/>
                  <a:pt x="62020" y="94357"/>
                  <a:pt x="62020" y="94357"/>
                </a:cubicBezTo>
                <a:lnTo>
                  <a:pt x="53904" y="96782"/>
                </a:lnTo>
                <a:cubicBezTo>
                  <a:pt x="53852" y="96654"/>
                  <a:pt x="53750" y="96526"/>
                  <a:pt x="53623" y="96424"/>
                </a:cubicBezTo>
                <a:lnTo>
                  <a:pt x="63704" y="81596"/>
                </a:lnTo>
                <a:close/>
                <a:moveTo>
                  <a:pt x="130650" y="85603"/>
                </a:moveTo>
                <a:cubicBezTo>
                  <a:pt x="130777" y="85909"/>
                  <a:pt x="131033" y="86139"/>
                  <a:pt x="131364" y="86215"/>
                </a:cubicBezTo>
                <a:lnTo>
                  <a:pt x="130292" y="97011"/>
                </a:lnTo>
                <a:lnTo>
                  <a:pt x="115974" y="89635"/>
                </a:lnTo>
                <a:cubicBezTo>
                  <a:pt x="116025" y="89533"/>
                  <a:pt x="116051" y="89406"/>
                  <a:pt x="116051" y="89278"/>
                </a:cubicBezTo>
                <a:cubicBezTo>
                  <a:pt x="116051" y="89252"/>
                  <a:pt x="116051" y="89201"/>
                  <a:pt x="116025" y="89150"/>
                </a:cubicBezTo>
                <a:lnTo>
                  <a:pt x="130650" y="85603"/>
                </a:lnTo>
                <a:close/>
                <a:moveTo>
                  <a:pt x="106403" y="78354"/>
                </a:moveTo>
                <a:cubicBezTo>
                  <a:pt x="106454" y="78456"/>
                  <a:pt x="106531" y="78559"/>
                  <a:pt x="106633" y="78635"/>
                </a:cubicBezTo>
                <a:lnTo>
                  <a:pt x="105357" y="80626"/>
                </a:lnTo>
                <a:lnTo>
                  <a:pt x="91422" y="102269"/>
                </a:lnTo>
                <a:cubicBezTo>
                  <a:pt x="91345" y="102243"/>
                  <a:pt x="91243" y="102218"/>
                  <a:pt x="91141" y="102218"/>
                </a:cubicBezTo>
                <a:lnTo>
                  <a:pt x="91115" y="102218"/>
                </a:lnTo>
                <a:lnTo>
                  <a:pt x="87925" y="86011"/>
                </a:lnTo>
                <a:lnTo>
                  <a:pt x="106403" y="78354"/>
                </a:lnTo>
                <a:close/>
                <a:moveTo>
                  <a:pt x="87721" y="86088"/>
                </a:moveTo>
                <a:lnTo>
                  <a:pt x="89431" y="94689"/>
                </a:lnTo>
                <a:lnTo>
                  <a:pt x="90937" y="102269"/>
                </a:lnTo>
                <a:cubicBezTo>
                  <a:pt x="90886" y="102269"/>
                  <a:pt x="90860" y="102294"/>
                  <a:pt x="90835" y="102294"/>
                </a:cubicBezTo>
                <a:lnTo>
                  <a:pt x="84122" y="93336"/>
                </a:lnTo>
                <a:lnTo>
                  <a:pt x="81289" y="89584"/>
                </a:lnTo>
                <a:cubicBezTo>
                  <a:pt x="81493" y="89406"/>
                  <a:pt x="81595" y="89176"/>
                  <a:pt x="81595" y="88895"/>
                </a:cubicBezTo>
                <a:cubicBezTo>
                  <a:pt x="81595" y="88793"/>
                  <a:pt x="81595" y="88717"/>
                  <a:pt x="81570" y="88640"/>
                </a:cubicBezTo>
                <a:lnTo>
                  <a:pt x="86700" y="86522"/>
                </a:lnTo>
                <a:lnTo>
                  <a:pt x="87721" y="86088"/>
                </a:lnTo>
                <a:close/>
                <a:moveTo>
                  <a:pt x="107679" y="78737"/>
                </a:moveTo>
                <a:lnTo>
                  <a:pt x="109185" y="80881"/>
                </a:lnTo>
                <a:lnTo>
                  <a:pt x="114494" y="88563"/>
                </a:lnTo>
                <a:cubicBezTo>
                  <a:pt x="114290" y="88742"/>
                  <a:pt x="114162" y="88997"/>
                  <a:pt x="114162" y="89278"/>
                </a:cubicBezTo>
                <a:cubicBezTo>
                  <a:pt x="114162" y="89431"/>
                  <a:pt x="114188" y="89559"/>
                  <a:pt x="114239" y="89661"/>
                </a:cubicBezTo>
                <a:lnTo>
                  <a:pt x="91677" y="102473"/>
                </a:lnTo>
                <a:cubicBezTo>
                  <a:pt x="91651" y="102448"/>
                  <a:pt x="91626" y="102422"/>
                  <a:pt x="91600" y="102397"/>
                </a:cubicBezTo>
                <a:lnTo>
                  <a:pt x="106812" y="78737"/>
                </a:lnTo>
                <a:cubicBezTo>
                  <a:pt x="106939" y="78814"/>
                  <a:pt x="107067" y="78839"/>
                  <a:pt x="107220" y="78839"/>
                </a:cubicBezTo>
                <a:cubicBezTo>
                  <a:pt x="107399" y="78839"/>
                  <a:pt x="107552" y="78814"/>
                  <a:pt x="107679" y="78737"/>
                </a:cubicBezTo>
                <a:close/>
                <a:moveTo>
                  <a:pt x="142671" y="82693"/>
                </a:moveTo>
                <a:lnTo>
                  <a:pt x="142671" y="102830"/>
                </a:lnTo>
                <a:lnTo>
                  <a:pt x="142696" y="102830"/>
                </a:lnTo>
                <a:cubicBezTo>
                  <a:pt x="142492" y="102856"/>
                  <a:pt x="142314" y="102984"/>
                  <a:pt x="142186" y="103137"/>
                </a:cubicBezTo>
                <a:lnTo>
                  <a:pt x="130497" y="97113"/>
                </a:lnTo>
                <a:lnTo>
                  <a:pt x="131543" y="86241"/>
                </a:lnTo>
                <a:cubicBezTo>
                  <a:pt x="132079" y="86241"/>
                  <a:pt x="132487" y="85807"/>
                  <a:pt x="132487" y="85296"/>
                </a:cubicBezTo>
                <a:cubicBezTo>
                  <a:pt x="132487" y="85245"/>
                  <a:pt x="132487" y="85220"/>
                  <a:pt x="132462" y="85169"/>
                </a:cubicBezTo>
                <a:lnTo>
                  <a:pt x="142671" y="82693"/>
                </a:lnTo>
                <a:close/>
                <a:moveTo>
                  <a:pt x="114341" y="89839"/>
                </a:moveTo>
                <a:cubicBezTo>
                  <a:pt x="114417" y="89942"/>
                  <a:pt x="114545" y="90044"/>
                  <a:pt x="114673" y="90120"/>
                </a:cubicBezTo>
                <a:lnTo>
                  <a:pt x="108802" y="105893"/>
                </a:lnTo>
                <a:lnTo>
                  <a:pt x="100074" y="104362"/>
                </a:lnTo>
                <a:lnTo>
                  <a:pt x="91830" y="102907"/>
                </a:lnTo>
                <a:cubicBezTo>
                  <a:pt x="91830" y="102907"/>
                  <a:pt x="91830" y="102907"/>
                  <a:pt x="91830" y="102881"/>
                </a:cubicBezTo>
                <a:cubicBezTo>
                  <a:pt x="91830" y="102805"/>
                  <a:pt x="91804" y="102728"/>
                  <a:pt x="91779" y="102652"/>
                </a:cubicBezTo>
                <a:lnTo>
                  <a:pt x="114341" y="89839"/>
                </a:lnTo>
                <a:close/>
                <a:moveTo>
                  <a:pt x="115898" y="89814"/>
                </a:moveTo>
                <a:lnTo>
                  <a:pt x="130267" y="97215"/>
                </a:lnTo>
                <a:lnTo>
                  <a:pt x="129144" y="108930"/>
                </a:lnTo>
                <a:cubicBezTo>
                  <a:pt x="129042" y="108930"/>
                  <a:pt x="128940" y="108956"/>
                  <a:pt x="128863" y="109007"/>
                </a:cubicBezTo>
                <a:lnTo>
                  <a:pt x="115719" y="89993"/>
                </a:lnTo>
                <a:cubicBezTo>
                  <a:pt x="115770" y="89942"/>
                  <a:pt x="115847" y="89865"/>
                  <a:pt x="115898" y="89814"/>
                </a:cubicBezTo>
                <a:close/>
                <a:moveTo>
                  <a:pt x="70493" y="92034"/>
                </a:moveTo>
                <a:lnTo>
                  <a:pt x="80651" y="109160"/>
                </a:lnTo>
                <a:lnTo>
                  <a:pt x="63117" y="94740"/>
                </a:lnTo>
                <a:cubicBezTo>
                  <a:pt x="63219" y="94638"/>
                  <a:pt x="63270" y="94485"/>
                  <a:pt x="63270" y="94331"/>
                </a:cubicBezTo>
                <a:cubicBezTo>
                  <a:pt x="63270" y="94280"/>
                  <a:pt x="63270" y="94229"/>
                  <a:pt x="63270" y="94204"/>
                </a:cubicBezTo>
                <a:lnTo>
                  <a:pt x="70493" y="92034"/>
                </a:lnTo>
                <a:close/>
                <a:moveTo>
                  <a:pt x="79783" y="89252"/>
                </a:moveTo>
                <a:cubicBezTo>
                  <a:pt x="79911" y="89584"/>
                  <a:pt x="80217" y="89814"/>
                  <a:pt x="80575" y="89839"/>
                </a:cubicBezTo>
                <a:lnTo>
                  <a:pt x="80804" y="102728"/>
                </a:lnTo>
                <a:lnTo>
                  <a:pt x="80932" y="109237"/>
                </a:lnTo>
                <a:lnTo>
                  <a:pt x="70672" y="91983"/>
                </a:lnTo>
                <a:lnTo>
                  <a:pt x="79783" y="89252"/>
                </a:lnTo>
                <a:close/>
                <a:moveTo>
                  <a:pt x="130471" y="97318"/>
                </a:moveTo>
                <a:lnTo>
                  <a:pt x="142109" y="103315"/>
                </a:lnTo>
                <a:cubicBezTo>
                  <a:pt x="142084" y="103392"/>
                  <a:pt x="142058" y="103468"/>
                  <a:pt x="142058" y="103545"/>
                </a:cubicBezTo>
                <a:cubicBezTo>
                  <a:pt x="142058" y="103622"/>
                  <a:pt x="142058" y="103698"/>
                  <a:pt x="142084" y="103749"/>
                </a:cubicBezTo>
                <a:lnTo>
                  <a:pt x="129731" y="109237"/>
                </a:lnTo>
                <a:cubicBezTo>
                  <a:pt x="129654" y="109109"/>
                  <a:pt x="129501" y="109007"/>
                  <a:pt x="129323" y="108956"/>
                </a:cubicBezTo>
                <a:lnTo>
                  <a:pt x="130471" y="97318"/>
                </a:lnTo>
                <a:close/>
                <a:moveTo>
                  <a:pt x="62071" y="94561"/>
                </a:moveTo>
                <a:cubicBezTo>
                  <a:pt x="62122" y="94714"/>
                  <a:pt x="62249" y="94842"/>
                  <a:pt x="62428" y="94918"/>
                </a:cubicBezTo>
                <a:lnTo>
                  <a:pt x="60871" y="109313"/>
                </a:lnTo>
                <a:lnTo>
                  <a:pt x="53623" y="97879"/>
                </a:lnTo>
                <a:cubicBezTo>
                  <a:pt x="53827" y="97726"/>
                  <a:pt x="53980" y="97445"/>
                  <a:pt x="53980" y="97164"/>
                </a:cubicBezTo>
                <a:cubicBezTo>
                  <a:pt x="53980" y="97088"/>
                  <a:pt x="53980" y="97037"/>
                  <a:pt x="53955" y="96986"/>
                </a:cubicBezTo>
                <a:lnTo>
                  <a:pt x="62071" y="94561"/>
                </a:lnTo>
                <a:close/>
                <a:moveTo>
                  <a:pt x="115566" y="90095"/>
                </a:moveTo>
                <a:lnTo>
                  <a:pt x="119675" y="96041"/>
                </a:lnTo>
                <a:lnTo>
                  <a:pt x="128710" y="109109"/>
                </a:lnTo>
                <a:cubicBezTo>
                  <a:pt x="128633" y="109186"/>
                  <a:pt x="128557" y="109288"/>
                  <a:pt x="128531" y="109390"/>
                </a:cubicBezTo>
                <a:lnTo>
                  <a:pt x="108981" y="105944"/>
                </a:lnTo>
                <a:lnTo>
                  <a:pt x="114877" y="90197"/>
                </a:lnTo>
                <a:cubicBezTo>
                  <a:pt x="114953" y="90222"/>
                  <a:pt x="115030" y="90222"/>
                  <a:pt x="115107" y="90222"/>
                </a:cubicBezTo>
                <a:cubicBezTo>
                  <a:pt x="115260" y="90222"/>
                  <a:pt x="115413" y="90171"/>
                  <a:pt x="115566" y="90095"/>
                </a:cubicBezTo>
                <a:close/>
                <a:moveTo>
                  <a:pt x="81136" y="89712"/>
                </a:moveTo>
                <a:lnTo>
                  <a:pt x="84173" y="93719"/>
                </a:lnTo>
                <a:lnTo>
                  <a:pt x="90681" y="102422"/>
                </a:lnTo>
                <a:cubicBezTo>
                  <a:pt x="90554" y="102550"/>
                  <a:pt x="90477" y="102703"/>
                  <a:pt x="90477" y="102881"/>
                </a:cubicBezTo>
                <a:cubicBezTo>
                  <a:pt x="90477" y="102984"/>
                  <a:pt x="90503" y="103086"/>
                  <a:pt x="90554" y="103162"/>
                </a:cubicBezTo>
                <a:lnTo>
                  <a:pt x="81136" y="109415"/>
                </a:lnTo>
                <a:lnTo>
                  <a:pt x="81008" y="102805"/>
                </a:lnTo>
                <a:lnTo>
                  <a:pt x="80779" y="89814"/>
                </a:lnTo>
                <a:cubicBezTo>
                  <a:pt x="80906" y="89814"/>
                  <a:pt x="81034" y="89763"/>
                  <a:pt x="81136" y="89712"/>
                </a:cubicBezTo>
                <a:close/>
                <a:moveTo>
                  <a:pt x="62964" y="94867"/>
                </a:moveTo>
                <a:lnTo>
                  <a:pt x="80753" y="109492"/>
                </a:lnTo>
                <a:lnTo>
                  <a:pt x="61050" y="109492"/>
                </a:lnTo>
                <a:lnTo>
                  <a:pt x="61764" y="102805"/>
                </a:lnTo>
                <a:lnTo>
                  <a:pt x="62607" y="94944"/>
                </a:lnTo>
                <a:lnTo>
                  <a:pt x="62658" y="94944"/>
                </a:lnTo>
                <a:cubicBezTo>
                  <a:pt x="62760" y="94944"/>
                  <a:pt x="62862" y="94918"/>
                  <a:pt x="62964" y="94867"/>
                </a:cubicBezTo>
                <a:close/>
                <a:moveTo>
                  <a:pt x="91779" y="103111"/>
                </a:moveTo>
                <a:lnTo>
                  <a:pt x="108726" y="106097"/>
                </a:lnTo>
                <a:lnTo>
                  <a:pt x="107450" y="109492"/>
                </a:lnTo>
                <a:lnTo>
                  <a:pt x="81366" y="109492"/>
                </a:lnTo>
                <a:lnTo>
                  <a:pt x="90656" y="103341"/>
                </a:lnTo>
                <a:cubicBezTo>
                  <a:pt x="90784" y="103468"/>
                  <a:pt x="90962" y="103571"/>
                  <a:pt x="91141" y="103571"/>
                </a:cubicBezTo>
                <a:cubicBezTo>
                  <a:pt x="91447" y="103571"/>
                  <a:pt x="91702" y="103366"/>
                  <a:pt x="91779" y="103111"/>
                </a:cubicBezTo>
                <a:close/>
                <a:moveTo>
                  <a:pt x="108905" y="106123"/>
                </a:moveTo>
                <a:lnTo>
                  <a:pt x="128021" y="109492"/>
                </a:lnTo>
                <a:lnTo>
                  <a:pt x="107654" y="109492"/>
                </a:lnTo>
                <a:lnTo>
                  <a:pt x="108905" y="106123"/>
                </a:lnTo>
                <a:close/>
                <a:moveTo>
                  <a:pt x="142160" y="103928"/>
                </a:moveTo>
                <a:cubicBezTo>
                  <a:pt x="142288" y="104107"/>
                  <a:pt x="142467" y="104234"/>
                  <a:pt x="142696" y="104260"/>
                </a:cubicBezTo>
                <a:lnTo>
                  <a:pt x="142696" y="109492"/>
                </a:lnTo>
                <a:lnTo>
                  <a:pt x="129833" y="109492"/>
                </a:lnTo>
                <a:cubicBezTo>
                  <a:pt x="129833" y="109466"/>
                  <a:pt x="129833" y="109441"/>
                  <a:pt x="129807" y="109415"/>
                </a:cubicBezTo>
                <a:lnTo>
                  <a:pt x="142160" y="103928"/>
                </a:lnTo>
                <a:close/>
                <a:moveTo>
                  <a:pt x="944" y="1"/>
                </a:moveTo>
                <a:cubicBezTo>
                  <a:pt x="638" y="1"/>
                  <a:pt x="383" y="256"/>
                  <a:pt x="383" y="588"/>
                </a:cubicBezTo>
                <a:cubicBezTo>
                  <a:pt x="383" y="868"/>
                  <a:pt x="587" y="1098"/>
                  <a:pt x="842" y="1149"/>
                </a:cubicBezTo>
                <a:lnTo>
                  <a:pt x="842" y="16462"/>
                </a:lnTo>
                <a:cubicBezTo>
                  <a:pt x="357" y="16514"/>
                  <a:pt x="0" y="16922"/>
                  <a:pt x="0" y="17407"/>
                </a:cubicBezTo>
                <a:cubicBezTo>
                  <a:pt x="0" y="17892"/>
                  <a:pt x="357" y="18300"/>
                  <a:pt x="842" y="18351"/>
                </a:cubicBezTo>
                <a:lnTo>
                  <a:pt x="842" y="37748"/>
                </a:lnTo>
                <a:cubicBezTo>
                  <a:pt x="357" y="37799"/>
                  <a:pt x="0" y="38208"/>
                  <a:pt x="0" y="38693"/>
                </a:cubicBezTo>
                <a:cubicBezTo>
                  <a:pt x="0" y="39177"/>
                  <a:pt x="357" y="39560"/>
                  <a:pt x="842" y="39611"/>
                </a:cubicBezTo>
                <a:lnTo>
                  <a:pt x="842" y="62607"/>
                </a:lnTo>
                <a:cubicBezTo>
                  <a:pt x="357" y="62658"/>
                  <a:pt x="0" y="63066"/>
                  <a:pt x="0" y="63551"/>
                </a:cubicBezTo>
                <a:cubicBezTo>
                  <a:pt x="0" y="64036"/>
                  <a:pt x="357" y="64445"/>
                  <a:pt x="842" y="64496"/>
                </a:cubicBezTo>
                <a:lnTo>
                  <a:pt x="842" y="76057"/>
                </a:lnTo>
                <a:cubicBezTo>
                  <a:pt x="536" y="76108"/>
                  <a:pt x="306" y="76364"/>
                  <a:pt x="306" y="76695"/>
                </a:cubicBezTo>
                <a:cubicBezTo>
                  <a:pt x="306" y="77053"/>
                  <a:pt x="587" y="77333"/>
                  <a:pt x="944" y="77333"/>
                </a:cubicBezTo>
                <a:cubicBezTo>
                  <a:pt x="1225" y="77333"/>
                  <a:pt x="1455" y="77180"/>
                  <a:pt x="1557" y="76925"/>
                </a:cubicBezTo>
                <a:lnTo>
                  <a:pt x="27105" y="82821"/>
                </a:lnTo>
                <a:cubicBezTo>
                  <a:pt x="27105" y="82872"/>
                  <a:pt x="27079" y="82897"/>
                  <a:pt x="27079" y="82923"/>
                </a:cubicBezTo>
                <a:cubicBezTo>
                  <a:pt x="27079" y="83459"/>
                  <a:pt x="27513" y="83867"/>
                  <a:pt x="28024" y="83867"/>
                </a:cubicBezTo>
                <a:cubicBezTo>
                  <a:pt x="28458" y="83867"/>
                  <a:pt x="28815" y="83586"/>
                  <a:pt x="28943" y="83204"/>
                </a:cubicBezTo>
                <a:lnTo>
                  <a:pt x="45711" y="86598"/>
                </a:lnTo>
                <a:cubicBezTo>
                  <a:pt x="45711" y="86598"/>
                  <a:pt x="45711" y="86624"/>
                  <a:pt x="45711" y="86624"/>
                </a:cubicBezTo>
                <a:cubicBezTo>
                  <a:pt x="45711" y="86955"/>
                  <a:pt x="45992" y="87236"/>
                  <a:pt x="46323" y="87236"/>
                </a:cubicBezTo>
                <a:cubicBezTo>
                  <a:pt x="46425" y="87236"/>
                  <a:pt x="46502" y="87211"/>
                  <a:pt x="46579" y="87185"/>
                </a:cubicBezTo>
                <a:lnTo>
                  <a:pt x="52449" y="96424"/>
                </a:lnTo>
                <a:cubicBezTo>
                  <a:pt x="52219" y="96577"/>
                  <a:pt x="52091" y="96858"/>
                  <a:pt x="52091" y="97139"/>
                </a:cubicBezTo>
                <a:cubicBezTo>
                  <a:pt x="52091" y="97675"/>
                  <a:pt x="52500" y="98083"/>
                  <a:pt x="53036" y="98083"/>
                </a:cubicBezTo>
                <a:cubicBezTo>
                  <a:pt x="53163" y="98083"/>
                  <a:pt x="53317" y="98058"/>
                  <a:pt x="53444" y="97981"/>
                </a:cubicBezTo>
                <a:lnTo>
                  <a:pt x="60846" y="109619"/>
                </a:lnTo>
                <a:lnTo>
                  <a:pt x="60820" y="109696"/>
                </a:lnTo>
                <a:lnTo>
                  <a:pt x="60871" y="109696"/>
                </a:lnTo>
                <a:lnTo>
                  <a:pt x="60999" y="109900"/>
                </a:lnTo>
                <a:lnTo>
                  <a:pt x="61024" y="109696"/>
                </a:lnTo>
                <a:lnTo>
                  <a:pt x="80932" y="109696"/>
                </a:lnTo>
                <a:lnTo>
                  <a:pt x="80932" y="109773"/>
                </a:lnTo>
                <a:lnTo>
                  <a:pt x="81008" y="109747"/>
                </a:lnTo>
                <a:lnTo>
                  <a:pt x="81136" y="109977"/>
                </a:lnTo>
                <a:lnTo>
                  <a:pt x="81136" y="109696"/>
                </a:lnTo>
                <a:lnTo>
                  <a:pt x="128506" y="109696"/>
                </a:lnTo>
                <a:cubicBezTo>
                  <a:pt x="128531" y="110028"/>
                  <a:pt x="128812" y="110283"/>
                  <a:pt x="129169" y="110283"/>
                </a:cubicBezTo>
                <a:cubicBezTo>
                  <a:pt x="129501" y="110283"/>
                  <a:pt x="129782" y="110028"/>
                  <a:pt x="129807" y="109696"/>
                </a:cubicBezTo>
                <a:lnTo>
                  <a:pt x="142875" y="109696"/>
                </a:lnTo>
                <a:lnTo>
                  <a:pt x="142875" y="104260"/>
                </a:lnTo>
                <a:cubicBezTo>
                  <a:pt x="143232" y="104209"/>
                  <a:pt x="143513" y="103902"/>
                  <a:pt x="143513" y="103545"/>
                </a:cubicBezTo>
                <a:cubicBezTo>
                  <a:pt x="143513" y="103188"/>
                  <a:pt x="143232" y="102881"/>
                  <a:pt x="142875" y="102830"/>
                </a:cubicBezTo>
                <a:lnTo>
                  <a:pt x="142875" y="82642"/>
                </a:lnTo>
                <a:lnTo>
                  <a:pt x="142875" y="82438"/>
                </a:lnTo>
                <a:lnTo>
                  <a:pt x="142875" y="77997"/>
                </a:lnTo>
                <a:lnTo>
                  <a:pt x="142875" y="77716"/>
                </a:lnTo>
                <a:lnTo>
                  <a:pt x="142875" y="55180"/>
                </a:lnTo>
                <a:cubicBezTo>
                  <a:pt x="143360" y="55129"/>
                  <a:pt x="143717" y="54721"/>
                  <a:pt x="143717" y="54236"/>
                </a:cubicBezTo>
                <a:cubicBezTo>
                  <a:pt x="143717" y="53725"/>
                  <a:pt x="143309" y="53291"/>
                  <a:pt x="142773" y="53291"/>
                </a:cubicBezTo>
                <a:cubicBezTo>
                  <a:pt x="142262" y="53291"/>
                  <a:pt x="141829" y="53725"/>
                  <a:pt x="141829" y="54236"/>
                </a:cubicBezTo>
                <a:cubicBezTo>
                  <a:pt x="141829" y="54516"/>
                  <a:pt x="141956" y="54746"/>
                  <a:pt x="142135" y="54925"/>
                </a:cubicBezTo>
                <a:lnTo>
                  <a:pt x="127791" y="73046"/>
                </a:lnTo>
                <a:lnTo>
                  <a:pt x="120160" y="61637"/>
                </a:lnTo>
                <a:cubicBezTo>
                  <a:pt x="120288" y="61510"/>
                  <a:pt x="120390" y="61305"/>
                  <a:pt x="120390" y="61101"/>
                </a:cubicBezTo>
                <a:cubicBezTo>
                  <a:pt x="120390" y="60693"/>
                  <a:pt x="120058" y="60361"/>
                  <a:pt x="119675" y="60361"/>
                </a:cubicBezTo>
                <a:cubicBezTo>
                  <a:pt x="119394" y="60361"/>
                  <a:pt x="119190" y="60489"/>
                  <a:pt x="119037" y="60693"/>
                </a:cubicBezTo>
                <a:lnTo>
                  <a:pt x="99283" y="51428"/>
                </a:lnTo>
                <a:cubicBezTo>
                  <a:pt x="99308" y="51326"/>
                  <a:pt x="99334" y="51224"/>
                  <a:pt x="99334" y="51122"/>
                </a:cubicBezTo>
                <a:cubicBezTo>
                  <a:pt x="99334" y="50586"/>
                  <a:pt x="98900" y="50178"/>
                  <a:pt x="98389" y="50178"/>
                </a:cubicBezTo>
                <a:cubicBezTo>
                  <a:pt x="97879" y="50178"/>
                  <a:pt x="97445" y="50612"/>
                  <a:pt x="97445" y="51122"/>
                </a:cubicBezTo>
                <a:cubicBezTo>
                  <a:pt x="97445" y="51250"/>
                  <a:pt x="97470" y="51377"/>
                  <a:pt x="97522" y="51505"/>
                </a:cubicBezTo>
                <a:lnTo>
                  <a:pt x="80957" y="60999"/>
                </a:lnTo>
                <a:lnTo>
                  <a:pt x="75955" y="58804"/>
                </a:lnTo>
                <a:cubicBezTo>
                  <a:pt x="75955" y="58779"/>
                  <a:pt x="75981" y="58728"/>
                  <a:pt x="75981" y="58677"/>
                </a:cubicBezTo>
                <a:cubicBezTo>
                  <a:pt x="75981" y="58370"/>
                  <a:pt x="75725" y="58115"/>
                  <a:pt x="75419" y="58115"/>
                </a:cubicBezTo>
                <a:cubicBezTo>
                  <a:pt x="75266" y="58115"/>
                  <a:pt x="75138" y="58166"/>
                  <a:pt x="75036" y="58268"/>
                </a:cubicBezTo>
                <a:lnTo>
                  <a:pt x="54235" y="42061"/>
                </a:lnTo>
                <a:cubicBezTo>
                  <a:pt x="54312" y="41934"/>
                  <a:pt x="54363" y="41755"/>
                  <a:pt x="54363" y="41577"/>
                </a:cubicBezTo>
                <a:cubicBezTo>
                  <a:pt x="54363" y="41041"/>
                  <a:pt x="53955" y="40632"/>
                  <a:pt x="53419" y="40632"/>
                </a:cubicBezTo>
                <a:cubicBezTo>
                  <a:pt x="53342" y="40632"/>
                  <a:pt x="53265" y="40632"/>
                  <a:pt x="53189" y="40658"/>
                </a:cubicBezTo>
                <a:lnTo>
                  <a:pt x="46732" y="24247"/>
                </a:lnTo>
                <a:cubicBezTo>
                  <a:pt x="47012" y="24119"/>
                  <a:pt x="47191" y="23838"/>
                  <a:pt x="47191" y="23507"/>
                </a:cubicBezTo>
                <a:cubicBezTo>
                  <a:pt x="47191" y="23047"/>
                  <a:pt x="46808" y="22664"/>
                  <a:pt x="46349" y="22664"/>
                </a:cubicBezTo>
                <a:cubicBezTo>
                  <a:pt x="45889" y="22664"/>
                  <a:pt x="45507" y="23022"/>
                  <a:pt x="45481" y="23456"/>
                </a:cubicBezTo>
                <a:lnTo>
                  <a:pt x="20265" y="25064"/>
                </a:lnTo>
                <a:lnTo>
                  <a:pt x="18325" y="17534"/>
                </a:lnTo>
                <a:cubicBezTo>
                  <a:pt x="18529" y="17432"/>
                  <a:pt x="18708" y="17203"/>
                  <a:pt x="18708" y="16947"/>
                </a:cubicBezTo>
                <a:cubicBezTo>
                  <a:pt x="18708" y="16590"/>
                  <a:pt x="18402" y="16309"/>
                  <a:pt x="18070" y="16309"/>
                </a:cubicBezTo>
                <a:cubicBezTo>
                  <a:pt x="17917" y="16309"/>
                  <a:pt x="17789" y="16360"/>
                  <a:pt x="17687" y="16437"/>
                </a:cubicBezTo>
                <a:lnTo>
                  <a:pt x="1429" y="894"/>
                </a:lnTo>
                <a:cubicBezTo>
                  <a:pt x="1480" y="817"/>
                  <a:pt x="1506" y="690"/>
                  <a:pt x="1506" y="588"/>
                </a:cubicBezTo>
                <a:cubicBezTo>
                  <a:pt x="1506" y="256"/>
                  <a:pt x="1251" y="1"/>
                  <a:pt x="944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581975"/>
            <a:ext cx="6576000" cy="962700"/>
          </a:xfrm>
          <a:prstGeom prst="rect">
            <a:avLst/>
          </a:prstGeom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9" name="Google Shape;79;p11"/>
          <p:cNvSpPr txBox="1">
            <a:spLocks noGrp="1"/>
          </p:cNvSpPr>
          <p:nvPr>
            <p:ph type="subTitle" idx="1"/>
          </p:nvPr>
        </p:nvSpPr>
        <p:spPr>
          <a:xfrm>
            <a:off x="1284000" y="2619525"/>
            <a:ext cx="65760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1E8E5C28-BA56-10E7-32EF-ECF45EA92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4">
            <a:extLst>
              <a:ext uri="{FF2B5EF4-FFF2-40B4-BE49-F238E27FC236}">
                <a16:creationId xmlns:a16="http://schemas.microsoft.com/office/drawing/2014/main" id="{FFD822CF-7038-4C8B-B50C-965550AD2D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A546D5-F53B-4645-BE46-0C0478F41C6A}" type="slidenum">
              <a:rPr lang="it-IT" smtClean="0"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383A971-B587-481A-9312-BB4C2764A0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Sora" panose="020B0604020202020204" charset="0"/>
                <a:cs typeface="Sora" panose="020B0604020202020204" charset="0"/>
              </a:defRPr>
            </a:lvl1pPr>
          </a:lstStyle>
          <a:p>
            <a:fld id="{40A546D5-F53B-4645-BE46-0C0478F41C6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3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0;p2">
            <a:extLst>
              <a:ext uri="{FF2B5EF4-FFF2-40B4-BE49-F238E27FC236}">
                <a16:creationId xmlns:a16="http://schemas.microsoft.com/office/drawing/2014/main" id="{5E366804-7B19-FEC1-9F75-F258C3472CDE}"/>
              </a:ext>
            </a:extLst>
          </p:cNvPr>
          <p:cNvSpPr txBox="1"/>
          <p:nvPr/>
        </p:nvSpPr>
        <p:spPr>
          <a:xfrm>
            <a:off x="212742" y="230568"/>
            <a:ext cx="5517406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Università degli Studi di Bari ‘Aldo Moro’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Dipartimento di Informatica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dirty="0">
                <a:solidFill>
                  <a:srgbClr val="292929"/>
                </a:solidFill>
                <a:latin typeface="Times New Roman"/>
                <a:cs typeface="Times New Roman"/>
                <a:sym typeface="Times New Roman"/>
              </a:rPr>
              <a:t>Corso di Laurea in Informatica e Tecnologie per la Produzione del Software</a:t>
            </a:r>
            <a:endParaRPr sz="1600" dirty="0">
              <a:solidFill>
                <a:srgbClr val="292929"/>
              </a:solidFill>
            </a:endParaRPr>
          </a:p>
        </p:txBody>
      </p:sp>
      <p:sp>
        <p:nvSpPr>
          <p:cNvPr id="7" name="Google Shape;90;p2">
            <a:extLst>
              <a:ext uri="{FF2B5EF4-FFF2-40B4-BE49-F238E27FC236}">
                <a16:creationId xmlns:a16="http://schemas.microsoft.com/office/drawing/2014/main" id="{7D0F9F50-FB00-7DA3-77AD-F136D91AA400}"/>
              </a:ext>
            </a:extLst>
          </p:cNvPr>
          <p:cNvSpPr txBox="1"/>
          <p:nvPr/>
        </p:nvSpPr>
        <p:spPr>
          <a:xfrm>
            <a:off x="926122" y="2571750"/>
            <a:ext cx="729175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Orchestrazione di Agenti LLM per l'Ottimizzazione Multi-Metrica nei Sistemi di Raccomandazione</a:t>
            </a:r>
          </a:p>
        </p:txBody>
      </p:sp>
      <p:sp>
        <p:nvSpPr>
          <p:cNvPr id="8" name="Google Shape;90;p2">
            <a:extLst>
              <a:ext uri="{FF2B5EF4-FFF2-40B4-BE49-F238E27FC236}">
                <a16:creationId xmlns:a16="http://schemas.microsoft.com/office/drawing/2014/main" id="{D12E8B5B-8AFA-A635-5415-7A83DB14AC95}"/>
              </a:ext>
            </a:extLst>
          </p:cNvPr>
          <p:cNvSpPr txBox="1"/>
          <p:nvPr/>
        </p:nvSpPr>
        <p:spPr>
          <a:xfrm>
            <a:off x="785297" y="3630826"/>
            <a:ext cx="2489824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Relatore: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Prof. Cataldo Musto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>
              <a:solidFill>
                <a:srgbClr val="29292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Correlatore: 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Dott. Alessandro Petruzzelli</a:t>
            </a:r>
          </a:p>
        </p:txBody>
      </p:sp>
      <p:sp>
        <p:nvSpPr>
          <p:cNvPr id="9" name="Google Shape;90;p2">
            <a:extLst>
              <a:ext uri="{FF2B5EF4-FFF2-40B4-BE49-F238E27FC236}">
                <a16:creationId xmlns:a16="http://schemas.microsoft.com/office/drawing/2014/main" id="{3B175A4F-AFC1-7D0F-4A07-5A1C9FA3DCBE}"/>
              </a:ext>
            </a:extLst>
          </p:cNvPr>
          <p:cNvSpPr txBox="1"/>
          <p:nvPr/>
        </p:nvSpPr>
        <p:spPr>
          <a:xfrm>
            <a:off x="5868881" y="3868981"/>
            <a:ext cx="144631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b="1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Candidato: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rgbClr val="29292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Vito Piccolini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F589DE-B93A-BAD7-AD22-6A1467C25A0F}"/>
              </a:ext>
            </a:extLst>
          </p:cNvPr>
          <p:cNvSpPr txBox="1"/>
          <p:nvPr/>
        </p:nvSpPr>
        <p:spPr>
          <a:xfrm>
            <a:off x="3342180" y="1730640"/>
            <a:ext cx="2459638" cy="738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TESI DI LAUREA 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Linguaggi di Programmazione</a:t>
            </a:r>
          </a:p>
        </p:txBody>
      </p:sp>
      <p:pic>
        <p:nvPicPr>
          <p:cNvPr id="3" name="Immagine 2" descr="Immagine che contiene Carattere, Elementi grafici, testo, logo&#10;&#10;Il contenuto generato dall'IA potrebbe non essere corretto.">
            <a:extLst>
              <a:ext uri="{FF2B5EF4-FFF2-40B4-BE49-F238E27FC236}">
                <a16:creationId xmlns:a16="http://schemas.microsoft.com/office/drawing/2014/main" id="{73B4D93A-C3F9-8F92-E7F1-82746CBED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2328" y="984317"/>
            <a:ext cx="1168930" cy="646857"/>
          </a:xfrm>
          <a:prstGeom prst="rect">
            <a:avLst/>
          </a:prstGeom>
        </p:spPr>
      </p:pic>
      <p:pic>
        <p:nvPicPr>
          <p:cNvPr id="5" name="Immagine 4" descr="Immagine che contiene testo, Carattere, simbolo, logo&#10;&#10;Il contenuto generato dall'IA potrebbe non essere corretto.">
            <a:extLst>
              <a:ext uri="{FF2B5EF4-FFF2-40B4-BE49-F238E27FC236}">
                <a16:creationId xmlns:a16="http://schemas.microsoft.com/office/drawing/2014/main" id="{1EEA8D6F-449B-3BE5-01E7-D5850630F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227" y="115614"/>
            <a:ext cx="2816773" cy="8726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E40D310-445A-FDC5-7608-7E3C0C03E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</a:t>
            </a:fld>
            <a:endParaRPr lang="it-I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5"/>
          <p:cNvSpPr txBox="1">
            <a:spLocks noGrp="1"/>
          </p:cNvSpPr>
          <p:nvPr>
            <p:ph type="title"/>
          </p:nvPr>
        </p:nvSpPr>
        <p:spPr>
          <a:xfrm>
            <a:off x="0" y="132838"/>
            <a:ext cx="3429000" cy="5585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tx2"/>
                </a:solidFill>
                <a:highlight>
                  <a:srgbClr val="292929"/>
                </a:highlight>
              </a:rPr>
              <a:t>WORK</a:t>
            </a:r>
            <a:r>
              <a:rPr lang="it-IT" dirty="0">
                <a:highlight>
                  <a:srgbClr val="B1C9D3"/>
                </a:highlight>
              </a:rPr>
              <a:t>FLOW</a:t>
            </a:r>
          </a:p>
        </p:txBody>
      </p:sp>
      <p:cxnSp>
        <p:nvCxnSpPr>
          <p:cNvPr id="279" name="Google Shape;279;p35"/>
          <p:cNvCxnSpPr/>
          <p:nvPr/>
        </p:nvCxnSpPr>
        <p:spPr>
          <a:xfrm>
            <a:off x="512057" y="691410"/>
            <a:ext cx="4588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Rettangolo 14">
            <a:extLst>
              <a:ext uri="{FF2B5EF4-FFF2-40B4-BE49-F238E27FC236}">
                <a16:creationId xmlns:a16="http://schemas.microsoft.com/office/drawing/2014/main" id="{E21E4CF1-D7B4-B355-F294-10DA438A3A0F}"/>
              </a:ext>
            </a:extLst>
          </p:cNvPr>
          <p:cNvSpPr/>
          <p:nvPr/>
        </p:nvSpPr>
        <p:spPr>
          <a:xfrm>
            <a:off x="1714500" y="1792705"/>
            <a:ext cx="1197142" cy="104673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60A27F85-7381-136D-4FC8-70A1372EE548}"/>
              </a:ext>
            </a:extLst>
          </p:cNvPr>
          <p:cNvSpPr/>
          <p:nvPr/>
        </p:nvSpPr>
        <p:spPr>
          <a:xfrm>
            <a:off x="2911642" y="866274"/>
            <a:ext cx="1108829" cy="926429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C37837-72C0-41F3-0666-B55BEA952AE7}"/>
              </a:ext>
            </a:extLst>
          </p:cNvPr>
          <p:cNvSpPr txBox="1"/>
          <p:nvPr/>
        </p:nvSpPr>
        <p:spPr>
          <a:xfrm>
            <a:off x="6047556" y="3093720"/>
            <a:ext cx="1389564" cy="4495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CC195F9D-6CF5-F8D1-BC9B-3560D4F0A25E}"/>
              </a:ext>
            </a:extLst>
          </p:cNvPr>
          <p:cNvSpPr/>
          <p:nvPr/>
        </p:nvSpPr>
        <p:spPr>
          <a:xfrm>
            <a:off x="1508760" y="2385060"/>
            <a:ext cx="1402882" cy="7086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2C6559-DB17-72ED-DDD0-A2AD4337BA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10</a:t>
            </a:fld>
            <a:endParaRPr lang="it-IT"/>
          </a:p>
        </p:txBody>
      </p:sp>
      <p:pic>
        <p:nvPicPr>
          <p:cNvPr id="6" name="Immagine 5" descr="Immagine che contiene testo, schermata, grafica, Carattere&#10;&#10;Il contenuto generato dall'IA potrebbe non essere corretto.">
            <a:extLst>
              <a:ext uri="{FF2B5EF4-FFF2-40B4-BE49-F238E27FC236}">
                <a16:creationId xmlns:a16="http://schemas.microsoft.com/office/drawing/2014/main" id="{8D424289-1613-5581-366C-2D5A915F5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970" y="708008"/>
            <a:ext cx="7534059" cy="4302654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6DAC16E8-AEF0-E407-4DC9-B43A987D9348}"/>
              </a:ext>
            </a:extLst>
          </p:cNvPr>
          <p:cNvSpPr/>
          <p:nvPr/>
        </p:nvSpPr>
        <p:spPr>
          <a:xfrm>
            <a:off x="2806157" y="2008447"/>
            <a:ext cx="1402882" cy="5633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6F3C40-D6B4-1DB3-C05D-937ECBD3906A}"/>
              </a:ext>
            </a:extLst>
          </p:cNvPr>
          <p:cNvSpPr/>
          <p:nvPr/>
        </p:nvSpPr>
        <p:spPr>
          <a:xfrm>
            <a:off x="5226205" y="2008447"/>
            <a:ext cx="1516566" cy="4968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E035737-4CBC-0731-E256-55895E3B4E79}"/>
              </a:ext>
            </a:extLst>
          </p:cNvPr>
          <p:cNvSpPr/>
          <p:nvPr/>
        </p:nvSpPr>
        <p:spPr>
          <a:xfrm>
            <a:off x="5188417" y="3865756"/>
            <a:ext cx="1583041" cy="5697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7607FAE-8092-125F-DF77-96CDF6766D1A}"/>
              </a:ext>
            </a:extLst>
          </p:cNvPr>
          <p:cNvSpPr/>
          <p:nvPr/>
        </p:nvSpPr>
        <p:spPr>
          <a:xfrm>
            <a:off x="2743200" y="3865756"/>
            <a:ext cx="1465839" cy="5847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2ECA933-CE8D-B497-C587-6C98CFDD1E4E}"/>
              </a:ext>
            </a:extLst>
          </p:cNvPr>
          <p:cNvSpPr txBox="1"/>
          <p:nvPr/>
        </p:nvSpPr>
        <p:spPr>
          <a:xfrm>
            <a:off x="2767404" y="2008447"/>
            <a:ext cx="17846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Preparazione Dati utenti e RAG catalogo film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7D3C603-8F0C-94C2-2CEF-5F43E89A08F5}"/>
              </a:ext>
            </a:extLst>
          </p:cNvPr>
          <p:cNvSpPr txBox="1"/>
          <p:nvPr/>
        </p:nvSpPr>
        <p:spPr>
          <a:xfrm>
            <a:off x="5100257" y="2059261"/>
            <a:ext cx="2187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Esecuzione Agenti </a:t>
            </a:r>
            <a:r>
              <a:rPr lang="it-IT" sz="1200" dirty="0" err="1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Precison</a:t>
            </a:r>
            <a:r>
              <a:rPr lang="it-IT" sz="1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 e Coverage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2D295211-0D0F-541D-C596-AF0BA7A2C6B0}"/>
              </a:ext>
            </a:extLst>
          </p:cNvPr>
          <p:cNvSpPr txBox="1"/>
          <p:nvPr/>
        </p:nvSpPr>
        <p:spPr>
          <a:xfrm>
            <a:off x="2806157" y="3924141"/>
            <a:ext cx="20248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Aggregazione e bilanciamento metriche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C037B3E0-67B2-A56A-01A0-3233BF368A19}"/>
              </a:ext>
            </a:extLst>
          </p:cNvPr>
          <p:cNvSpPr txBox="1"/>
          <p:nvPr/>
        </p:nvSpPr>
        <p:spPr>
          <a:xfrm>
            <a:off x="5203900" y="4035613"/>
            <a:ext cx="15520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Calcolo metriche 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33C68FD-50E8-6D3E-2C7B-BA2FFC9933A0}"/>
              </a:ext>
            </a:extLst>
          </p:cNvPr>
          <p:cNvSpPr/>
          <p:nvPr/>
        </p:nvSpPr>
        <p:spPr>
          <a:xfrm>
            <a:off x="2806157" y="1329488"/>
            <a:ext cx="420263" cy="380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13C9B5C1-8A9E-FD1C-8DC6-81269E087E1C}"/>
              </a:ext>
            </a:extLst>
          </p:cNvPr>
          <p:cNvSpPr/>
          <p:nvPr/>
        </p:nvSpPr>
        <p:spPr>
          <a:xfrm>
            <a:off x="5322275" y="1347301"/>
            <a:ext cx="420263" cy="380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6221F39E-48AA-2917-49D2-5CD3A06B728D}"/>
              </a:ext>
            </a:extLst>
          </p:cNvPr>
          <p:cNvSpPr/>
          <p:nvPr/>
        </p:nvSpPr>
        <p:spPr>
          <a:xfrm>
            <a:off x="2770939" y="3216057"/>
            <a:ext cx="420263" cy="380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92759763-B8DE-9661-5E13-F73E0E95E5BE}"/>
              </a:ext>
            </a:extLst>
          </p:cNvPr>
          <p:cNvSpPr/>
          <p:nvPr/>
        </p:nvSpPr>
        <p:spPr>
          <a:xfrm>
            <a:off x="5358047" y="3280477"/>
            <a:ext cx="420263" cy="38018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7658A69-6CE7-6D97-9266-E818664ED931}"/>
              </a:ext>
            </a:extLst>
          </p:cNvPr>
          <p:cNvSpPr txBox="1"/>
          <p:nvPr/>
        </p:nvSpPr>
        <p:spPr>
          <a:xfrm>
            <a:off x="914400" y="165661"/>
            <a:ext cx="79351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Architettura generale: Multi-Agent LLM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251775F-B3C2-B841-3518-C3092F514D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11</a:t>
            </a:fld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66550520-DD06-FC3E-8847-83215FA0DC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744"/>
          <a:stretch>
            <a:fillRect/>
          </a:stretch>
        </p:blipFill>
        <p:spPr>
          <a:xfrm>
            <a:off x="0" y="1074419"/>
            <a:ext cx="9160991" cy="343614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AA5F7D2-0234-5166-A970-B3292EF84F68}"/>
              </a:ext>
            </a:extLst>
          </p:cNvPr>
          <p:cNvSpPr txBox="1"/>
          <p:nvPr/>
        </p:nvSpPr>
        <p:spPr>
          <a:xfrm>
            <a:off x="1667656" y="561892"/>
            <a:ext cx="580868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it-IT" sz="3000" b="1" dirty="0">
                <a:latin typeface="Sora" panose="020B0604020202020204" charset="0"/>
                <a:cs typeface="Sora" panose="020B0604020202020204" charset="0"/>
              </a:rPr>
              <a:t>Dataset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3BEC2650-8E0C-B2FE-5FF4-F9B53D97A58D}"/>
              </a:ext>
            </a:extLst>
          </p:cNvPr>
          <p:cNvSpPr txBox="1"/>
          <p:nvPr/>
        </p:nvSpPr>
        <p:spPr>
          <a:xfrm>
            <a:off x="1577245" y="1300856"/>
            <a:ext cx="59895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Dataset utilizzato: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MovieLens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1M.</a:t>
            </a: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Scelto per la sua densità e la ricchezza delle interazioni storiche tra utenti e item.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Include identificativi di utenti (ID), item (film) e valutazioni esplicite (rating).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Nel dettaglio contiene: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6B63F53-E8C2-B142-9122-F646390459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12</a:t>
            </a:fld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AB806D6A-79DA-BEFC-3552-54F2B0DCE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113430"/>
              </p:ext>
            </p:extLst>
          </p:nvPr>
        </p:nvGraphicFramePr>
        <p:xfrm>
          <a:off x="1004177" y="3716952"/>
          <a:ext cx="7135645" cy="864656"/>
        </p:xfrm>
        <a:graphic>
          <a:graphicData uri="http://schemas.openxmlformats.org/drawingml/2006/table">
            <a:tbl>
              <a:tblPr firstRow="1" bandRow="1">
                <a:tableStyleId>{2C2A8954-3AFA-4F10-B464-FF7D65FBC49E}</a:tableStyleId>
              </a:tblPr>
              <a:tblGrid>
                <a:gridCol w="1427129">
                  <a:extLst>
                    <a:ext uri="{9D8B030D-6E8A-4147-A177-3AD203B41FA5}">
                      <a16:colId xmlns:a16="http://schemas.microsoft.com/office/drawing/2014/main" val="3455578808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3432817397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2022229448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1652222885"/>
                    </a:ext>
                  </a:extLst>
                </a:gridCol>
                <a:gridCol w="1427129">
                  <a:extLst>
                    <a:ext uri="{9D8B030D-6E8A-4147-A177-3AD203B41FA5}">
                      <a16:colId xmlns:a16="http://schemas.microsoft.com/office/drawing/2014/main" val="137995713"/>
                    </a:ext>
                  </a:extLst>
                </a:gridCol>
              </a:tblGrid>
              <a:tr h="432328">
                <a:tc>
                  <a:txBody>
                    <a:bodyPr/>
                    <a:lstStyle/>
                    <a:p>
                      <a:pPr algn="ctr"/>
                      <a:endParaRPr lang="it-IT" dirty="0"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Utenti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Film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Valutazioni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292929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Generi </a:t>
                      </a:r>
                    </a:p>
                  </a:txBody>
                  <a:tcPr anchor="ctr">
                    <a:solidFill>
                      <a:srgbClr val="B1C9D3">
                        <a:alpha val="7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6419967"/>
                  </a:ext>
                </a:extLst>
              </a:tr>
              <a:tr h="432328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rgbClr val="B1C9D3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Totale</a:t>
                      </a:r>
                    </a:p>
                  </a:txBody>
                  <a:tcPr anchor="ctr">
                    <a:solidFill>
                      <a:srgbClr val="292929">
                        <a:alpha val="8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6040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3883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1.000.209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latin typeface="Sora" panose="020B0604020202020204" charset="0"/>
                          <a:cs typeface="Sora" panose="020B0604020202020204" charset="0"/>
                        </a:rPr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6570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489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igura a mano libera: forma 9">
            <a:extLst>
              <a:ext uri="{FF2B5EF4-FFF2-40B4-BE49-F238E27FC236}">
                <a16:creationId xmlns:a16="http://schemas.microsoft.com/office/drawing/2014/main" id="{DAFEB2F0-63BB-EDF9-CA5B-ED721DC361D4}"/>
              </a:ext>
            </a:extLst>
          </p:cNvPr>
          <p:cNvSpPr/>
          <p:nvPr/>
        </p:nvSpPr>
        <p:spPr>
          <a:xfrm>
            <a:off x="4343400" y="-7620"/>
            <a:ext cx="1021080" cy="5173980"/>
          </a:xfrm>
          <a:custGeom>
            <a:avLst/>
            <a:gdLst>
              <a:gd name="connsiteX0" fmla="*/ 1021080 w 1021080"/>
              <a:gd name="connsiteY0" fmla="*/ 0 h 5173980"/>
              <a:gd name="connsiteX1" fmla="*/ 129540 w 1021080"/>
              <a:gd name="connsiteY1" fmla="*/ 899160 h 5173980"/>
              <a:gd name="connsiteX2" fmla="*/ 617220 w 1021080"/>
              <a:gd name="connsiteY2" fmla="*/ 1760220 h 5173980"/>
              <a:gd name="connsiteX3" fmla="*/ 335280 w 1021080"/>
              <a:gd name="connsiteY3" fmla="*/ 3055620 h 5173980"/>
              <a:gd name="connsiteX4" fmla="*/ 746760 w 1021080"/>
              <a:gd name="connsiteY4" fmla="*/ 4160520 h 5173980"/>
              <a:gd name="connsiteX5" fmla="*/ 205740 w 1021080"/>
              <a:gd name="connsiteY5" fmla="*/ 4953000 h 5173980"/>
              <a:gd name="connsiteX6" fmla="*/ 0 w 1021080"/>
              <a:gd name="connsiteY6" fmla="*/ 5173980 h 517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21080" h="5173980">
                <a:moveTo>
                  <a:pt x="1021080" y="0"/>
                </a:moveTo>
                <a:cubicBezTo>
                  <a:pt x="608965" y="302895"/>
                  <a:pt x="196850" y="605790"/>
                  <a:pt x="129540" y="899160"/>
                </a:cubicBezTo>
                <a:cubicBezTo>
                  <a:pt x="62230" y="1192530"/>
                  <a:pt x="582930" y="1400810"/>
                  <a:pt x="617220" y="1760220"/>
                </a:cubicBezTo>
                <a:cubicBezTo>
                  <a:pt x="651510" y="2119630"/>
                  <a:pt x="313690" y="2655570"/>
                  <a:pt x="335280" y="3055620"/>
                </a:cubicBezTo>
                <a:cubicBezTo>
                  <a:pt x="356870" y="3455670"/>
                  <a:pt x="768350" y="3844290"/>
                  <a:pt x="746760" y="4160520"/>
                </a:cubicBezTo>
                <a:cubicBezTo>
                  <a:pt x="725170" y="4476750"/>
                  <a:pt x="330200" y="4784090"/>
                  <a:pt x="205740" y="4953000"/>
                </a:cubicBezTo>
                <a:cubicBezTo>
                  <a:pt x="81280" y="5121910"/>
                  <a:pt x="40640" y="5147945"/>
                  <a:pt x="0" y="5173980"/>
                </a:cubicBezTo>
              </a:path>
            </a:pathLst>
          </a:custGeom>
          <a:noFill/>
          <a:ln w="63500">
            <a:solidFill>
              <a:srgbClr val="B1C9D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Google Shape;308;p38">
            <a:extLst>
              <a:ext uri="{FF2B5EF4-FFF2-40B4-BE49-F238E27FC236}">
                <a16:creationId xmlns:a16="http://schemas.microsoft.com/office/drawing/2014/main" id="{1470BD15-8EFE-7DBC-A3B8-03243B1A85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1007" y="253629"/>
            <a:ext cx="3836385" cy="656575"/>
          </a:xfrm>
          <a:prstGeom prst="rect">
            <a:avLst/>
          </a:prstGeom>
          <a:effectLst>
            <a:outerShdw blurRad="12700" dist="38100" dir="2700000" algn="tl" rotWithShape="0">
              <a:srgbClr val="B1C9D3">
                <a:alpha val="40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Preparazione dati 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0D1ABBC-576B-F22F-CE27-0370CD2066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13</a:t>
            </a:fld>
            <a:endParaRPr lang="it-IT"/>
          </a:p>
        </p:txBody>
      </p:sp>
      <p:pic>
        <p:nvPicPr>
          <p:cNvPr id="5" name="Immagine 4" descr="Immagine che contiene testo, schermata&#10;&#10;Il contenuto generato dall'IA potrebbe non essere corretto.">
            <a:extLst>
              <a:ext uri="{FF2B5EF4-FFF2-40B4-BE49-F238E27FC236}">
                <a16:creationId xmlns:a16="http://schemas.microsoft.com/office/drawing/2014/main" id="{9CD5B7C8-B2AF-D831-D9B4-CAF8819C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057" r="12551" b="44056"/>
          <a:stretch>
            <a:fillRect/>
          </a:stretch>
        </p:blipFill>
        <p:spPr>
          <a:xfrm>
            <a:off x="846007" y="1537508"/>
            <a:ext cx="3725993" cy="2802018"/>
          </a:xfrm>
          <a:prstGeom prst="rect">
            <a:avLst/>
          </a:prstGeom>
        </p:spPr>
      </p:pic>
      <p:sp>
        <p:nvSpPr>
          <p:cNvPr id="7" name="Rettangolo 6">
            <a:extLst>
              <a:ext uri="{FF2B5EF4-FFF2-40B4-BE49-F238E27FC236}">
                <a16:creationId xmlns:a16="http://schemas.microsoft.com/office/drawing/2014/main" id="{AA9DA4AB-3C11-B9D5-96B0-2F597285588C}"/>
              </a:ext>
            </a:extLst>
          </p:cNvPr>
          <p:cNvSpPr/>
          <p:nvPr/>
        </p:nvSpPr>
        <p:spPr>
          <a:xfrm>
            <a:off x="6623824" y="3731941"/>
            <a:ext cx="1055649" cy="1412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482E393-5827-6910-A9E6-4E296371E4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130" t="57705" r="11430"/>
          <a:stretch>
            <a:fillRect/>
          </a:stretch>
        </p:blipFill>
        <p:spPr>
          <a:xfrm>
            <a:off x="5029199" y="1556474"/>
            <a:ext cx="3983065" cy="21754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DD20DF49-EF80-7B4F-1010-CDD8BE866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620" y="428231"/>
            <a:ext cx="3498760" cy="572700"/>
          </a:xfrm>
        </p:spPr>
        <p:txBody>
          <a:bodyPr/>
          <a:lstStyle/>
          <a:p>
            <a:r>
              <a:rPr lang="it-IT" dirty="0"/>
              <a:t>Definizione RAG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A3FE4679-EB8C-B39E-0CB8-B4056BB6DF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14</a:t>
            </a:fld>
            <a:endParaRPr lang="it-IT"/>
          </a:p>
        </p:txBody>
      </p:sp>
      <p:pic>
        <p:nvPicPr>
          <p:cNvPr id="16" name="Immagine 15" descr="Immagine che contiene testo, diagramma, schizzo, Piano&#10;&#10;Il contenuto generato dall'IA potrebbe non essere corretto.">
            <a:extLst>
              <a:ext uri="{FF2B5EF4-FFF2-40B4-BE49-F238E27FC236}">
                <a16:creationId xmlns:a16="http://schemas.microsoft.com/office/drawing/2014/main" id="{C3C4B1EF-6CE9-7788-47F0-D3810DDA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015" y="1521545"/>
            <a:ext cx="4686947" cy="2634733"/>
          </a:xfrm>
          <a:prstGeom prst="rect">
            <a:avLst/>
          </a:prstGeom>
        </p:spPr>
      </p:pic>
      <p:sp>
        <p:nvSpPr>
          <p:cNvPr id="17" name="Shape 1">
            <a:extLst>
              <a:ext uri="{FF2B5EF4-FFF2-40B4-BE49-F238E27FC236}">
                <a16:creationId xmlns:a16="http://schemas.microsoft.com/office/drawing/2014/main" id="{0418BC28-3BA1-6993-E87D-D87F4E7EF5C1}"/>
              </a:ext>
            </a:extLst>
          </p:cNvPr>
          <p:cNvSpPr/>
          <p:nvPr/>
        </p:nvSpPr>
        <p:spPr>
          <a:xfrm>
            <a:off x="716585" y="1769626"/>
            <a:ext cx="3246147" cy="111446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19" name="Sottotitolo 5">
            <a:extLst>
              <a:ext uri="{FF2B5EF4-FFF2-40B4-BE49-F238E27FC236}">
                <a16:creationId xmlns:a16="http://schemas.microsoft.com/office/drawing/2014/main" id="{970C9C86-CDFC-390E-6D0A-695A38BA8FA3}"/>
              </a:ext>
            </a:extLst>
          </p:cNvPr>
          <p:cNvSpPr txBox="1">
            <a:spLocks/>
          </p:cNvSpPr>
          <p:nvPr/>
        </p:nvSpPr>
        <p:spPr>
          <a:xfrm>
            <a:off x="640292" y="1793321"/>
            <a:ext cx="3408003" cy="1045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52400" indent="0" algn="l"/>
            <a:r>
              <a:rPr lang="it-IT" sz="1400">
                <a:latin typeface="Sora" panose="020B0604020202020204" charset="0"/>
                <a:cs typeface="Sora" panose="020B0604020202020204" charset="0"/>
              </a:rPr>
              <a:t>È una tecnica che permette a un LLM di accedere a informazioni esterne per migliorare la qualità delle sue risposte</a:t>
            </a:r>
            <a:endParaRPr lang="it-IT" sz="14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505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/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0FF8E61-8398-8A4E-5BBB-CCDCF552DE3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15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8C72CA8-8ED2-9731-53C4-776326A59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6EF758A1-4DB3-A155-4779-543F6CA452BD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03F1C08C-18FE-DDA3-0863-8C0F6C33C725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731AC16-B9F5-84D2-DAEC-2FA4F719ED1B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5EECE4A-41A9-D42D-9DDC-CC70F71D3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D995C439-560F-B206-07BA-CDB5A586D4FB}"/>
              </a:ext>
            </a:extLst>
          </p:cNvPr>
          <p:cNvSpPr/>
          <p:nvPr/>
        </p:nvSpPr>
        <p:spPr>
          <a:xfrm>
            <a:off x="4013200" y="1165642"/>
            <a:ext cx="2247900" cy="147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EB977B4E-B249-1245-E770-A9290339A6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34F66A92-E2B5-ADF1-A92A-B8A83FF91B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16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536EAADC-D2B2-742C-7CE9-F5C521A88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34952945-B243-CBDC-D601-E2B9F0FDCFD5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F3CFCC-D793-743F-6FF9-0B9E1BAA8C34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C0A790E-5E90-84A1-6085-22C1B592F792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9198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EAA6A49B-41B9-7986-FDCD-9ACFEBA8B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>
            <a:extLst>
              <a:ext uri="{FF2B5EF4-FFF2-40B4-BE49-F238E27FC236}">
                <a16:creationId xmlns:a16="http://schemas.microsoft.com/office/drawing/2014/main" id="{0989856E-3CF3-D5AD-F43A-5AD74E2ABC2C}"/>
              </a:ext>
            </a:extLst>
          </p:cNvPr>
          <p:cNvSpPr/>
          <p:nvPr/>
        </p:nvSpPr>
        <p:spPr>
          <a:xfrm>
            <a:off x="6136221" y="1165642"/>
            <a:ext cx="2247900" cy="1473200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57F882F9-92CF-A557-B00A-44624531C9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E2230BBD-E3C7-D1B3-AA63-4276E4F065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17</a:t>
            </a:fld>
            <a:endParaRPr lang="it-IT"/>
          </a:p>
        </p:txBody>
      </p:sp>
      <p:pic>
        <p:nvPicPr>
          <p:cNvPr id="10" name="Immagine 9" descr="Immagine che contiene testo, schermata, Carattere, design&#10;&#10;Il contenuto generato dall'IA potrebbe non essere corretto.">
            <a:extLst>
              <a:ext uri="{FF2B5EF4-FFF2-40B4-BE49-F238E27FC236}">
                <a16:creationId xmlns:a16="http://schemas.microsoft.com/office/drawing/2014/main" id="{F800D223-170D-B696-A2C1-DF7DDF350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67092"/>
            <a:ext cx="3845141" cy="5143500"/>
          </a:xfrm>
          <a:prstGeom prst="rect">
            <a:avLst/>
          </a:prstGeom>
        </p:spPr>
      </p:pic>
      <p:sp>
        <p:nvSpPr>
          <p:cNvPr id="12" name="Rettangolo 11">
            <a:extLst>
              <a:ext uri="{FF2B5EF4-FFF2-40B4-BE49-F238E27FC236}">
                <a16:creationId xmlns:a16="http://schemas.microsoft.com/office/drawing/2014/main" id="{2414E624-4275-84F1-1A61-09CDDE86192F}"/>
              </a:ext>
            </a:extLst>
          </p:cNvPr>
          <p:cNvSpPr/>
          <p:nvPr/>
        </p:nvSpPr>
        <p:spPr>
          <a:xfrm>
            <a:off x="4538980" y="1516380"/>
            <a:ext cx="185420" cy="203200"/>
          </a:xfrm>
          <a:prstGeom prst="rect">
            <a:avLst/>
          </a:prstGeom>
          <a:solidFill>
            <a:srgbClr val="A0D4A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F3D56BB-EEC8-89D8-0FF9-7CD6EA2631A7}"/>
              </a:ext>
            </a:extLst>
          </p:cNvPr>
          <p:cNvSpPr/>
          <p:nvPr/>
        </p:nvSpPr>
        <p:spPr>
          <a:xfrm>
            <a:off x="6497379" y="1516380"/>
            <a:ext cx="185420" cy="203200"/>
          </a:xfrm>
          <a:prstGeom prst="rect">
            <a:avLst/>
          </a:prstGeom>
          <a:solidFill>
            <a:srgbClr val="A8B7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D4DD1D8E-2280-14AF-0C00-4A7768CF827B}"/>
              </a:ext>
            </a:extLst>
          </p:cNvPr>
          <p:cNvSpPr/>
          <p:nvPr/>
        </p:nvSpPr>
        <p:spPr>
          <a:xfrm>
            <a:off x="5252085" y="4219575"/>
            <a:ext cx="188595" cy="198120"/>
          </a:xfrm>
          <a:prstGeom prst="rect">
            <a:avLst/>
          </a:prstGeom>
          <a:solidFill>
            <a:srgbClr val="D4C8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6151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714AFD6A-C3A3-3C39-072C-BEB1CAC26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1F82DA25-C645-88F2-E4AD-56AA0F33AD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Recupero e Ranking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7825609-E70F-5383-2E2A-4BD38102902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18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EA6264A-B8EB-ABD1-F2BE-CC30DE7DBC63}"/>
              </a:ext>
            </a:extLst>
          </p:cNvPr>
          <p:cNvSpPr txBox="1"/>
          <p:nvPr/>
        </p:nvSpPr>
        <p:spPr>
          <a:xfrm>
            <a:off x="2796540" y="774680"/>
            <a:ext cx="62026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Esempio Pratico: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Query: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"Voglio vedere un film con </a:t>
            </a:r>
            <a:r>
              <a:rPr lang="it-IT" sz="1600" dirty="0">
                <a:highlight>
                  <a:srgbClr val="00FF00"/>
                </a:highlight>
                <a:latin typeface="Sora" panose="020B0604020202020204" charset="0"/>
                <a:cs typeface="Sora" panose="020B0604020202020204" charset="0"/>
              </a:rPr>
              <a:t>combattimenti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spettacolari"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Problema del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Lexical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Gap:</a:t>
            </a:r>
          </a:p>
          <a:p>
            <a:pPr algn="ctr"/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 sistemi classici cercano solo corrispondenze esatte delle parole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Parola cercata: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lang="it-IT" sz="1600" dirty="0">
                <a:highlight>
                  <a:srgbClr val="00FF00"/>
                </a:highlight>
                <a:latin typeface="Sora" panose="020B0604020202020204" charset="0"/>
                <a:cs typeface="Sora" panose="020B0604020202020204" charset="0"/>
              </a:rPr>
              <a:t>combattimenti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Parole nel database: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"azione", "battaglia", "lotta", "scontro"</a:t>
            </a:r>
          </a:p>
          <a:p>
            <a:pPr algn="ctr"/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Risultato:</a:t>
            </a:r>
            <a:r>
              <a:rPr lang="it-IT" sz="1600" b="1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Nessuna corrispondenza trovata!</a:t>
            </a:r>
          </a:p>
        </p:txBody>
      </p:sp>
    </p:spTree>
    <p:extLst>
      <p:ext uri="{BB962C8B-B14F-4D97-AF65-F5344CB8AC3E}">
        <p14:creationId xmlns:p14="http://schemas.microsoft.com/office/powerpoint/2010/main" val="3513088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B799E2CF-5265-9CE6-3AC3-3CF5C57FF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151CC0D2-C534-034C-05CA-9D844E11A5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8523" y="321406"/>
            <a:ext cx="2131688" cy="17088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Recupero e Ranking</a:t>
            </a:r>
            <a:endParaRPr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C4C3CEC-F68D-53EF-2291-DBD1D803401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19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D9A9806-E4C4-5F44-B1BC-0124F48AD3B7}"/>
              </a:ext>
            </a:extLst>
          </p:cNvPr>
          <p:cNvSpPr txBox="1"/>
          <p:nvPr/>
        </p:nvSpPr>
        <p:spPr>
          <a:xfrm>
            <a:off x="2923262" y="1066255"/>
            <a:ext cx="627888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Stesso Esempio Risolto:</a:t>
            </a:r>
          </a:p>
          <a:p>
            <a:pPr algn="ctr"/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Query: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"Voglio vedere un film con combattimenti spettacolari"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52DA16B-A2C4-2541-AEF6-8AFDAC55FFB0}"/>
              </a:ext>
            </a:extLst>
          </p:cNvPr>
          <p:cNvSpPr txBox="1"/>
          <p:nvPr/>
        </p:nvSpPr>
        <p:spPr>
          <a:xfrm>
            <a:off x="922451" y="3497819"/>
            <a:ext cx="360485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Ricerca: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"combattimenti"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Trova: </a:t>
            </a:r>
            <a:r>
              <a:rPr lang="it-IT" dirty="0">
                <a:solidFill>
                  <a:srgbClr val="FF0000"/>
                </a:solidFill>
                <a:latin typeface="Sora" panose="020B0604020202020204" charset="0"/>
                <a:cs typeface="Sora" panose="020B0604020202020204" charset="0"/>
              </a:rPr>
              <a:t>Nessuna corrispondenza esatta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Risultati: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Lista vuota</a:t>
            </a: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7870482F-BFB6-D070-74EE-C11DCDD522EC}"/>
              </a:ext>
            </a:extLst>
          </p:cNvPr>
          <p:cNvSpPr/>
          <p:nvPr/>
        </p:nvSpPr>
        <p:spPr>
          <a:xfrm>
            <a:off x="3452516" y="933233"/>
            <a:ext cx="5220373" cy="1097043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F8346710-765A-61CF-0851-BB960F61DBC7}"/>
              </a:ext>
            </a:extLst>
          </p:cNvPr>
          <p:cNvSpPr/>
          <p:nvPr/>
        </p:nvSpPr>
        <p:spPr>
          <a:xfrm>
            <a:off x="5441402" y="3108960"/>
            <a:ext cx="3123478" cy="1666131"/>
          </a:xfrm>
          <a:prstGeom prst="roundRect">
            <a:avLst>
              <a:gd name="adj" fmla="val 0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9" name="Shape 1">
            <a:extLst>
              <a:ext uri="{FF2B5EF4-FFF2-40B4-BE49-F238E27FC236}">
                <a16:creationId xmlns:a16="http://schemas.microsoft.com/office/drawing/2014/main" id="{8BBDDC89-4491-22A7-6CFE-EBB90A3A2ED4}"/>
              </a:ext>
            </a:extLst>
          </p:cNvPr>
          <p:cNvSpPr/>
          <p:nvPr/>
        </p:nvSpPr>
        <p:spPr>
          <a:xfrm>
            <a:off x="922451" y="3497818"/>
            <a:ext cx="3536273" cy="1020863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404B265-D430-CAAE-7BBC-ED151B74FAF8}"/>
              </a:ext>
            </a:extLst>
          </p:cNvPr>
          <p:cNvSpPr txBox="1"/>
          <p:nvPr/>
        </p:nvSpPr>
        <p:spPr>
          <a:xfrm>
            <a:off x="5509982" y="3174653"/>
            <a:ext cx="299466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Ricerca: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Vettore di "combattimenti"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Trova: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Concetti simili</a:t>
            </a:r>
          </a:p>
          <a:p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Risultati: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Mad</a:t>
            </a: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 Max: </a:t>
            </a:r>
            <a:r>
              <a:rPr lang="it-IT" dirty="0" err="1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Fury</a:t>
            </a: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 Road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John Wick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00B050"/>
                </a:solidFill>
                <a:latin typeface="Sora" panose="020B0604020202020204" charset="0"/>
                <a:cs typeface="Sora" panose="020B0604020202020204" charset="0"/>
              </a:rPr>
              <a:t>The Raid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55CE15-15EB-3A9F-D714-E80C40703C40}"/>
              </a:ext>
            </a:extLst>
          </p:cNvPr>
          <p:cNvSpPr txBox="1"/>
          <p:nvPr/>
        </p:nvSpPr>
        <p:spPr>
          <a:xfrm>
            <a:off x="984062" y="3120591"/>
            <a:ext cx="18200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it-IT" b="1" i="0" dirty="0">
                <a:solidFill>
                  <a:srgbClr val="333333"/>
                </a:solidFill>
                <a:effectLst/>
                <a:latin typeface="Sora" panose="020B0604020202020204" charset="0"/>
                <a:cs typeface="Sora" panose="020B0604020202020204" charset="0"/>
              </a:rPr>
              <a:t>BM25 (Lessicale)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8C51C5C1-821E-3812-D405-F15B8B621064}"/>
              </a:ext>
            </a:extLst>
          </p:cNvPr>
          <p:cNvSpPr txBox="1"/>
          <p:nvPr/>
        </p:nvSpPr>
        <p:spPr>
          <a:xfrm>
            <a:off x="5509981" y="2778641"/>
            <a:ext cx="188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it-IT" b="1" i="0" dirty="0">
                <a:solidFill>
                  <a:srgbClr val="333333"/>
                </a:solidFill>
                <a:effectLst/>
                <a:latin typeface="Sora" panose="020B0604020202020204" charset="0"/>
                <a:cs typeface="Sora" panose="020B0604020202020204" charset="0"/>
              </a:rPr>
              <a:t>FAISS (Semantica)</a:t>
            </a:r>
          </a:p>
        </p:txBody>
      </p:sp>
    </p:spTree>
    <p:extLst>
      <p:ext uri="{BB962C8B-B14F-4D97-AF65-F5344CB8AC3E}">
        <p14:creationId xmlns:p14="http://schemas.microsoft.com/office/powerpoint/2010/main" val="119331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9E51635-083B-E5D3-413A-4AABF686B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solidFill>
                  <a:srgbClr val="292929"/>
                </a:solidFill>
                <a:highlight>
                  <a:srgbClr val="B1C9D3"/>
                </a:highlight>
              </a:rPr>
              <a:t>Recommender</a:t>
            </a:r>
            <a:r>
              <a:rPr lang="it-IT" dirty="0"/>
              <a:t> </a:t>
            </a:r>
            <a:r>
              <a:rPr lang="it-IT" dirty="0">
                <a:solidFill>
                  <a:srgbClr val="B1C9D3"/>
                </a:solidFill>
                <a:highlight>
                  <a:srgbClr val="292929"/>
                </a:highlight>
              </a:rPr>
              <a:t>Systems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B077C4C-B072-3824-B96E-20DC21414F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932" y="1744913"/>
            <a:ext cx="3494327" cy="2284646"/>
          </a:xfrm>
        </p:spPr>
        <p:txBody>
          <a:bodyPr/>
          <a:lstStyle/>
          <a:p>
            <a:pPr marL="152400" indent="0" algn="l">
              <a:lnSpc>
                <a:spcPct val="150000"/>
              </a:lnSpc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Recommender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Systems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sono algoritmi che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suggeriscono item personalizzati </a:t>
            </a:r>
          </a:p>
          <a:p>
            <a:pPr marL="152400" indent="0" algn="l">
              <a:lnSpc>
                <a:spcPct val="150000"/>
              </a:lnSpc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(es. Netflix, Amazon).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C787749-B39B-C2F8-70D0-80E1B74A6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</a:t>
            </a:fld>
            <a:endParaRPr lang="it-IT"/>
          </a:p>
        </p:txBody>
      </p:sp>
      <p:pic>
        <p:nvPicPr>
          <p:cNvPr id="11" name="Immagine 10" descr="Immagine che contiene Elementi grafici, grafica, clipart, disegno&#10;&#10;Il contenuto generato dall'IA potrebbe non essere corretto.">
            <a:extLst>
              <a:ext uri="{FF2B5EF4-FFF2-40B4-BE49-F238E27FC236}">
                <a16:creationId xmlns:a16="http://schemas.microsoft.com/office/drawing/2014/main" id="{35D9396C-D428-8B0F-C0FB-4652E9AA55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07" r="9345" b="4119"/>
          <a:stretch>
            <a:fillRect/>
          </a:stretch>
        </p:blipFill>
        <p:spPr>
          <a:xfrm>
            <a:off x="6755330" y="1852863"/>
            <a:ext cx="2051181" cy="2072553"/>
          </a:xfrm>
          <a:prstGeom prst="rect">
            <a:avLst/>
          </a:prstGeom>
        </p:spPr>
      </p:pic>
      <p:pic>
        <p:nvPicPr>
          <p:cNvPr id="28" name="Immagine 27" descr="Immagine che contiene verde, Elementi grafici, logo, design&#10;&#10;Il contenuto generato dall'IA potrebbe non essere corretto.">
            <a:extLst>
              <a:ext uri="{FF2B5EF4-FFF2-40B4-BE49-F238E27FC236}">
                <a16:creationId xmlns:a16="http://schemas.microsoft.com/office/drawing/2014/main" id="{57AD9CAE-F0BD-F110-9EEE-4CCA2C32A4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819" y="1282755"/>
            <a:ext cx="1845951" cy="1046865"/>
          </a:xfrm>
          <a:prstGeom prst="rect">
            <a:avLst/>
          </a:prstGeom>
        </p:spPr>
      </p:pic>
      <p:pic>
        <p:nvPicPr>
          <p:cNvPr id="30" name="Immagine 29" descr="Immagine che contiene testo, Carattere, Elementi grafici, grafica&#10;&#10;Il contenuto generato dall'IA potrebbe non essere corretto.">
            <a:extLst>
              <a:ext uri="{FF2B5EF4-FFF2-40B4-BE49-F238E27FC236}">
                <a16:creationId xmlns:a16="http://schemas.microsoft.com/office/drawing/2014/main" id="{B8EC2664-40B5-D9BD-E353-C871F9CEDA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0819" y="3708292"/>
            <a:ext cx="1965409" cy="1104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25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Bilanciamento degli Obiettivi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15764FA6-1B94-B157-34A6-66BCBD7146DA}"/>
              </a:ext>
            </a:extLst>
          </p:cNvPr>
          <p:cNvSpPr txBox="1">
            <a:spLocks/>
          </p:cNvSpPr>
          <p:nvPr/>
        </p:nvSpPr>
        <p:spPr>
          <a:xfrm>
            <a:off x="1126400" y="1447800"/>
            <a:ext cx="2797900" cy="7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highlight>
                  <a:srgbClr val="B1C9D3"/>
                </a:highlight>
              </a:rPr>
              <a:t>Precision@k</a:t>
            </a:r>
          </a:p>
        </p:txBody>
      </p:sp>
      <p:sp>
        <p:nvSpPr>
          <p:cNvPr id="3" name="Google Shape;352;p42">
            <a:extLst>
              <a:ext uri="{FF2B5EF4-FFF2-40B4-BE49-F238E27FC236}">
                <a16:creationId xmlns:a16="http://schemas.microsoft.com/office/drawing/2014/main" id="{1B60DEC0-CC9B-4F96-2964-79E15CFDF43A}"/>
              </a:ext>
            </a:extLst>
          </p:cNvPr>
          <p:cNvSpPr txBox="1">
            <a:spLocks/>
          </p:cNvSpPr>
          <p:nvPr/>
        </p:nvSpPr>
        <p:spPr>
          <a:xfrm>
            <a:off x="1126400" y="2295675"/>
            <a:ext cx="3833100" cy="95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8" name="Google Shape;352;p42">
            <a:extLst>
              <a:ext uri="{FF2B5EF4-FFF2-40B4-BE49-F238E27FC236}">
                <a16:creationId xmlns:a16="http://schemas.microsoft.com/office/drawing/2014/main" id="{64B2B8EC-6DC5-E243-C898-69BFC7346996}"/>
              </a:ext>
            </a:extLst>
          </p:cNvPr>
          <p:cNvSpPr txBox="1">
            <a:spLocks/>
          </p:cNvSpPr>
          <p:nvPr/>
        </p:nvSpPr>
        <p:spPr>
          <a:xfrm>
            <a:off x="1164202" y="2306307"/>
            <a:ext cx="7158388" cy="22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Valuta la frazione di suggerimenti pertinenti tra le prime K posizioni della lista.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Un item è pertinente se l'utente ha interagito positivamente in passato (presente nel </a:t>
            </a:r>
            <a:r>
              <a:rPr lang="it-IT" dirty="0" err="1">
                <a:solidFill>
                  <a:srgbClr val="292929"/>
                </a:solidFill>
              </a:rPr>
              <a:t>hold</a:t>
            </a:r>
            <a:r>
              <a:rPr lang="it-IT" dirty="0">
                <a:solidFill>
                  <a:srgbClr val="292929"/>
                </a:solidFill>
              </a:rPr>
              <a:t>-out set).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Valori di K bassi (5, 10, 20) riflettono l'attenzione dell'utente sui primi risultati.</a:t>
            </a:r>
            <a:endParaRPr lang="en-US" dirty="0">
              <a:solidFill>
                <a:srgbClr val="292929"/>
              </a:solidFill>
            </a:endParaRP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73CEAD-F3D7-4831-0755-1C0C53B825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20</a:t>
            </a:fld>
            <a:endParaRPr lang="it-IT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2782E4D4-3488-98DA-8241-E3D1DFF00BAD}"/>
              </a:ext>
            </a:extLst>
          </p:cNvPr>
          <p:cNvSpPr txBox="1">
            <a:spLocks/>
          </p:cNvSpPr>
          <p:nvPr/>
        </p:nvSpPr>
        <p:spPr>
          <a:xfrm>
            <a:off x="719999" y="540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rgbClr val="B1C9D3"/>
                </a:solidFill>
                <a:highlight>
                  <a:srgbClr val="292929"/>
                </a:highlight>
              </a:rPr>
              <a:t>Precision</a:t>
            </a:r>
            <a:r>
              <a:rPr lang="en-US" dirty="0"/>
              <a:t>-</a:t>
            </a:r>
            <a:r>
              <a:rPr lang="en-US" dirty="0">
                <a:highlight>
                  <a:srgbClr val="B1C9D3"/>
                </a:highlight>
              </a:rPr>
              <a:t>Agent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13B563B-9C65-3EA2-EE57-D9BAD23633F5}"/>
              </a:ext>
            </a:extLst>
          </p:cNvPr>
          <p:cNvSpPr txBox="1"/>
          <p:nvPr/>
        </p:nvSpPr>
        <p:spPr>
          <a:xfrm>
            <a:off x="0" y="1800000"/>
            <a:ext cx="9143999" cy="223651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precision_at_k</a:t>
            </a: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": (</a:t>
            </a:r>
          </a:p>
          <a:p>
            <a:pPr>
              <a:lnSpc>
                <a:spcPts val="1425"/>
              </a:lnSpc>
              <a:buNone/>
            </a:pPr>
            <a:endParaRPr lang="en-US" sz="105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"You are an </a:t>
            </a:r>
            <a:r>
              <a:rPr lang="en-US" sz="105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expert movie recommendation system optimizing for PRECISION@K.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"Your goal is to </a:t>
            </a:r>
            <a:r>
              <a:rPr lang="en-US" sz="105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recommend movies the user will DEFINITELY love (rate 4-5/5).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en-US" sz="105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ANALYSIS STRATEGY: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"1.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GENRE ANALYSIS: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Identify user's top 2-3 preferred genres from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liked_movies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"2.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QUALITY FOCUS: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Recommend highly-rated movies (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avg_rating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&gt;= 4.0) in preferred genres"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"3.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PATTERN MATCHING: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Find movies similar to user's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liked_movies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in style/theme"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"4.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AVOID RISKS: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Skip experimental or niche movies that might disappoint"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"5. </a:t>
            </a:r>
            <a:r>
              <a:rPr lang="en-US" sz="105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SAFE CHOICES: 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Prioritize popular, well-reviewed movies in user's preferred genres"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050" b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en-US" sz="105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US" sz="105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en-US" sz="1050" b="1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with 'recommendations' array of EXACTLY {{NUM_RECOMMENDATIONS}} movie IDs and 'explanation' string."</a:t>
            </a:r>
          </a:p>
          <a:p>
            <a:pPr>
              <a:lnSpc>
                <a:spcPts val="1425"/>
              </a:lnSpc>
              <a:buNone/>
            </a:pPr>
            <a:r>
              <a:rPr lang="en-US" sz="105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BE47356-53A0-58AC-F1BE-7BE9E16DA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21</a:t>
            </a:fld>
            <a:endParaRPr lang="it-IT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62527297-C462-C982-A479-7BE4A427BA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22</a:t>
            </a:fld>
            <a:endParaRPr lang="it-IT"/>
          </a:p>
        </p:txBody>
      </p:sp>
      <p:sp>
        <p:nvSpPr>
          <p:cNvPr id="4" name="Google Shape;350;p42">
            <a:extLst>
              <a:ext uri="{FF2B5EF4-FFF2-40B4-BE49-F238E27FC236}">
                <a16:creationId xmlns:a16="http://schemas.microsoft.com/office/drawing/2014/main" id="{CCC82FA4-5686-0C6D-E5F7-DDD12F0F4BEF}"/>
              </a:ext>
            </a:extLst>
          </p:cNvPr>
          <p:cNvSpPr txBox="1">
            <a:spLocks/>
          </p:cNvSpPr>
          <p:nvPr/>
        </p:nvSpPr>
        <p:spPr>
          <a:xfrm>
            <a:off x="1553249" y="1471048"/>
            <a:ext cx="2797900" cy="792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Coverage</a:t>
            </a:r>
          </a:p>
        </p:txBody>
      </p:sp>
      <p:sp>
        <p:nvSpPr>
          <p:cNvPr id="5" name="Google Shape;352;p42">
            <a:extLst>
              <a:ext uri="{FF2B5EF4-FFF2-40B4-BE49-F238E27FC236}">
                <a16:creationId xmlns:a16="http://schemas.microsoft.com/office/drawing/2014/main" id="{FD113B4D-26CF-EB3A-241B-D9713DAAB4EF}"/>
              </a:ext>
            </a:extLst>
          </p:cNvPr>
          <p:cNvSpPr txBox="1">
            <a:spLocks/>
          </p:cNvSpPr>
          <p:nvPr/>
        </p:nvSpPr>
        <p:spPr>
          <a:xfrm>
            <a:off x="1553249" y="2318922"/>
            <a:ext cx="6505870" cy="22001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Percentuale di item unici raccomandati almeno una volta sull'intero catalogo.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Contrasta il </a:t>
            </a:r>
            <a:r>
              <a:rPr lang="it-IT" dirty="0" err="1">
                <a:solidFill>
                  <a:srgbClr val="292929"/>
                </a:solidFill>
              </a:rPr>
              <a:t>popularity</a:t>
            </a:r>
            <a:r>
              <a:rPr lang="it-IT" dirty="0">
                <a:solidFill>
                  <a:srgbClr val="292929"/>
                </a:solidFill>
              </a:rPr>
              <a:t> </a:t>
            </a:r>
            <a:r>
              <a:rPr lang="it-IT" dirty="0" err="1">
                <a:solidFill>
                  <a:srgbClr val="292929"/>
                </a:solidFill>
              </a:rPr>
              <a:t>bias</a:t>
            </a:r>
            <a:r>
              <a:rPr lang="it-IT" dirty="0">
                <a:solidFill>
                  <a:srgbClr val="292929"/>
                </a:solidFill>
              </a:rPr>
              <a:t> (tendenza a raccomandare solo item popolari).</a:t>
            </a:r>
          </a:p>
          <a:p>
            <a:pPr>
              <a:buSzPct val="150000"/>
            </a:pPr>
            <a:endParaRPr lang="it-IT" dirty="0">
              <a:solidFill>
                <a:srgbClr val="292929"/>
              </a:solidFill>
            </a:endParaRPr>
          </a:p>
          <a:p>
            <a:pPr marL="285750" indent="-285750">
              <a:buSzPct val="150000"/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292929"/>
                </a:solidFill>
              </a:rPr>
              <a:t>Promuove la diversità e la </a:t>
            </a:r>
            <a:r>
              <a:rPr lang="it-IT" dirty="0" err="1">
                <a:solidFill>
                  <a:srgbClr val="292929"/>
                </a:solidFill>
              </a:rPr>
              <a:t>serendipity</a:t>
            </a:r>
            <a:r>
              <a:rPr lang="it-IT" dirty="0">
                <a:solidFill>
                  <a:srgbClr val="292929"/>
                </a:solidFill>
              </a:rPr>
              <a:t> (scoperta fortuita).</a:t>
            </a:r>
          </a:p>
        </p:txBody>
      </p:sp>
      <p:sp>
        <p:nvSpPr>
          <p:cNvPr id="6" name="Google Shape;372;p45">
            <a:extLst>
              <a:ext uri="{FF2B5EF4-FFF2-40B4-BE49-F238E27FC236}">
                <a16:creationId xmlns:a16="http://schemas.microsoft.com/office/drawing/2014/main" id="{5B199258-E89B-4AB1-11FA-5AC75240EF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292929"/>
                </a:solidFill>
              </a:rPr>
              <a:t>Bilanciamento degli Obiettivi</a:t>
            </a:r>
            <a:endParaRPr dirty="0">
              <a:solidFill>
                <a:srgbClr val="29292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6342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>
          <a:extLst>
            <a:ext uri="{FF2B5EF4-FFF2-40B4-BE49-F238E27FC236}">
              <a16:creationId xmlns:a16="http://schemas.microsoft.com/office/drawing/2014/main" id="{78094AF0-1B0F-8422-F470-BF7026F01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0;p42">
            <a:extLst>
              <a:ext uri="{FF2B5EF4-FFF2-40B4-BE49-F238E27FC236}">
                <a16:creationId xmlns:a16="http://schemas.microsoft.com/office/drawing/2014/main" id="{479F6647-8083-E6C8-AF32-725B62614F16}"/>
              </a:ext>
            </a:extLst>
          </p:cNvPr>
          <p:cNvSpPr txBox="1">
            <a:spLocks/>
          </p:cNvSpPr>
          <p:nvPr/>
        </p:nvSpPr>
        <p:spPr>
          <a:xfrm>
            <a:off x="719999" y="540000"/>
            <a:ext cx="3600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rgbClr val="292929"/>
                </a:solidFill>
                <a:highlight>
                  <a:srgbClr val="B1C9D3"/>
                </a:highlight>
              </a:rPr>
              <a:t>Coverage</a:t>
            </a:r>
            <a:r>
              <a:rPr lang="en-US" dirty="0">
                <a:solidFill>
                  <a:srgbClr val="292929"/>
                </a:solidFill>
              </a:rPr>
              <a:t>-</a:t>
            </a:r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Agent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B10C622-8EDC-1075-6390-4BCE9B95A277}"/>
              </a:ext>
            </a:extLst>
          </p:cNvPr>
          <p:cNvSpPr txBox="1"/>
          <p:nvPr/>
        </p:nvSpPr>
        <p:spPr>
          <a:xfrm>
            <a:off x="0" y="1800000"/>
            <a:ext cx="9144000" cy="2238177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"coverage": (</a:t>
            </a:r>
          </a:p>
          <a:p>
            <a:pPr>
              <a:lnSpc>
                <a:spcPts val="1425"/>
              </a:lnSpc>
              <a:buNone/>
            </a:pPr>
            <a:br>
              <a:rPr lang="it-IT" sz="11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are an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expert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recommendation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system </a:t>
            </a:r>
            <a:r>
              <a:rPr lang="it-IT" sz="11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optimizing</a:t>
            </a:r>
            <a:r>
              <a:rPr lang="it-IT" sz="11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 for COVERAGE. 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"Your goal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to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maximize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genre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and style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diversity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maintaining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quality</a:t>
            </a:r>
            <a:r>
              <a:rPr lang="it-IT" sz="110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</a:t>
            </a:r>
            <a:r>
              <a:rPr lang="it-IT" sz="11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DIVERSITY STRATEGY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"1.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GENRE SPREAD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Include movies from AT LEAST 8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genres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"2.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TIME PERIODS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Mix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classics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(pre-1990), 90s hits, 2000s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favorites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, and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recent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"3.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STYLE VARIETY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Include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movie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types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(action, drama, comedy, thriller, sci-fi, etc.)"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"4.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INTERNATIONAL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Consider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foreign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films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different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cultural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perspectives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"5. </a:t>
            </a:r>
            <a:r>
              <a:rPr lang="it-IT" sz="1100" b="1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BALANCE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: Still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prefer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higher-rated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movies (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avg_rating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&gt;= 3.5) for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quality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f"</a:t>
            </a:r>
            <a:r>
              <a:rPr lang="it-IT" sz="1100" b="1" dirty="0" err="1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it-IT" sz="110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: JSON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with '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recommendations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array of EXACTLY {{NUM_RECOMMENDATIONS}} movie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IDs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and '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explanation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</a:t>
            </a:r>
            <a:r>
              <a:rPr lang="it-IT" sz="110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it-IT" sz="110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</a:p>
          <a:p>
            <a:pPr>
              <a:lnSpc>
                <a:spcPts val="1425"/>
              </a:lnSpc>
              <a:buNone/>
            </a:pPr>
            <a:r>
              <a:rPr lang="it-IT" sz="110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F2087D-9394-C839-D5DE-3A093BC0B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00692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>
            <a:spLocks noGrp="1"/>
          </p:cNvSpPr>
          <p:nvPr>
            <p:ph type="title"/>
          </p:nvPr>
        </p:nvSpPr>
        <p:spPr>
          <a:xfrm>
            <a:off x="720000" y="37142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/>
            <a:r>
              <a:rPr lang="it-IT" sz="32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Strategia di Aggregazione</a:t>
            </a:r>
            <a:endParaRPr lang="it-IT" sz="3200" dirty="0">
              <a:solidFill>
                <a:srgbClr val="292929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FCFF9B1B-0682-3255-0880-5E17A5371DEF}"/>
              </a:ext>
            </a:extLst>
          </p:cNvPr>
          <p:cNvSpPr txBox="1"/>
          <p:nvPr/>
        </p:nvSpPr>
        <p:spPr>
          <a:xfrm>
            <a:off x="1553936" y="1369211"/>
            <a:ext cx="60361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Anziché una semplice media pesata, il modello analizza le proprietà dei set di raccomandazioni specializzate        </a:t>
            </a:r>
          </a:p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(Precision-Agent e Coverage-Agent).</a:t>
            </a:r>
          </a:p>
        </p:txBody>
      </p:sp>
      <p:pic>
        <p:nvPicPr>
          <p:cNvPr id="7" name="Elemento grafico 6" descr="Freccia: diritta con riempimento a tinta unita">
            <a:extLst>
              <a:ext uri="{FF2B5EF4-FFF2-40B4-BE49-F238E27FC236}">
                <a16:creationId xmlns:a16="http://schemas.microsoft.com/office/drawing/2014/main" id="{A522ABCA-F70C-7433-7561-AA75F8C61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6200000">
            <a:off x="4114800" y="2434816"/>
            <a:ext cx="914400" cy="9144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4FF89E1A-9C50-89C2-B9A2-3375A4AD0D5F}"/>
              </a:ext>
            </a:extLst>
          </p:cNvPr>
          <p:cNvSpPr txBox="1"/>
          <p:nvPr/>
        </p:nvSpPr>
        <p:spPr>
          <a:xfrm>
            <a:off x="1553936" y="3676158"/>
            <a:ext cx="60361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Obiettivo: produrre un nuovo ordinamento che sia un </a:t>
            </a:r>
            <a:r>
              <a:rPr lang="it-IT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compromesso intelligente </a:t>
            </a:r>
            <a:r>
              <a:rPr lang="it-IT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e</a:t>
            </a:r>
            <a:r>
              <a:rPr lang="it-IT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 giustificato.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C6E13E0-71D1-966C-3BF9-074C5B21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24</a:t>
            </a:fld>
            <a:endParaRPr lang="it-IT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50;p42">
            <a:extLst>
              <a:ext uri="{FF2B5EF4-FFF2-40B4-BE49-F238E27FC236}">
                <a16:creationId xmlns:a16="http://schemas.microsoft.com/office/drawing/2014/main" id="{3DCE5AD7-5F92-7CC5-7849-B6F5948ED5DD}"/>
              </a:ext>
            </a:extLst>
          </p:cNvPr>
          <p:cNvSpPr txBox="1">
            <a:spLocks/>
          </p:cNvSpPr>
          <p:nvPr/>
        </p:nvSpPr>
        <p:spPr>
          <a:xfrm>
            <a:off x="720000" y="540000"/>
            <a:ext cx="39960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sz="30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ra"/>
              <a:buNone/>
              <a:defRPr sz="3500" b="0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algn="l"/>
            <a:r>
              <a:rPr lang="en-US" dirty="0">
                <a:solidFill>
                  <a:schemeClr val="tx2"/>
                </a:solidFill>
                <a:highlight>
                  <a:srgbClr val="292929"/>
                </a:highlight>
              </a:rPr>
              <a:t>Aggregated</a:t>
            </a:r>
            <a:r>
              <a:rPr lang="en-US" dirty="0">
                <a:solidFill>
                  <a:srgbClr val="292929"/>
                </a:solidFill>
              </a:rPr>
              <a:t>-</a:t>
            </a:r>
            <a:r>
              <a:rPr lang="en-US" dirty="0">
                <a:solidFill>
                  <a:srgbClr val="292929"/>
                </a:solidFill>
                <a:highlight>
                  <a:srgbClr val="B1C9D3"/>
                </a:highlight>
              </a:rPr>
              <a:t>Agent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7A4E430-B404-8C6E-3610-2590CADED098}"/>
              </a:ext>
            </a:extLst>
          </p:cNvPr>
          <p:cNvSpPr txBox="1"/>
          <p:nvPr/>
        </p:nvSpPr>
        <p:spPr>
          <a:xfrm>
            <a:off x="0" y="1800000"/>
            <a:ext cx="9143999" cy="133453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920" b="1" dirty="0" err="1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eval_system_prompt_template</a:t>
            </a:r>
            <a:r>
              <a:rPr lang="en-US" sz="92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 = (</a:t>
            </a:r>
          </a:p>
          <a:p>
            <a:pPr>
              <a:lnSpc>
                <a:spcPts val="1425"/>
              </a:lnSpc>
              <a:buNone/>
            </a:pPr>
            <a:endParaRPr lang="en-US" sz="920" b="1" dirty="0">
              <a:solidFill>
                <a:srgbClr val="292929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"You are a recommendation aggregator. Create a final list of </a:t>
            </a:r>
            <a:r>
              <a:rPr lang="en-US" sz="92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EXACTLY</a:t>
            </a:r>
            <a:r>
              <a:rPr lang="en-US" sz="92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92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{NUM_RECOMMENDATIONS_PLACEHOLDER} movies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"by combining </a:t>
            </a:r>
            <a:r>
              <a:rPr lang="en-US" sz="920" b="1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precision@k</a:t>
            </a:r>
            <a:r>
              <a:rPr lang="en-US" sz="920" b="1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 and coverage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 recommendations from multiple users."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2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Balance user preferences with genre diversity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20" b="1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OUTPUT: JSON 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with '</a:t>
            </a:r>
            <a:r>
              <a:rPr lang="en-US" sz="92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final_recommendations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array of {NUM_RECOMMENDATIONS_PLACEHOLDER} movie IDs, 'justification' and '</a:t>
            </a:r>
            <a:r>
              <a:rPr lang="en-US" sz="920" b="1" dirty="0" err="1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trade_offs</a:t>
            </a:r>
            <a:r>
              <a:rPr lang="en-US" sz="920" b="1" dirty="0">
                <a:solidFill>
                  <a:schemeClr val="bg2">
                    <a:lumMod val="10000"/>
                  </a:schemeClr>
                </a:solidFill>
                <a:effectLst/>
                <a:latin typeface="Consolas" panose="020B0609020204030204" pitchFamily="49" charset="0"/>
              </a:rPr>
              <a:t>' strings."</a:t>
            </a:r>
          </a:p>
          <a:p>
            <a:pPr>
              <a:lnSpc>
                <a:spcPts val="1425"/>
              </a:lnSpc>
              <a:buNone/>
            </a:pPr>
            <a:r>
              <a:rPr lang="en-US" sz="920" b="1" dirty="0">
                <a:solidFill>
                  <a:srgbClr val="292929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10754-91F5-0168-10D9-C2DCB9191B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25</a:t>
            </a:fld>
            <a:endParaRPr lang="it-IT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AEE5BA7-268C-A35A-1D5A-BD637411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Esempio di raccomandazioni 1/3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D916190-C711-06D9-E848-16728E1C0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26</a:t>
            </a:fld>
            <a:endParaRPr lang="it-IT"/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D345F06B-3E00-AC1A-F224-1F9F3CAEAAB3}"/>
              </a:ext>
            </a:extLst>
          </p:cNvPr>
          <p:cNvSpPr txBox="1"/>
          <p:nvPr/>
        </p:nvSpPr>
        <p:spPr>
          <a:xfrm>
            <a:off x="254318" y="1505188"/>
            <a:ext cx="8261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Precision-Agent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Consigliare film molto simili ai gusti dell'utente (Horror, Fantascienza) e ai suoi registi preferiti.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			Film Consigliati: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9DDEF5-BF74-930D-C564-FB0ECB51034B}"/>
              </a:ext>
            </a:extLst>
          </p:cNvPr>
          <p:cNvSpPr txBox="1"/>
          <p:nvPr/>
        </p:nvSpPr>
        <p:spPr>
          <a:xfrm>
            <a:off x="5169653" y="3981251"/>
            <a:ext cx="257659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Cube,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Coherence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...</a:t>
            </a:r>
            <a:endParaRPr lang="it-IT" sz="18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6E00B12-BF43-094F-7464-4F87A849083E}"/>
              </a:ext>
            </a:extLst>
          </p:cNvPr>
          <p:cNvSpPr txBox="1"/>
          <p:nvPr/>
        </p:nvSpPr>
        <p:spPr>
          <a:xfrm>
            <a:off x="987050" y="3981251"/>
            <a:ext cx="2987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Alien,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Nope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Us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</p:txBody>
      </p:sp>
    </p:spTree>
    <p:extLst>
      <p:ext uri="{BB962C8B-B14F-4D97-AF65-F5344CB8AC3E}">
        <p14:creationId xmlns:p14="http://schemas.microsoft.com/office/powerpoint/2010/main" val="144730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AE547BFA-81C0-5ACA-86BD-E3B85CFAD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27</a:t>
            </a:fld>
            <a:endParaRPr lang="it-IT"/>
          </a:p>
        </p:txBody>
      </p:sp>
      <p:sp>
        <p:nvSpPr>
          <p:cNvPr id="4" name="Titolo 1">
            <a:extLst>
              <a:ext uri="{FF2B5EF4-FFF2-40B4-BE49-F238E27FC236}">
                <a16:creationId xmlns:a16="http://schemas.microsoft.com/office/drawing/2014/main" id="{3DD73652-C17A-BCF8-B90A-5264AB0E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</p:spPr>
        <p:txBody>
          <a:bodyPr/>
          <a:lstStyle/>
          <a:p>
            <a:r>
              <a:rPr lang="it-IT" dirty="0"/>
              <a:t>Esempio di raccomandazioni 2/3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F63668E5-C039-85A3-688A-343907C7DD13}"/>
              </a:ext>
            </a:extLst>
          </p:cNvPr>
          <p:cNvSpPr txBox="1"/>
          <p:nvPr/>
        </p:nvSpPr>
        <p:spPr>
          <a:xfrm>
            <a:off x="720000" y="1440180"/>
            <a:ext cx="828969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b="1" dirty="0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cs typeface="Sora" panose="020B0604020202020204" charset="0"/>
              </a:rPr>
              <a:t>Coverage-Agent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Proporre un'ampia varietà di film nuovi per genere, stile e periodo storico, per ampliare gli orizzonti.</a:t>
            </a: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			Film Consigliati: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00DCC687-25C9-935A-2134-3C8536385BE7}"/>
              </a:ext>
            </a:extLst>
          </p:cNvPr>
          <p:cNvSpPr txBox="1"/>
          <p:nvPr/>
        </p:nvSpPr>
        <p:spPr>
          <a:xfrm>
            <a:off x="5265550" y="3981251"/>
            <a:ext cx="24526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Delta of Venus,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Force of Evil, </a:t>
            </a:r>
          </a:p>
          <a:p>
            <a:pPr marL="342900" indent="-342900">
              <a:buFont typeface="+mj-lt"/>
              <a:buAutoNum type="arabicPeriod" startAt="4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...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9EAB2D9-86F1-C229-4D91-6ADBBD6EEC3F}"/>
              </a:ext>
            </a:extLst>
          </p:cNvPr>
          <p:cNvSpPr txBox="1"/>
          <p:nvPr/>
        </p:nvSpPr>
        <p:spPr>
          <a:xfrm>
            <a:off x="1650569" y="3843933"/>
            <a:ext cx="237898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it-IT" sz="1800" dirty="0" err="1">
                <a:latin typeface="Sora" panose="020B0604020202020204" charset="0"/>
                <a:cs typeface="Sora" panose="020B0604020202020204" charset="0"/>
              </a:rPr>
              <a:t>Catwalk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</a:t>
            </a:r>
          </a:p>
          <a:p>
            <a:pPr marL="342900" indent="-342900"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Frank and Ollie, </a:t>
            </a:r>
          </a:p>
          <a:p>
            <a:pPr marL="342900" indent="-342900">
              <a:buAutoNum type="arabicPeriod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Ed, </a:t>
            </a:r>
          </a:p>
        </p:txBody>
      </p:sp>
    </p:spTree>
    <p:extLst>
      <p:ext uri="{BB962C8B-B14F-4D97-AF65-F5344CB8AC3E}">
        <p14:creationId xmlns:p14="http://schemas.microsoft.com/office/powerpoint/2010/main" val="14332000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CA8CEA3-8A21-44A7-BA0A-585E92C13A6F}"/>
              </a:ext>
            </a:extLst>
          </p:cNvPr>
          <p:cNvSpPr txBox="1"/>
          <p:nvPr/>
        </p:nvSpPr>
        <p:spPr>
          <a:xfrm>
            <a:off x="5323668" y="2898468"/>
            <a:ext cx="767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5400" dirty="0">
                <a:latin typeface="Bradley Hand ITC" panose="03070402050302030203" pitchFamily="66" charset="0"/>
              </a:rPr>
              <a:t>X</a:t>
            </a: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6D423C74-F72B-CCC7-3B7E-DEDEEA014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421777"/>
            <a:ext cx="7704000" cy="572700"/>
          </a:xfrm>
        </p:spPr>
        <p:txBody>
          <a:bodyPr/>
          <a:lstStyle/>
          <a:p>
            <a:r>
              <a:rPr lang="it-IT" dirty="0"/>
              <a:t>Esempio di raccomandazioni 3/3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49A1FC8B-09FE-9FCE-6A9A-A1317443FE90}"/>
              </a:ext>
            </a:extLst>
          </p:cNvPr>
          <p:cNvSpPr txBox="1"/>
          <p:nvPr/>
        </p:nvSpPr>
        <p:spPr>
          <a:xfrm>
            <a:off x="327661" y="1163226"/>
            <a:ext cx="740787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Per creare la lista finale, in questo caso, l’</a:t>
            </a:r>
            <a:r>
              <a:rPr lang="it-IT" sz="1600" b="1" dirty="0" err="1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sz="1600" b="1" dirty="0">
                <a:highlight>
                  <a:srgbClr val="B1C9D3"/>
                </a:highlight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ha bilanciato i due obiettivi dando un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peso leggermente maggiore alla precisione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.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Formula di Aggregazione: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Lista Finale = </a:t>
            </a: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(Precisione × 0.6) + (Diversità × 0.4)</a:t>
            </a: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endParaRPr lang="it-IT" sz="1600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Questo approccio garantisce che l'utente riceva suggerimenti che amerà di sicuro (precisione), ma anche nuove scoperte inaspettate (diversità).</a:t>
            </a:r>
          </a:p>
        </p:txBody>
      </p:sp>
      <p:graphicFrame>
        <p:nvGraphicFramePr>
          <p:cNvPr id="19" name="Tabella 18">
            <a:extLst>
              <a:ext uri="{FF2B5EF4-FFF2-40B4-BE49-F238E27FC236}">
                <a16:creationId xmlns:a16="http://schemas.microsoft.com/office/drawing/2014/main" id="{3243387F-8A4B-C272-066A-F7A44AA2E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880783"/>
              </p:ext>
            </p:extLst>
          </p:nvPr>
        </p:nvGraphicFramePr>
        <p:xfrm>
          <a:off x="5261675" y="2494054"/>
          <a:ext cx="3721685" cy="1123995"/>
        </p:xfrm>
        <a:graphic>
          <a:graphicData uri="http://schemas.openxmlformats.org/drawingml/2006/table">
            <a:tbl>
              <a:tblPr/>
              <a:tblGrid>
                <a:gridCol w="744337">
                  <a:extLst>
                    <a:ext uri="{9D8B030D-6E8A-4147-A177-3AD203B41FA5}">
                      <a16:colId xmlns:a16="http://schemas.microsoft.com/office/drawing/2014/main" val="370940440"/>
                    </a:ext>
                  </a:extLst>
                </a:gridCol>
                <a:gridCol w="744337">
                  <a:extLst>
                    <a:ext uri="{9D8B030D-6E8A-4147-A177-3AD203B41FA5}">
                      <a16:colId xmlns:a16="http://schemas.microsoft.com/office/drawing/2014/main" val="1482593888"/>
                    </a:ext>
                  </a:extLst>
                </a:gridCol>
                <a:gridCol w="744337">
                  <a:extLst>
                    <a:ext uri="{9D8B030D-6E8A-4147-A177-3AD203B41FA5}">
                      <a16:colId xmlns:a16="http://schemas.microsoft.com/office/drawing/2014/main" val="2788008237"/>
                    </a:ext>
                  </a:extLst>
                </a:gridCol>
                <a:gridCol w="688419">
                  <a:extLst>
                    <a:ext uri="{9D8B030D-6E8A-4147-A177-3AD203B41FA5}">
                      <a16:colId xmlns:a16="http://schemas.microsoft.com/office/drawing/2014/main" val="1849599140"/>
                    </a:ext>
                  </a:extLst>
                </a:gridCol>
                <a:gridCol w="800255">
                  <a:extLst>
                    <a:ext uri="{9D8B030D-6E8A-4147-A177-3AD203B41FA5}">
                      <a16:colId xmlns:a16="http://schemas.microsoft.com/office/drawing/2014/main" val="3053559320"/>
                    </a:ext>
                  </a:extLst>
                </a:gridCol>
              </a:tblGrid>
              <a:tr h="636315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>
                          <a:latin typeface="Sora" panose="020B0604020202020204" charset="0"/>
                          <a:cs typeface="Sora" panose="020B0604020202020204" charset="0"/>
                        </a:rPr>
                        <a:t>Alien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 err="1">
                          <a:latin typeface="Sora" panose="020B0604020202020204" charset="0"/>
                          <a:cs typeface="Sora" panose="020B0604020202020204" charset="0"/>
                        </a:rPr>
                        <a:t>Nope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0" dirty="0" err="1">
                          <a:latin typeface="Sora" panose="020B0604020202020204" charset="0"/>
                          <a:cs typeface="Sora" panose="020B0604020202020204" charset="0"/>
                        </a:rPr>
                        <a:t>Us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>
                          <a:latin typeface="Sora" panose="020B0604020202020204" charset="0"/>
                          <a:cs typeface="Sora" panose="020B0604020202020204" charset="0"/>
                        </a:rPr>
                        <a:t>Cube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dirty="0" err="1">
                          <a:latin typeface="Sora" panose="020B0604020202020204" charset="0"/>
                          <a:cs typeface="Sora" panose="020B0604020202020204" charset="0"/>
                        </a:rPr>
                        <a:t>Coherence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9044368"/>
                  </a:ext>
                </a:extLst>
              </a:tr>
              <a:tr h="482721"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1" dirty="0" err="1">
                          <a:solidFill>
                            <a:srgbClr val="FF0000"/>
                          </a:solidFill>
                          <a:latin typeface="Sora" panose="020B0604020202020204" charset="0"/>
                          <a:cs typeface="Sora" panose="020B0604020202020204" charset="0"/>
                        </a:rPr>
                        <a:t>Catwalk</a:t>
                      </a:r>
                      <a:endParaRPr lang="it-IT" sz="1000" b="1" dirty="0">
                        <a:solidFill>
                          <a:srgbClr val="FF0000"/>
                        </a:solidFill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Frank and Ollie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Ed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Delta of Venus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  <a:p>
                      <a:pPr algn="ctr" rtl="0" fontAlgn="b">
                        <a:buNone/>
                      </a:pP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>
                        <a:buNone/>
                      </a:pPr>
                      <a:r>
                        <a:rPr lang="it-IT" sz="1000" b="0" dirty="0">
                          <a:latin typeface="Sora" panose="020B0604020202020204" charset="0"/>
                          <a:cs typeface="Sora" panose="020B0604020202020204" charset="0"/>
                        </a:rPr>
                        <a:t>Force of Evil</a:t>
                      </a:r>
                      <a:endParaRPr lang="it-IT" sz="1000" b="0" dirty="0">
                        <a:effectLst/>
                        <a:latin typeface="Sora" panose="020B0604020202020204" charset="0"/>
                        <a:cs typeface="Sora" panose="020B0604020202020204" charset="0"/>
                      </a:endParaRPr>
                    </a:p>
                  </a:txBody>
                  <a:tcPr marL="22860" marR="22860" marT="15240" marB="1524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089023"/>
                  </a:ext>
                </a:extLst>
              </a:tr>
            </a:tbl>
          </a:graphicData>
        </a:graphic>
      </p:graphicFrame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D71DB9FD-FCA8-180A-0A88-0A33DC0F3CC9}"/>
              </a:ext>
            </a:extLst>
          </p:cNvPr>
          <p:cNvSpPr txBox="1"/>
          <p:nvPr/>
        </p:nvSpPr>
        <p:spPr>
          <a:xfrm>
            <a:off x="5783992" y="2186277"/>
            <a:ext cx="30323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Raccomandazioni Aggregate: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BEABCC7-E17D-6125-EC24-9D0DE7F9645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8106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2B00A3-B3B7-2C66-BBAC-937DD698B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Justification</a:t>
            </a:r>
            <a:r>
              <a:rPr lang="it-IT" dirty="0"/>
              <a:t> &amp; Trade-</a:t>
            </a:r>
            <a:r>
              <a:rPr lang="it-IT" dirty="0" err="1"/>
              <a:t>offs</a:t>
            </a:r>
            <a:br>
              <a:rPr lang="it-IT" dirty="0"/>
            </a:br>
            <a:endParaRPr lang="it-IT" dirty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261EF22-E909-F9FF-2E07-0B2B811884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29</a:t>
            </a:fld>
            <a:endParaRPr lang="it-IT"/>
          </a:p>
        </p:txBody>
      </p:sp>
      <p:sp>
        <p:nvSpPr>
          <p:cNvPr id="16" name="TextBox 2">
            <a:extLst>
              <a:ext uri="{FF2B5EF4-FFF2-40B4-BE49-F238E27FC236}">
                <a16:creationId xmlns:a16="http://schemas.microsoft.com/office/drawing/2014/main" id="{0630F5EB-CE35-BAF3-9162-CEC1722482B2}"/>
              </a:ext>
            </a:extLst>
          </p:cNvPr>
          <p:cNvSpPr txBox="1"/>
          <p:nvPr/>
        </p:nvSpPr>
        <p:spPr>
          <a:xfrm>
            <a:off x="285750" y="1612900"/>
            <a:ext cx="7704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sz="1800" b="1" dirty="0">
                <a:latin typeface="Sora" panose="020B0604020202020204" charset="0"/>
                <a:cs typeface="Sora" panose="020B0604020202020204" charset="0"/>
              </a:rPr>
              <a:t>Justification: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Sono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selezionati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10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, 10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1 film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sovrapposizione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per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bilanciare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endParaRPr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7" name="TextBox 3">
            <a:extLst>
              <a:ext uri="{FF2B5EF4-FFF2-40B4-BE49-F238E27FC236}">
                <a16:creationId xmlns:a16="http://schemas.microsoft.com/office/drawing/2014/main" id="{AE1CBDD3-F1CB-A411-2B6D-50D1925D6386}"/>
              </a:ext>
            </a:extLst>
          </p:cNvPr>
          <p:cNvSpPr txBox="1"/>
          <p:nvPr/>
        </p:nvSpPr>
        <p:spPr>
          <a:xfrm>
            <a:off x="285749" y="3213100"/>
            <a:ext cx="803034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rPr sz="1800" b="1" dirty="0">
                <a:latin typeface="Sora" panose="020B0604020202020204" charset="0"/>
                <a:cs typeface="Sora" panose="020B0604020202020204" charset="0"/>
              </a:rPr>
              <a:t>Trade-offs:</a:t>
            </a:r>
          </a:p>
          <a:p>
            <a:pPr marL="285750" indent="-285750">
              <a:buFont typeface="Arial" panose="020B0604020202020204" pitchFamily="34" charset="0"/>
              <a:buChar char="•"/>
              <a:defRPr sz="1400"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Il peso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più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alto per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(0,6) e il peso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più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basso per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(0,4)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hanno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permesso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di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bilanciare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precisione</a:t>
            </a:r>
            <a:r>
              <a:rPr sz="1600" dirty="0">
                <a:latin typeface="Sora" panose="020B0604020202020204" charset="0"/>
                <a:cs typeface="Sora" panose="020B0604020202020204" charset="0"/>
              </a:rPr>
              <a:t> e la </a:t>
            </a:r>
            <a:r>
              <a:rPr sz="1600" dirty="0" err="1">
                <a:latin typeface="Sora" panose="020B0604020202020204" charset="0"/>
                <a:cs typeface="Sora" panose="020B0604020202020204" charset="0"/>
              </a:rPr>
              <a:t>diversità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"</a:t>
            </a:r>
            <a:endParaRPr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33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BA09D-8105-7099-4078-C31FE2D85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292929"/>
                </a:solidFill>
                <a:highlight>
                  <a:srgbClr val="B1C9D3"/>
                </a:highlight>
              </a:rPr>
              <a:t>LLM</a:t>
            </a:r>
          </a:p>
        </p:txBody>
      </p:sp>
      <p:sp>
        <p:nvSpPr>
          <p:cNvPr id="11" name="Sottotitolo 4">
            <a:extLst>
              <a:ext uri="{FF2B5EF4-FFF2-40B4-BE49-F238E27FC236}">
                <a16:creationId xmlns:a16="http://schemas.microsoft.com/office/drawing/2014/main" id="{420D39D0-EADF-814C-F1D0-6BBE74AFCDE6}"/>
              </a:ext>
            </a:extLst>
          </p:cNvPr>
          <p:cNvSpPr txBox="1">
            <a:spLocks/>
          </p:cNvSpPr>
          <p:nvPr/>
        </p:nvSpPr>
        <p:spPr>
          <a:xfrm>
            <a:off x="309737" y="1329247"/>
            <a:ext cx="4262263" cy="1489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18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ra"/>
              <a:buNone/>
              <a:defRPr sz="2400" b="1" i="0" u="none" strike="noStrike" cap="non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>
            <a:pPr marL="152400" indent="0" algn="l">
              <a:lnSpc>
                <a:spcPts val="2100"/>
              </a:lnSpc>
            </a:pPr>
            <a:r>
              <a:rPr lang="it-IT" sz="1600" b="0" dirty="0">
                <a:latin typeface="Sora" panose="020B0604020202020204" charset="0"/>
                <a:cs typeface="Sora" panose="020B0604020202020204" charset="0"/>
              </a:rPr>
              <a:t>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Large Language Models </a:t>
            </a:r>
          </a:p>
          <a:p>
            <a:pPr marL="152400" indent="0" algn="l">
              <a:lnSpc>
                <a:spcPts val="2100"/>
              </a:lnSpc>
            </a:pPr>
            <a:r>
              <a:rPr lang="it-IT" sz="1600" b="0" dirty="0">
                <a:latin typeface="Sora" panose="020B0604020202020204" charset="0"/>
                <a:cs typeface="Sora" panose="020B0604020202020204" charset="0"/>
              </a:rPr>
              <a:t>(es. ChatGPT) hanno rivoluzionato il campo dell'intelligenza artificiale, sono in grado di comprendere e generare il linguaggio naturale.</a:t>
            </a:r>
          </a:p>
        </p:txBody>
      </p:sp>
      <p:pic>
        <p:nvPicPr>
          <p:cNvPr id="15" name="Immagine 14" descr="Immagine che contiene testo, Carattere, log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0256465A-D31B-A182-DC04-F4A1DC6E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229" y="3501055"/>
            <a:ext cx="2361449" cy="1310173"/>
          </a:xfrm>
          <a:prstGeom prst="rect">
            <a:avLst/>
          </a:prstGeom>
        </p:spPr>
      </p:pic>
      <p:pic>
        <p:nvPicPr>
          <p:cNvPr id="17" name="Immagine 16" descr="Immagine che contiene Elementi grafici, logo, Carattere, grafica&#10;&#10;Il contenuto generato dall'IA potrebbe non essere corretto.">
            <a:extLst>
              <a:ext uri="{FF2B5EF4-FFF2-40B4-BE49-F238E27FC236}">
                <a16:creationId xmlns:a16="http://schemas.microsoft.com/office/drawing/2014/main" id="{38EFE104-B484-4640-E398-81EFAAA87A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83933"/>
            <a:ext cx="2361449" cy="1241665"/>
          </a:xfrm>
          <a:prstGeom prst="rect">
            <a:avLst/>
          </a:prstGeom>
        </p:spPr>
      </p:pic>
      <p:pic>
        <p:nvPicPr>
          <p:cNvPr id="19" name="Immagine 18" descr="Immagine che contiene Carattere, logo, testo, Elementi grafici&#10;&#10;Il contenuto generato dall'IA potrebbe non essere corretto.">
            <a:extLst>
              <a:ext uri="{FF2B5EF4-FFF2-40B4-BE49-F238E27FC236}">
                <a16:creationId xmlns:a16="http://schemas.microsoft.com/office/drawing/2014/main" id="{2A6D94BE-8568-19FA-A943-1A7F072B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229" y="890218"/>
            <a:ext cx="2236244" cy="1393715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CF161DA7-1090-1B4A-9396-081EBD970B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</a:t>
            </a:fld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3AC927-B159-06DE-45AB-11BB06FDEC78}"/>
              </a:ext>
            </a:extLst>
          </p:cNvPr>
          <p:cNvSpPr txBox="1"/>
          <p:nvPr/>
        </p:nvSpPr>
        <p:spPr>
          <a:xfrm>
            <a:off x="416468" y="3353055"/>
            <a:ext cx="4668253" cy="142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100"/>
              </a:lnSpc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Come possono essere utili per i RS?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 </a:t>
            </a:r>
          </a:p>
          <a:p>
            <a:pPr>
              <a:lnSpc>
                <a:spcPts val="2100"/>
              </a:lnSpc>
            </a:pPr>
            <a:r>
              <a:rPr lang="it-IT" dirty="0">
                <a:latin typeface="Sora" panose="020B0604020202020204" charset="0"/>
                <a:cs typeface="Sora" panose="020B0604020202020204" charset="0"/>
              </a:rPr>
              <a:t>Gli LLM possono potenziare i RS migliorando la comprensione del profilo utente, generare spiegazioni e come sistemi di raccomandazione diretti.</a:t>
            </a:r>
          </a:p>
        </p:txBody>
      </p:sp>
    </p:spTree>
    <p:extLst>
      <p:ext uri="{BB962C8B-B14F-4D97-AF65-F5344CB8AC3E}">
        <p14:creationId xmlns:p14="http://schemas.microsoft.com/office/powerpoint/2010/main" val="2308726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645B05B6-DD57-30F9-AFFD-BAB6E597A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29FAD2F4-3C77-38D7-4602-D1B8F9D96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7833" y="185799"/>
            <a:ext cx="562833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>
                <a:solidFill>
                  <a:srgbClr val="292929"/>
                </a:solidFill>
              </a:rPr>
              <a:t>Confronto  metriche agenti</a:t>
            </a:r>
            <a:endParaRPr dirty="0">
              <a:solidFill>
                <a:srgbClr val="292929"/>
              </a:solidFill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5B5FB65-76B4-6E67-D641-BB3A933246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30</a:t>
            </a:fld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388B4B7-3B40-E072-4BA7-2B19C4C68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4183896"/>
            <a:ext cx="8055187" cy="773805"/>
          </a:xfrm>
          <a:prstGeom prst="rect">
            <a:avLst/>
          </a:prstGeom>
        </p:spPr>
      </p:pic>
      <p:pic>
        <p:nvPicPr>
          <p:cNvPr id="14" name="Immagine 13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16A18AF8-189F-2AE6-ABA6-6BDCA06571E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014" r="3018" b="4991"/>
          <a:stretch>
            <a:fillRect/>
          </a:stretch>
        </p:blipFill>
        <p:spPr>
          <a:xfrm>
            <a:off x="3225127" y="1057147"/>
            <a:ext cx="5628334" cy="302920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EEC2987-7DC6-84B6-01B1-D396EF70FD23}"/>
              </a:ext>
            </a:extLst>
          </p:cNvPr>
          <p:cNvSpPr txBox="1"/>
          <p:nvPr/>
        </p:nvSpPr>
        <p:spPr>
          <a:xfrm>
            <a:off x="254614" y="1280716"/>
            <a:ext cx="285009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il 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Precision-Agent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 migliore in accuratezza a pari merito con l'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. </a:t>
            </a:r>
          </a:p>
          <a:p>
            <a:endParaRPr lang="it-IT" dirty="0">
              <a:latin typeface="Sora" panose="020B0604020202020204" charset="0"/>
              <a:cs typeface="Sora" panose="020B0604020202020204" charset="0"/>
            </a:endParaRPr>
          </a:p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Tuttavia, come indica il suo valore di 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Average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Popularity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,</a:t>
            </a:r>
          </a:p>
          <a:p>
            <a:r>
              <a:rPr lang="it-IT" dirty="0">
                <a:latin typeface="Sora" panose="020B0604020202020204" charset="0"/>
                <a:cs typeface="Sora" panose="020B0604020202020204" charset="0"/>
              </a:rPr>
              <a:t>questo agente tende a raccomandare film più popolari e mainstream, sacrificando la novità.</a:t>
            </a:r>
          </a:p>
        </p:txBody>
      </p:sp>
    </p:spTree>
    <p:extLst>
      <p:ext uri="{BB962C8B-B14F-4D97-AF65-F5344CB8AC3E}">
        <p14:creationId xmlns:p14="http://schemas.microsoft.com/office/powerpoint/2010/main" val="32499263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D34C050-91EE-C414-A805-3FD93A5F8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ABED7E54-E33B-7D8A-1A8E-53DDBF8B0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62567" y="211440"/>
            <a:ext cx="481886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della Copertura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858722E8-54C0-EFD9-BC9F-0F121C84867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31</a:t>
            </a:fld>
            <a:endParaRPr lang="it-IT"/>
          </a:p>
        </p:txBody>
      </p:sp>
      <p:pic>
        <p:nvPicPr>
          <p:cNvPr id="5" name="Immagine 4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2DDB2320-00AA-27EC-3B63-C5E10BBE5E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57"/>
          <a:stretch>
            <a:fillRect/>
          </a:stretch>
        </p:blipFill>
        <p:spPr>
          <a:xfrm>
            <a:off x="3624911" y="1015112"/>
            <a:ext cx="5399167" cy="3482460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9C086DF3-0A60-D5BE-88EB-3EA83A384497}"/>
              </a:ext>
            </a:extLst>
          </p:cNvPr>
          <p:cNvSpPr txBox="1"/>
          <p:nvPr/>
        </p:nvSpPr>
        <p:spPr>
          <a:xfrm>
            <a:off x="220980" y="1186755"/>
            <a:ext cx="324523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il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Coverage-Agent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ha dimostrato un'efficacia straordinaria nel promuovere la diversità e contenuti di nicchia. Il suo valore di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popolarità media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è risultato del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78%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inferiore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a quello del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Precision-Agent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, dimostrando la sua capacità di suggerire film dalla "coda lunga" del catalogo. </a:t>
            </a:r>
          </a:p>
        </p:txBody>
      </p:sp>
    </p:spTree>
    <p:extLst>
      <p:ext uri="{BB962C8B-B14F-4D97-AF65-F5344CB8AC3E}">
        <p14:creationId xmlns:p14="http://schemas.microsoft.com/office/powerpoint/2010/main" val="737993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9CEBE3D9-2FDB-2D4C-A39D-36DDE96C4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2870785B-DCBE-3D3B-43E1-56ED51389B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7400" y="172386"/>
            <a:ext cx="4309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 Trade-off</a:t>
            </a:r>
            <a:endParaRPr dirty="0"/>
          </a:p>
        </p:txBody>
      </p:sp>
      <p:pic>
        <p:nvPicPr>
          <p:cNvPr id="5" name="Immagine 4" descr="Immagine che contiene testo, schermata, linea, Diagramma&#10;&#10;Il contenuto generato dall'IA potrebbe non essere corretto.">
            <a:extLst>
              <a:ext uri="{FF2B5EF4-FFF2-40B4-BE49-F238E27FC236}">
                <a16:creationId xmlns:a16="http://schemas.microsoft.com/office/drawing/2014/main" id="{1C47581F-E9C7-999D-E8FD-FA54F40735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6791" b="-1"/>
          <a:stretch>
            <a:fillRect/>
          </a:stretch>
        </p:blipFill>
        <p:spPr>
          <a:xfrm>
            <a:off x="1235699" y="925595"/>
            <a:ext cx="6672601" cy="2725500"/>
          </a:xfrm>
          <a:prstGeom prst="rect">
            <a:avLst/>
          </a:prstGeom>
        </p:spPr>
      </p:pic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7AC3649-2555-B025-3369-EE3AD72A3A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32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0721A6CE-AB9D-98F2-0361-37CD39F46D49}"/>
              </a:ext>
            </a:extLst>
          </p:cNvPr>
          <p:cNvSpPr txBox="1"/>
          <p:nvPr/>
        </p:nvSpPr>
        <p:spPr>
          <a:xfrm>
            <a:off x="471111" y="3694931"/>
            <a:ext cx="8185006" cy="1276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>
                <a:latin typeface="Sora" panose="020B0604020202020204" charset="0"/>
                <a:cs typeface="Sora" panose="020B0604020202020204" charset="0"/>
              </a:rPr>
              <a:t>l'</a:t>
            </a: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b="1" kern="100" dirty="0">
                <a:latin typeface="Sora" panose="020B0604020202020204" charset="0"/>
                <a:cs typeface="Sora" panose="020B0604020202020204" charset="0"/>
              </a:rPr>
              <a:t> 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 è riuscito a: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Mantenere la </a:t>
            </a:r>
            <a:r>
              <a:rPr lang="it-IT" sz="1400" b="1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stessa Precisione Media 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del Precision-Agent, maggiore solo del 0,5%.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Migliorare la diversità, riducendo la popolarità media del </a:t>
            </a:r>
            <a:r>
              <a:rPr lang="it-IT" sz="1400" b="1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12%</a:t>
            </a:r>
            <a:r>
              <a:rPr lang="it-IT" sz="1400" kern="100" dirty="0">
                <a:effectLst/>
                <a:latin typeface="Sora" panose="020B0604020202020204" charset="0"/>
                <a:ea typeface="Aptos" panose="020B0004020202020204" pitchFamily="34" charset="0"/>
                <a:cs typeface="Sora" panose="020B0604020202020204" charset="0"/>
              </a:rPr>
              <a:t> rispetto al Precision-Agent.</a:t>
            </a:r>
          </a:p>
        </p:txBody>
      </p:sp>
    </p:spTree>
    <p:extLst>
      <p:ext uri="{BB962C8B-B14F-4D97-AF65-F5344CB8AC3E}">
        <p14:creationId xmlns:p14="http://schemas.microsoft.com/office/powerpoint/2010/main" val="38675095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>
          <a:extLst>
            <a:ext uri="{FF2B5EF4-FFF2-40B4-BE49-F238E27FC236}">
              <a16:creationId xmlns:a16="http://schemas.microsoft.com/office/drawing/2014/main" id="{F8FC4364-0976-B0AB-2BBA-0656904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9">
            <a:extLst>
              <a:ext uri="{FF2B5EF4-FFF2-40B4-BE49-F238E27FC236}">
                <a16:creationId xmlns:a16="http://schemas.microsoft.com/office/drawing/2014/main" id="{3BAC2C9B-EC75-BE5E-15A9-BDFE79011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36334" y="112426"/>
            <a:ext cx="487133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Analisi della Precisione</a:t>
            </a:r>
            <a:endParaRPr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9617BB7-ECD0-2C53-9F28-6445E1E3CB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67955" y="4868863"/>
            <a:ext cx="2057400" cy="274637"/>
          </a:xfrm>
        </p:spPr>
        <p:txBody>
          <a:bodyPr/>
          <a:lstStyle/>
          <a:p>
            <a:fld id="{40A546D5-F53B-4645-BE46-0C0478F41C6A}" type="slidenum">
              <a:rPr lang="it-IT" smtClean="0"/>
              <a:t>33</a:t>
            </a:fld>
            <a:endParaRPr lang="it-IT"/>
          </a:p>
        </p:txBody>
      </p:sp>
      <p:pic>
        <p:nvPicPr>
          <p:cNvPr id="4" name="Immagine 3" descr="Immagine che contiene testo, linea, schermata, Diagramma&#10;&#10;Il contenuto generato dall'IA potrebbe non essere corretto.">
            <a:extLst>
              <a:ext uri="{FF2B5EF4-FFF2-40B4-BE49-F238E27FC236}">
                <a16:creationId xmlns:a16="http://schemas.microsoft.com/office/drawing/2014/main" id="{8D216AB6-038C-ED1E-B7FF-0F066AF694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91" b="-677"/>
          <a:stretch>
            <a:fillRect/>
          </a:stretch>
        </p:blipFill>
        <p:spPr>
          <a:xfrm>
            <a:off x="3404208" y="1350050"/>
            <a:ext cx="5610692" cy="3243215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DA537AE-89E4-AE1A-0023-D78618037441}"/>
              </a:ext>
            </a:extLst>
          </p:cNvPr>
          <p:cNvSpPr txBox="1"/>
          <p:nvPr/>
        </p:nvSpPr>
        <p:spPr>
          <a:xfrm>
            <a:off x="320041" y="1508998"/>
            <a:ext cx="252948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L'analisi della </a:t>
            </a:r>
            <a:r>
              <a:rPr lang="it-IT" sz="1600" dirty="0" err="1">
                <a:latin typeface="Sora" panose="020B0604020202020204" charset="0"/>
                <a:cs typeface="Sora" panose="020B0604020202020204" charset="0"/>
              </a:rPr>
              <a:t>Precision@K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rivela che l'</a:t>
            </a:r>
            <a:r>
              <a:rPr lang="it-IT" sz="1600" b="1" dirty="0" err="1">
                <a:latin typeface="Sora" panose="020B0604020202020204" charset="0"/>
                <a:cs typeface="Sora" panose="020B0604020202020204" charset="0"/>
              </a:rPr>
              <a:t>Aggregated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-Agent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è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superiore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 al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Precision-Agent 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sia nelle primissime posizioni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(+53% a K=1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) sia sulla coda lunga delle raccomandazioni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(+12% a K=10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1960870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317;p39">
            <a:extLst>
              <a:ext uri="{FF2B5EF4-FFF2-40B4-BE49-F238E27FC236}">
                <a16:creationId xmlns:a16="http://schemas.microsoft.com/office/drawing/2014/main" id="{834E87DF-1609-B09A-F3DF-D6E4533809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24853"/>
            <a:ext cx="7704000" cy="721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it-IT" dirty="0"/>
              <a:t>Conclusioni</a:t>
            </a:r>
            <a:endParaRPr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E4F25191-4267-A546-B1B7-76ACFF643EE0}"/>
              </a:ext>
            </a:extLst>
          </p:cNvPr>
          <p:cNvSpPr txBox="1"/>
          <p:nvPr/>
        </p:nvSpPr>
        <p:spPr>
          <a:xfrm>
            <a:off x="959519" y="1577705"/>
            <a:ext cx="6620376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Il sistema dimostra che è possibile superare le limitazioni dei RS classici, ottimizzando simultaneamente precisione e copertura.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L'integrazione di </a:t>
            </a:r>
            <a:r>
              <a:rPr lang="it-IT" sz="1600" b="1" dirty="0" err="1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LLMs</a:t>
            </a:r>
            <a:r>
              <a:rPr lang="it-IT" sz="16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 e architetture ad agenti (</a:t>
            </a:r>
            <a:r>
              <a:rPr lang="it-IT" sz="1600" b="1" dirty="0" err="1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LangGraph</a:t>
            </a:r>
            <a:r>
              <a:rPr lang="it-IT" sz="1600" b="1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) </a:t>
            </a:r>
            <a:r>
              <a:rPr lang="it-IT" sz="1600" dirty="0">
                <a:solidFill>
                  <a:srgbClr val="292929"/>
                </a:solidFill>
                <a:latin typeface="Sora" panose="020B0604020202020204" charset="0"/>
                <a:cs typeface="Sora" panose="020B0604020202020204" charset="0"/>
              </a:rPr>
              <a:t>offre una soluzione potente e flessibile per i RS                multi-obiettivo.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292929"/>
              </a:solidFill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F7AC59E0-010C-A8E9-B1A2-42434E71BA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34</a:t>
            </a:fld>
            <a:endParaRPr lang="it-IT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2A9BE3A4-A32F-EDAE-8332-286BD8725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00" y="1702248"/>
            <a:ext cx="6722200" cy="2730052"/>
          </a:xfrm>
        </p:spPr>
        <p:txBody>
          <a:bodyPr/>
          <a:lstStyle/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La valutazione è stata condotta in un ambiente esclusivamente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offline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non cattura le dinamiche di un'interazione reale. </a:t>
            </a:r>
          </a:p>
          <a:p>
            <a:pPr marL="438150" indent="-285750" algn="l">
              <a:buFont typeface="Arial" panose="020B0604020202020204" pitchFamily="34" charset="0"/>
              <a:buChar char="•"/>
            </a:pPr>
            <a:endParaRPr lang="it-IT" sz="1800" dirty="0">
              <a:latin typeface="Sora" panose="020B0604020202020204" charset="0"/>
              <a:cs typeface="Sora" panose="020B0604020202020204" charset="0"/>
            </a:endParaRPr>
          </a:p>
          <a:p>
            <a:pPr marL="438150" indent="-285750" algn="l"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Inoltre, l'efficacia dipende molto dalla qualità del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prompt engineering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e gli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LLM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data la loro tendenza a generalizzare.</a:t>
            </a:r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E0F9953E-31A3-E11F-4FB5-FD1A642D8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825" y="424850"/>
            <a:ext cx="1382350" cy="572700"/>
          </a:xfrm>
        </p:spPr>
        <p:txBody>
          <a:bodyPr/>
          <a:lstStyle/>
          <a:p>
            <a:r>
              <a:rPr lang="it-IT" dirty="0"/>
              <a:t>Limiti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874D8AA-41A3-6B3A-6CCA-98FE9726B5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10060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D158D0-F570-86E7-90E7-A49C0AE9C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Sviluppi Futuri</a:t>
            </a:r>
          </a:p>
        </p:txBody>
      </p:sp>
      <p:sp>
        <p:nvSpPr>
          <p:cNvPr id="7" name="Sottotitolo 6">
            <a:extLst>
              <a:ext uri="{FF2B5EF4-FFF2-40B4-BE49-F238E27FC236}">
                <a16:creationId xmlns:a16="http://schemas.microsoft.com/office/drawing/2014/main" id="{802785C4-CB98-C2EB-6C55-44451ADFC1B2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576976" y="1540434"/>
            <a:ext cx="7990047" cy="2704120"/>
          </a:xfrm>
        </p:spPr>
        <p:txBody>
          <a:bodyPr anchor="ctr"/>
          <a:lstStyle/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Test A/B online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 per validare l'impatto sull'esperienza utente.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Nuove </a:t>
            </a: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varianti di prompt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it-IT" sz="1800" b="1" dirty="0">
                <a:latin typeface="Sora" panose="020B0604020202020204" charset="0"/>
                <a:cs typeface="Sora" panose="020B0604020202020204" charset="0"/>
              </a:rPr>
              <a:t>Nuove metriche qualitative</a:t>
            </a:r>
            <a:r>
              <a:rPr lang="it-IT" sz="1800" dirty="0">
                <a:latin typeface="Sora" panose="020B0604020202020204" charset="0"/>
                <a:cs typeface="Sora" panose="020B0604020202020204" charset="0"/>
              </a:rPr>
              <a:t>, come la serendipità e l'equità.</a:t>
            </a:r>
          </a:p>
          <a:p>
            <a:pPr marL="438150" indent="-285750" algn="l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it-IT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71F67F85-BFDF-9279-D328-3E9D1B70A0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93884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>
            <a:extLst>
              <a:ext uri="{FF2B5EF4-FFF2-40B4-BE49-F238E27FC236}">
                <a16:creationId xmlns:a16="http://schemas.microsoft.com/office/drawing/2014/main" id="{8CC7E256-BA37-6B8A-D030-1D72AF4884F3}"/>
              </a:ext>
            </a:extLst>
          </p:cNvPr>
          <p:cNvSpPr/>
          <p:nvPr/>
        </p:nvSpPr>
        <p:spPr>
          <a:xfrm>
            <a:off x="4692316" y="2849038"/>
            <a:ext cx="3778200" cy="664183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Immagine 12" descr="Immagine che contiene schizzo, disegno&#10;&#10;Il contenuto generato dall'IA potrebbe non essere corretto.">
            <a:extLst>
              <a:ext uri="{FF2B5EF4-FFF2-40B4-BE49-F238E27FC236}">
                <a16:creationId xmlns:a16="http://schemas.microsoft.com/office/drawing/2014/main" id="{471578AA-30B8-58DB-7EB9-EE47665C7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529" y="932697"/>
            <a:ext cx="3622013" cy="2723529"/>
          </a:xfrm>
          <a:prstGeom prst="rect">
            <a:avLst/>
          </a:prstGeom>
        </p:spPr>
      </p:pic>
      <p:cxnSp>
        <p:nvCxnSpPr>
          <p:cNvPr id="477" name="Google Shape;477;p50"/>
          <p:cNvCxnSpPr/>
          <p:nvPr/>
        </p:nvCxnSpPr>
        <p:spPr>
          <a:xfrm>
            <a:off x="786725" y="2849259"/>
            <a:ext cx="35376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4" name="Google Shape;464;p50"/>
          <p:cNvSpPr txBox="1">
            <a:spLocks noGrp="1"/>
          </p:cNvSpPr>
          <p:nvPr>
            <p:ph type="ctrTitle"/>
          </p:nvPr>
        </p:nvSpPr>
        <p:spPr>
          <a:xfrm>
            <a:off x="715099" y="1851238"/>
            <a:ext cx="8621405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B1C9D3"/>
                </a:solidFill>
              </a:rPr>
              <a:t>Grazie</a:t>
            </a:r>
            <a:r>
              <a:rPr lang="en" dirty="0"/>
              <a:t> per l’attenzione</a:t>
            </a:r>
            <a:endParaRPr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41F45A07-E69B-A7C1-5263-F1308F5F3FBD}"/>
              </a:ext>
            </a:extLst>
          </p:cNvPr>
          <p:cNvSpPr/>
          <p:nvPr/>
        </p:nvSpPr>
        <p:spPr>
          <a:xfrm>
            <a:off x="7805854" y="2849038"/>
            <a:ext cx="551421" cy="918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B5BB7BCC-B5DE-4555-9798-BCF39C90DE99}"/>
              </a:ext>
            </a:extLst>
          </p:cNvPr>
          <p:cNvSpPr/>
          <p:nvPr/>
        </p:nvSpPr>
        <p:spPr>
          <a:xfrm>
            <a:off x="4656487" y="854170"/>
            <a:ext cx="483220" cy="174255"/>
          </a:xfrm>
          <a:prstGeom prst="rect">
            <a:avLst/>
          </a:prstGeom>
          <a:solidFill>
            <a:srgbClr val="B1C9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5CDEC7E-B636-B3F8-3CD5-196652AA4BD0}"/>
              </a:ext>
            </a:extLst>
          </p:cNvPr>
          <p:cNvSpPr/>
          <p:nvPr/>
        </p:nvSpPr>
        <p:spPr>
          <a:xfrm>
            <a:off x="7441580" y="3513221"/>
            <a:ext cx="364274" cy="221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0529E90F-93BA-63FA-C613-6FFDB64A5631}"/>
              </a:ext>
            </a:extLst>
          </p:cNvPr>
          <p:cNvSpPr/>
          <p:nvPr/>
        </p:nvSpPr>
        <p:spPr>
          <a:xfrm>
            <a:off x="5534745" y="3534190"/>
            <a:ext cx="275063" cy="19918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ACA0D7F-9BAC-F91D-B4C0-D46D1AA96B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37</a:t>
            </a:fld>
            <a:endParaRPr lang="it-I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1">
            <a:extLst>
              <a:ext uri="{FF2B5EF4-FFF2-40B4-BE49-F238E27FC236}">
                <a16:creationId xmlns:a16="http://schemas.microsoft.com/office/drawing/2014/main" id="{D13E0B8B-86DC-D058-2208-8414F3FF8E62}"/>
              </a:ext>
            </a:extLst>
          </p:cNvPr>
          <p:cNvSpPr/>
          <p:nvPr/>
        </p:nvSpPr>
        <p:spPr>
          <a:xfrm>
            <a:off x="3449690" y="298503"/>
            <a:ext cx="22300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000" b="1" dirty="0" err="1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Problema</a:t>
            </a:r>
            <a:endParaRPr lang="en-US" sz="3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0" name="Text 2">
            <a:extLst>
              <a:ext uri="{FF2B5EF4-FFF2-40B4-BE49-F238E27FC236}">
                <a16:creationId xmlns:a16="http://schemas.microsoft.com/office/drawing/2014/main" id="{C21CE007-80F7-72F9-2EE4-75DEBDCE74A7}"/>
              </a:ext>
            </a:extLst>
          </p:cNvPr>
          <p:cNvSpPr/>
          <p:nvPr/>
        </p:nvSpPr>
        <p:spPr>
          <a:xfrm>
            <a:off x="1836514" y="3278217"/>
            <a:ext cx="300430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Ottimizzazione Singola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1" name="Text 3">
            <a:extLst>
              <a:ext uri="{FF2B5EF4-FFF2-40B4-BE49-F238E27FC236}">
                <a16:creationId xmlns:a16="http://schemas.microsoft.com/office/drawing/2014/main" id="{1821CA9E-6780-0F5E-8AD6-DFC18BDC171C}"/>
              </a:ext>
            </a:extLst>
          </p:cNvPr>
          <p:cNvSpPr/>
          <p:nvPr/>
        </p:nvSpPr>
        <p:spPr>
          <a:xfrm>
            <a:off x="1836512" y="3632547"/>
            <a:ext cx="6975759" cy="10269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I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Sistemi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di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raccomandazione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classici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si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concentrano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su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una sola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metrica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(es. solo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accuratezza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)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pic>
        <p:nvPicPr>
          <p:cNvPr id="28" name="Image 1" descr="preencoded.png">
            <a:extLst>
              <a:ext uri="{FF2B5EF4-FFF2-40B4-BE49-F238E27FC236}">
                <a16:creationId xmlns:a16="http://schemas.microsoft.com/office/drawing/2014/main" id="{7B68ECE5-9213-55E8-149B-5BBC28E07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6324" y="3405939"/>
            <a:ext cx="640390" cy="942937"/>
          </a:xfrm>
          <a:prstGeom prst="rect">
            <a:avLst/>
          </a:prstGeom>
        </p:spPr>
      </p:pic>
      <p:pic>
        <p:nvPicPr>
          <p:cNvPr id="2" name="Immagine 1">
            <a:extLst>
              <a:ext uri="{FF2B5EF4-FFF2-40B4-BE49-F238E27FC236}">
                <a16:creationId xmlns:a16="http://schemas.microsoft.com/office/drawing/2014/main" id="{10B69DED-1B09-DC99-C4E7-C683350CDF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607"/>
          <a:stretch>
            <a:fillRect/>
          </a:stretch>
        </p:blipFill>
        <p:spPr>
          <a:xfrm>
            <a:off x="1969601" y="1321278"/>
            <a:ext cx="5204798" cy="1659968"/>
          </a:xfrm>
          <a:prstGeom prst="rect">
            <a:avLst/>
          </a:prstGeom>
        </p:spPr>
      </p:pic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BA494FAF-DE2A-A1F6-DBBC-9369A14332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0998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ottotitolo 1">
            <a:extLst>
              <a:ext uri="{FF2B5EF4-FFF2-40B4-BE49-F238E27FC236}">
                <a16:creationId xmlns:a16="http://schemas.microsoft.com/office/drawing/2014/main" id="{C4AFABC2-1357-1923-0B11-A4D1DDF861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1768" y="1452152"/>
            <a:ext cx="3004362" cy="899410"/>
          </a:xfrm>
        </p:spPr>
        <p:txBody>
          <a:bodyPr/>
          <a:lstStyle/>
          <a:p>
            <a:pPr marL="152400" indent="0" algn="l"/>
            <a:r>
              <a:rPr lang="it-IT" sz="1400" dirty="0">
                <a:latin typeface="Sora" panose="020B0604020202020204" charset="0"/>
                <a:cs typeface="Sora" panose="020B0604020202020204" charset="0"/>
              </a:rPr>
              <a:t>È un indicatore quantitativo che usiamo per valutare la performance del sistema</a:t>
            </a:r>
          </a:p>
        </p:txBody>
      </p:sp>
      <p:sp>
        <p:nvSpPr>
          <p:cNvPr id="6" name="Sottotitolo 5">
            <a:extLst>
              <a:ext uri="{FF2B5EF4-FFF2-40B4-BE49-F238E27FC236}">
                <a16:creationId xmlns:a16="http://schemas.microsoft.com/office/drawing/2014/main" id="{3D3076CD-0ED5-E428-2C52-74DE4AA77804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904044" y="2550289"/>
            <a:ext cx="3408003" cy="1440525"/>
          </a:xfrm>
        </p:spPr>
        <p:txBody>
          <a:bodyPr/>
          <a:lstStyle/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Accuratezza: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Consiglia ciò che piace all’utente</a:t>
            </a:r>
          </a:p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 err="1">
                <a:latin typeface="Sora" panose="020B0604020202020204" charset="0"/>
                <a:cs typeface="Sora" panose="020B0604020202020204" charset="0"/>
              </a:rPr>
              <a:t>Novelty</a:t>
            </a: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Consiglia cose nuove</a:t>
            </a:r>
          </a:p>
          <a:p>
            <a:pPr marL="323850" indent="-171450" algn="l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it-IT" b="1" dirty="0">
                <a:latin typeface="Sora" panose="020B0604020202020204" charset="0"/>
                <a:cs typeface="Sora" panose="020B0604020202020204" charset="0"/>
              </a:rPr>
              <a:t>Coverage: </a:t>
            </a:r>
            <a:r>
              <a:rPr lang="it-IT" dirty="0">
                <a:latin typeface="Sora" panose="020B0604020202020204" charset="0"/>
                <a:cs typeface="Sora" panose="020B0604020202020204" charset="0"/>
              </a:rPr>
              <a:t>Quanta parte del catalogo il sistema riesce a consigliare</a:t>
            </a:r>
          </a:p>
        </p:txBody>
      </p:sp>
      <p:sp>
        <p:nvSpPr>
          <p:cNvPr id="10" name="Sottotitolo 9">
            <a:extLst>
              <a:ext uri="{FF2B5EF4-FFF2-40B4-BE49-F238E27FC236}">
                <a16:creationId xmlns:a16="http://schemas.microsoft.com/office/drawing/2014/main" id="{53C5155A-AB53-2101-5DAC-18D5B9729A0A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4980337" y="1813180"/>
            <a:ext cx="2995772" cy="377100"/>
          </a:xfrm>
        </p:spPr>
        <p:txBody>
          <a:bodyPr/>
          <a:lstStyle/>
          <a:p>
            <a:r>
              <a:rPr lang="it-IT" dirty="0"/>
              <a:t>Esempi di metriche</a:t>
            </a:r>
          </a:p>
        </p:txBody>
      </p:sp>
      <p:sp>
        <p:nvSpPr>
          <p:cNvPr id="14" name="Titolo 13">
            <a:extLst>
              <a:ext uri="{FF2B5EF4-FFF2-40B4-BE49-F238E27FC236}">
                <a16:creationId xmlns:a16="http://schemas.microsoft.com/office/drawing/2014/main" id="{219DDA13-EAE7-EAC9-7EB1-2E510C3C1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5792" y="456260"/>
            <a:ext cx="4896503" cy="572700"/>
          </a:xfrm>
        </p:spPr>
        <p:txBody>
          <a:bodyPr/>
          <a:lstStyle/>
          <a:p>
            <a:r>
              <a:rPr lang="it-IT" dirty="0">
                <a:highlight>
                  <a:srgbClr val="B1C9D3"/>
                </a:highlight>
              </a:rPr>
              <a:t>Ma cosa è una metrica?</a:t>
            </a:r>
          </a:p>
        </p:txBody>
      </p:sp>
      <p:pic>
        <p:nvPicPr>
          <p:cNvPr id="17" name="Immagine 16" descr="Immagine che contiene testo, schermata, Carattere, Carminio&#10;&#10;Il contenuto generato dall'IA potrebbe non essere corretto.">
            <a:extLst>
              <a:ext uri="{FF2B5EF4-FFF2-40B4-BE49-F238E27FC236}">
                <a16:creationId xmlns:a16="http://schemas.microsoft.com/office/drawing/2014/main" id="{862F0724-6656-A585-1AB1-06BBB15E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548" y="2526594"/>
            <a:ext cx="3213009" cy="1808259"/>
          </a:xfrm>
          <a:prstGeom prst="rect">
            <a:avLst/>
          </a:prstGeom>
        </p:spPr>
      </p:pic>
      <p:sp>
        <p:nvSpPr>
          <p:cNvPr id="20" name="Shape 1">
            <a:extLst>
              <a:ext uri="{FF2B5EF4-FFF2-40B4-BE49-F238E27FC236}">
                <a16:creationId xmlns:a16="http://schemas.microsoft.com/office/drawing/2014/main" id="{208D5ECD-F54C-1031-EB66-074A36CAFC95}"/>
              </a:ext>
            </a:extLst>
          </p:cNvPr>
          <p:cNvSpPr/>
          <p:nvPr/>
        </p:nvSpPr>
        <p:spPr>
          <a:xfrm>
            <a:off x="881767" y="1370795"/>
            <a:ext cx="3004362" cy="1045592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1" name="Shape 1">
            <a:extLst>
              <a:ext uri="{FF2B5EF4-FFF2-40B4-BE49-F238E27FC236}">
                <a16:creationId xmlns:a16="http://schemas.microsoft.com/office/drawing/2014/main" id="{42B5A1C5-A94C-9DD5-A6A8-349867410B00}"/>
              </a:ext>
            </a:extLst>
          </p:cNvPr>
          <p:cNvSpPr/>
          <p:nvPr/>
        </p:nvSpPr>
        <p:spPr>
          <a:xfrm>
            <a:off x="4980337" y="2526595"/>
            <a:ext cx="3246147" cy="1464220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3" name="Shape 1">
            <a:extLst>
              <a:ext uri="{FF2B5EF4-FFF2-40B4-BE49-F238E27FC236}">
                <a16:creationId xmlns:a16="http://schemas.microsoft.com/office/drawing/2014/main" id="{DB58C815-3068-0FC3-728E-A5F458CA427C}"/>
              </a:ext>
            </a:extLst>
          </p:cNvPr>
          <p:cNvSpPr/>
          <p:nvPr/>
        </p:nvSpPr>
        <p:spPr>
          <a:xfrm>
            <a:off x="5257871" y="1674077"/>
            <a:ext cx="2613682" cy="497200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89522ABB-8C5D-E815-00C8-BB031D5E183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4410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4">
            <a:extLst>
              <a:ext uri="{FF2B5EF4-FFF2-40B4-BE49-F238E27FC236}">
                <a16:creationId xmlns:a16="http://schemas.microsoft.com/office/drawing/2014/main" id="{6CAF4C42-147B-B3FB-D4B3-200DC991DFFB}"/>
              </a:ext>
            </a:extLst>
          </p:cNvPr>
          <p:cNvSpPr/>
          <p:nvPr/>
        </p:nvSpPr>
        <p:spPr>
          <a:xfrm>
            <a:off x="1676185" y="1646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Filter Bubble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19" name="Text 5">
            <a:extLst>
              <a:ext uri="{FF2B5EF4-FFF2-40B4-BE49-F238E27FC236}">
                <a16:creationId xmlns:a16="http://schemas.microsoft.com/office/drawing/2014/main" id="{B241F39A-9FA7-6EB1-47D2-350F3D81CF51}"/>
              </a:ext>
            </a:extLst>
          </p:cNvPr>
          <p:cNvSpPr/>
          <p:nvPr/>
        </p:nvSpPr>
        <p:spPr>
          <a:xfrm>
            <a:off x="1676185" y="1927282"/>
            <a:ext cx="6195536" cy="80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Suggerimenti poco vari e </a:t>
            </a: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scoperte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600" dirty="0" err="1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limitate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0" name="Text 6">
            <a:extLst>
              <a:ext uri="{FF2B5EF4-FFF2-40B4-BE49-F238E27FC236}">
                <a16:creationId xmlns:a16="http://schemas.microsoft.com/office/drawing/2014/main" id="{D7BD783C-733E-5600-24F3-94D8F9486891}"/>
              </a:ext>
            </a:extLst>
          </p:cNvPr>
          <p:cNvSpPr/>
          <p:nvPr/>
        </p:nvSpPr>
        <p:spPr>
          <a:xfrm>
            <a:off x="1676185" y="30072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b="1" dirty="0">
                <a:solidFill>
                  <a:srgbClr val="39393C"/>
                </a:solidFill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Trade-off Inevitabile</a:t>
            </a:r>
            <a:endParaRPr lang="en-US" sz="18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1" name="Text 7">
            <a:extLst>
              <a:ext uri="{FF2B5EF4-FFF2-40B4-BE49-F238E27FC236}">
                <a16:creationId xmlns:a16="http://schemas.microsoft.com/office/drawing/2014/main" id="{84512243-7812-D17C-73EB-BE4FA7F3ABD4}"/>
              </a:ext>
            </a:extLst>
          </p:cNvPr>
          <p:cNvSpPr/>
          <p:nvPr/>
        </p:nvSpPr>
        <p:spPr>
          <a:xfrm>
            <a:off x="1676185" y="3288166"/>
            <a:ext cx="61955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Conflitto tra precisione e copertura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pic>
        <p:nvPicPr>
          <p:cNvPr id="22" name="Image 2" descr="preencoded.png">
            <a:extLst>
              <a:ext uri="{FF2B5EF4-FFF2-40B4-BE49-F238E27FC236}">
                <a16:creationId xmlns:a16="http://schemas.microsoft.com/office/drawing/2014/main" id="{6A4F394F-0536-C2C2-4CA6-2B8889FC3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995" y="1633005"/>
            <a:ext cx="640390" cy="768468"/>
          </a:xfrm>
          <a:prstGeom prst="rect">
            <a:avLst/>
          </a:prstGeom>
        </p:spPr>
      </p:pic>
      <p:pic>
        <p:nvPicPr>
          <p:cNvPr id="25" name="Image 3" descr="preencoded.png">
            <a:extLst>
              <a:ext uri="{FF2B5EF4-FFF2-40B4-BE49-F238E27FC236}">
                <a16:creationId xmlns:a16="http://schemas.microsoft.com/office/drawing/2014/main" id="{1B49A49D-2970-074F-A7DA-5B70715341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95" y="2993890"/>
            <a:ext cx="640390" cy="768468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39FA5FAF-667B-5E71-8759-3BA1F22958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3796" y="1275651"/>
            <a:ext cx="3730204" cy="2912626"/>
          </a:xfrm>
          <a:prstGeom prst="rect">
            <a:avLst/>
          </a:prstGeom>
        </p:spPr>
      </p:pic>
      <p:sp>
        <p:nvSpPr>
          <p:cNvPr id="28" name="Text 1">
            <a:extLst>
              <a:ext uri="{FF2B5EF4-FFF2-40B4-BE49-F238E27FC236}">
                <a16:creationId xmlns:a16="http://schemas.microsoft.com/office/drawing/2014/main" id="{50B03E48-4FDD-5327-2911-FBD3F8369400}"/>
              </a:ext>
            </a:extLst>
          </p:cNvPr>
          <p:cNvSpPr/>
          <p:nvPr/>
        </p:nvSpPr>
        <p:spPr>
          <a:xfrm>
            <a:off x="3449690" y="298503"/>
            <a:ext cx="223006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000" b="1" dirty="0" err="1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Problema</a:t>
            </a:r>
            <a:endParaRPr lang="en-US" sz="3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1" name="Segnaposto numero diapositiva 30">
            <a:extLst>
              <a:ext uri="{FF2B5EF4-FFF2-40B4-BE49-F238E27FC236}">
                <a16:creationId xmlns:a16="http://schemas.microsoft.com/office/drawing/2014/main" id="{116A123A-9913-4275-8B5A-31AD962BEAB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8340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5F520F-21F3-BAB2-FC2A-D8394F39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1BEAB15-389C-E330-D90C-F8E6F4F503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7</a:t>
            </a:fld>
            <a:endParaRPr lang="it-IT"/>
          </a:p>
        </p:txBody>
      </p:sp>
      <p:sp>
        <p:nvSpPr>
          <p:cNvPr id="23" name="Shape 1">
            <a:extLst>
              <a:ext uri="{FF2B5EF4-FFF2-40B4-BE49-F238E27FC236}">
                <a16:creationId xmlns:a16="http://schemas.microsoft.com/office/drawing/2014/main" id="{8A4B0987-B901-6A7A-46C1-B9270A7DAE5A}"/>
              </a:ext>
            </a:extLst>
          </p:cNvPr>
          <p:cNvSpPr/>
          <p:nvPr/>
        </p:nvSpPr>
        <p:spPr>
          <a:xfrm>
            <a:off x="2373486" y="2405491"/>
            <a:ext cx="4823332" cy="119433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4" name="Text 2">
            <a:extLst>
              <a:ext uri="{FF2B5EF4-FFF2-40B4-BE49-F238E27FC236}">
                <a16:creationId xmlns:a16="http://schemas.microsoft.com/office/drawing/2014/main" id="{6AEF1217-545F-4DAE-42C6-BB31F51C3A23}"/>
              </a:ext>
            </a:extLst>
          </p:cNvPr>
          <p:cNvSpPr/>
          <p:nvPr/>
        </p:nvSpPr>
        <p:spPr>
          <a:xfrm>
            <a:off x="3906699" y="1913446"/>
            <a:ext cx="1330601" cy="4229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Obiettivo</a:t>
            </a:r>
            <a:r>
              <a:rPr lang="en-US" sz="2000" b="1" dirty="0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:</a:t>
            </a:r>
            <a:endParaRPr lang="en-US" sz="2000" dirty="0">
              <a:highlight>
                <a:srgbClr val="B1C9D3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5" name="Text 3">
            <a:extLst>
              <a:ext uri="{FF2B5EF4-FFF2-40B4-BE49-F238E27FC236}">
                <a16:creationId xmlns:a16="http://schemas.microsoft.com/office/drawing/2014/main" id="{C468F727-F7BB-507D-38D7-1422B1E8358F}"/>
              </a:ext>
            </a:extLst>
          </p:cNvPr>
          <p:cNvSpPr/>
          <p:nvPr/>
        </p:nvSpPr>
        <p:spPr>
          <a:xfrm>
            <a:off x="2484614" y="2398076"/>
            <a:ext cx="5002036" cy="12017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Ottimizzare simultaneamente </a:t>
            </a:r>
            <a:r>
              <a:rPr lang="en-US" sz="1600" b="1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Precisione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e </a:t>
            </a:r>
            <a:r>
              <a:rPr lang="en-US" sz="1600" b="1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Copertura</a:t>
            </a:r>
            <a:r>
              <a:rPr lang="en-US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 è il nostro obiettivo primario per garantire risultati completi ed efficaci.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3">
            <a:extLst>
              <a:ext uri="{FF2B5EF4-FFF2-40B4-BE49-F238E27FC236}">
                <a16:creationId xmlns:a16="http://schemas.microsoft.com/office/drawing/2014/main" id="{C5D323E9-8B1B-559A-7BC0-5B36FCC11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Soluzione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8575DDEB-922C-1E3D-6790-04897D2F74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8</a:t>
            </a:fld>
            <a:endParaRPr lang="it-IT"/>
          </a:p>
        </p:txBody>
      </p:sp>
      <p:sp>
        <p:nvSpPr>
          <p:cNvPr id="29" name="Text 7">
            <a:extLst>
              <a:ext uri="{FF2B5EF4-FFF2-40B4-BE49-F238E27FC236}">
                <a16:creationId xmlns:a16="http://schemas.microsoft.com/office/drawing/2014/main" id="{7BCCF0D8-4503-69EC-3E66-F4C1B0283857}"/>
              </a:ext>
            </a:extLst>
          </p:cNvPr>
          <p:cNvSpPr/>
          <p:nvPr/>
        </p:nvSpPr>
        <p:spPr>
          <a:xfrm>
            <a:off x="1044788" y="1968684"/>
            <a:ext cx="2809810" cy="4851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000" b="1" dirty="0">
                <a:solidFill>
                  <a:srgbClr val="B1C9D3"/>
                </a:solidFill>
                <a:highlight>
                  <a:srgbClr val="292929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Domande di Ricerca</a:t>
            </a:r>
            <a:endParaRPr lang="en-US" sz="2000" dirty="0">
              <a:solidFill>
                <a:srgbClr val="B1C9D3"/>
              </a:solidFill>
              <a:highlight>
                <a:srgbClr val="292929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41BD5245-FF63-57C0-5FEC-0E185CBBD6DF}"/>
              </a:ext>
            </a:extLst>
          </p:cNvPr>
          <p:cNvSpPr/>
          <p:nvPr/>
        </p:nvSpPr>
        <p:spPr>
          <a:xfrm>
            <a:off x="1211279" y="2467905"/>
            <a:ext cx="5134311" cy="485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it-IT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È possibile ottimizzare metriche in conflitto con agenti LLM?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2D5417E4-22F7-0164-2ED3-6FBC2669B3DE}"/>
              </a:ext>
            </a:extLst>
          </p:cNvPr>
          <p:cNvSpPr/>
          <p:nvPr/>
        </p:nvSpPr>
        <p:spPr>
          <a:xfrm>
            <a:off x="1211278" y="2915606"/>
            <a:ext cx="4382644" cy="4359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it-IT" sz="1600" dirty="0">
                <a:solidFill>
                  <a:srgbClr val="39393C"/>
                </a:solidFill>
                <a:latin typeface="Sora" panose="020B0604020202020204" charset="0"/>
                <a:ea typeface="Open Sans" pitchFamily="34" charset="-122"/>
                <a:cs typeface="Sora" panose="020B0604020202020204" charset="0"/>
              </a:rPr>
              <a:t>Come possiamo controllare il trade-off tra di esse?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32" name="Shape 1">
            <a:extLst>
              <a:ext uri="{FF2B5EF4-FFF2-40B4-BE49-F238E27FC236}">
                <a16:creationId xmlns:a16="http://schemas.microsoft.com/office/drawing/2014/main" id="{F07F4D76-E000-8951-E79E-15CF5D3045CA}"/>
              </a:ext>
            </a:extLst>
          </p:cNvPr>
          <p:cNvSpPr/>
          <p:nvPr/>
        </p:nvSpPr>
        <p:spPr>
          <a:xfrm>
            <a:off x="1044788" y="2472107"/>
            <a:ext cx="6887934" cy="892089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600"/>
          </a:p>
        </p:txBody>
      </p:sp>
    </p:spTree>
    <p:extLst>
      <p:ext uri="{BB962C8B-B14F-4D97-AF65-F5344CB8AC3E}">
        <p14:creationId xmlns:p14="http://schemas.microsoft.com/office/powerpoint/2010/main" val="107130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2304D9-DC51-DD69-9182-8E5160575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Soluzione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7E86DFF-5B6D-708C-A745-6F156F6C2B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A546D5-F53B-4645-BE46-0C0478F41C6A}" type="slidenum">
              <a:rPr lang="it-IT" smtClean="0"/>
              <a:t>9</a:t>
            </a:fld>
            <a:endParaRPr lang="it-IT"/>
          </a:p>
        </p:txBody>
      </p:sp>
      <p:sp>
        <p:nvSpPr>
          <p:cNvPr id="26" name="Shape 4">
            <a:extLst>
              <a:ext uri="{FF2B5EF4-FFF2-40B4-BE49-F238E27FC236}">
                <a16:creationId xmlns:a16="http://schemas.microsoft.com/office/drawing/2014/main" id="{85EFFB38-EE38-16C8-2CA2-46BD7BA3E1DE}"/>
              </a:ext>
            </a:extLst>
          </p:cNvPr>
          <p:cNvSpPr/>
          <p:nvPr/>
        </p:nvSpPr>
        <p:spPr>
          <a:xfrm>
            <a:off x="1502958" y="2388823"/>
            <a:ext cx="6449764" cy="1630284"/>
          </a:xfrm>
          <a:prstGeom prst="roundRect">
            <a:avLst>
              <a:gd name="adj" fmla="val 1625"/>
            </a:avLst>
          </a:prstGeom>
          <a:noFill/>
          <a:ln w="30480">
            <a:solidFill>
              <a:srgbClr val="C6C6D2"/>
            </a:solidFill>
            <a:prstDash val="solid"/>
          </a:ln>
        </p:spPr>
        <p:txBody>
          <a:bodyPr/>
          <a:lstStyle/>
          <a:p>
            <a:endParaRPr lang="it-IT" sz="1200"/>
          </a:p>
        </p:txBody>
      </p:sp>
      <p:sp>
        <p:nvSpPr>
          <p:cNvPr id="27" name="Text 5">
            <a:extLst>
              <a:ext uri="{FF2B5EF4-FFF2-40B4-BE49-F238E27FC236}">
                <a16:creationId xmlns:a16="http://schemas.microsoft.com/office/drawing/2014/main" id="{1E35C408-C36E-A261-78A8-18C10D85C242}"/>
              </a:ext>
            </a:extLst>
          </p:cNvPr>
          <p:cNvSpPr/>
          <p:nvPr/>
        </p:nvSpPr>
        <p:spPr>
          <a:xfrm>
            <a:off x="3728643" y="1899303"/>
            <a:ext cx="1686714" cy="453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000" b="1" dirty="0" err="1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Metodo</a:t>
            </a:r>
            <a:r>
              <a:rPr lang="en-US" sz="2000" b="1" dirty="0">
                <a:solidFill>
                  <a:srgbClr val="39393C"/>
                </a:solidFill>
                <a:highlight>
                  <a:srgbClr val="B1C9D3"/>
                </a:highlight>
                <a:latin typeface="Sora" panose="020B0604020202020204" charset="0"/>
                <a:ea typeface="Playfair Display Bold" pitchFamily="34" charset="-122"/>
                <a:cs typeface="Sora" panose="020B0604020202020204" charset="0"/>
              </a:rPr>
              <a:t>:</a:t>
            </a:r>
            <a:endParaRPr lang="en-US" sz="2000" dirty="0">
              <a:highlight>
                <a:srgbClr val="B1C9D3"/>
              </a:highlight>
              <a:latin typeface="Sora" panose="020B0604020202020204" charset="0"/>
              <a:cs typeface="Sora" panose="020B0604020202020204" charset="0"/>
            </a:endParaRPr>
          </a:p>
        </p:txBody>
      </p:sp>
      <p:sp>
        <p:nvSpPr>
          <p:cNvPr id="28" name="Text 6">
            <a:extLst>
              <a:ext uri="{FF2B5EF4-FFF2-40B4-BE49-F238E27FC236}">
                <a16:creationId xmlns:a16="http://schemas.microsoft.com/office/drawing/2014/main" id="{46418CED-A60D-A125-9A8E-80BA786660A9}"/>
              </a:ext>
            </a:extLst>
          </p:cNvPr>
          <p:cNvSpPr/>
          <p:nvPr/>
        </p:nvSpPr>
        <p:spPr>
          <a:xfrm>
            <a:off x="1590992" y="2388825"/>
            <a:ext cx="5962015" cy="11793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un </a:t>
            </a:r>
            <a:r>
              <a:rPr lang="it-IT" sz="1600" b="1" dirty="0">
                <a:latin typeface="Sora" panose="020B0604020202020204" charset="0"/>
                <a:cs typeface="Sora" panose="020B0604020202020204" charset="0"/>
              </a:rPr>
              <a:t>sistema di raccomandazione multi-metrica che sfrutta un'architettura ad agenti</a:t>
            </a:r>
            <a:r>
              <a:rPr lang="it-IT" sz="1600" dirty="0">
                <a:latin typeface="Sora" panose="020B0604020202020204" charset="0"/>
                <a:cs typeface="Sora" panose="020B0604020202020204" charset="0"/>
              </a:rPr>
              <a:t>, dove diverse entità autonome e specializzate per raggiungere un obiettivo comune.</a:t>
            </a:r>
            <a:endParaRPr lang="en-US" sz="1600" dirty="0">
              <a:latin typeface="Sora" panose="020B0604020202020204" charset="0"/>
              <a:cs typeface="Sora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92109"/>
      </p:ext>
    </p:extLst>
  </p:cSld>
  <p:clrMapOvr>
    <a:masterClrMapping/>
  </p:clrMapOvr>
</p:sld>
</file>

<file path=ppt/theme/theme1.xml><?xml version="1.0" encoding="utf-8"?>
<a:theme xmlns:a="http://schemas.openxmlformats.org/drawingml/2006/main" name="Formal Style Case Report by Slidesgo">
  <a:themeElements>
    <a:clrScheme name="Simple Light">
      <a:dk1>
        <a:srgbClr val="292929"/>
      </a:dk1>
      <a:lt1>
        <a:srgbClr val="FFFFFF"/>
      </a:lt1>
      <a:dk2>
        <a:srgbClr val="D9D9D9"/>
      </a:dk2>
      <a:lt2>
        <a:srgbClr val="B1C9D3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9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61A761A-6D9B-476A-A270-E1068D2F76D8}">
  <we:reference id="WA104381909" version="3.18.2.0" store="Omex" storeType="OMEX"/>
  <we:alternateReferences>
    <we:reference id="WA104381909" version="3.18.2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1771</Words>
  <Application>Microsoft Office PowerPoint</Application>
  <PresentationFormat>Presentazione su schermo (16:9)</PresentationFormat>
  <Paragraphs>295</Paragraphs>
  <Slides>37</Slides>
  <Notes>21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37</vt:i4>
      </vt:variant>
    </vt:vector>
  </HeadingPairs>
  <TitlesOfParts>
    <vt:vector size="45" baseType="lpstr">
      <vt:lpstr>Sora</vt:lpstr>
      <vt:lpstr>Symbol</vt:lpstr>
      <vt:lpstr>Arial</vt:lpstr>
      <vt:lpstr>Consolas</vt:lpstr>
      <vt:lpstr>Bradley Hand ITC</vt:lpstr>
      <vt:lpstr>Open Sans</vt:lpstr>
      <vt:lpstr>Times New Roman</vt:lpstr>
      <vt:lpstr>Formal Style Case Report by Slidesgo</vt:lpstr>
      <vt:lpstr>Presentazione standard di PowerPoint</vt:lpstr>
      <vt:lpstr>Recommender Systems</vt:lpstr>
      <vt:lpstr>LLM</vt:lpstr>
      <vt:lpstr>Presentazione standard di PowerPoint</vt:lpstr>
      <vt:lpstr>Ma cosa è una metrica?</vt:lpstr>
      <vt:lpstr>Presentazione standard di PowerPoint</vt:lpstr>
      <vt:lpstr>Soluzione</vt:lpstr>
      <vt:lpstr>Soluzione</vt:lpstr>
      <vt:lpstr>Soluzione</vt:lpstr>
      <vt:lpstr>WORKFLOW</vt:lpstr>
      <vt:lpstr>Presentazione standard di PowerPoint</vt:lpstr>
      <vt:lpstr>Presentazione standard di PowerPoint</vt:lpstr>
      <vt:lpstr>Preparazione dati </vt:lpstr>
      <vt:lpstr>Definizione RAG</vt:lpstr>
      <vt:lpstr>Recupero e Ranking</vt:lpstr>
      <vt:lpstr>Recupero e Ranking</vt:lpstr>
      <vt:lpstr>Recupero e Ranking</vt:lpstr>
      <vt:lpstr>Recupero e Ranking</vt:lpstr>
      <vt:lpstr>Recupero e Ranking</vt:lpstr>
      <vt:lpstr>Bilanciamento degli Obiettivi</vt:lpstr>
      <vt:lpstr>Presentazione standard di PowerPoint</vt:lpstr>
      <vt:lpstr>Bilanciamento degli Obiettivi</vt:lpstr>
      <vt:lpstr>Presentazione standard di PowerPoint</vt:lpstr>
      <vt:lpstr>Strategia di Aggregazione</vt:lpstr>
      <vt:lpstr>Presentazione standard di PowerPoint</vt:lpstr>
      <vt:lpstr>Esempio di raccomandazioni 1/3</vt:lpstr>
      <vt:lpstr>Esempio di raccomandazioni 2/3</vt:lpstr>
      <vt:lpstr>Esempio di raccomandazioni 3/3</vt:lpstr>
      <vt:lpstr>Justification &amp; Trade-offs </vt:lpstr>
      <vt:lpstr>Confronto  metriche agenti</vt:lpstr>
      <vt:lpstr>Analisi della Copertura</vt:lpstr>
      <vt:lpstr>Analisi del Trade-off</vt:lpstr>
      <vt:lpstr>Analisi della Precisione</vt:lpstr>
      <vt:lpstr>Conclusioni</vt:lpstr>
      <vt:lpstr>Limiti</vt:lpstr>
      <vt:lpstr>Sviluppi Futuri</vt:lpstr>
      <vt:lpstr>Grazie per l’attenzione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vito piccolini</dc:creator>
  <cp:lastModifiedBy>PICCOLINI VITO</cp:lastModifiedBy>
  <cp:revision>30</cp:revision>
  <dcterms:modified xsi:type="dcterms:W3CDTF">2025-07-14T16:00:49Z</dcterms:modified>
</cp:coreProperties>
</file>