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3" r:id="rId3"/>
    <p:sldId id="307" r:id="rId4"/>
    <p:sldId id="304" r:id="rId5"/>
    <p:sldId id="313" r:id="rId6"/>
    <p:sldId id="309" r:id="rId7"/>
    <p:sldId id="305" r:id="rId8"/>
    <p:sldId id="314" r:id="rId9"/>
    <p:sldId id="315" r:id="rId10"/>
    <p:sldId id="259" r:id="rId11"/>
    <p:sldId id="306" r:id="rId12"/>
    <p:sldId id="262" r:id="rId13"/>
    <p:sldId id="316" r:id="rId14"/>
    <p:sldId id="264" r:id="rId15"/>
    <p:sldId id="321" r:id="rId16"/>
    <p:sldId id="322" r:id="rId17"/>
    <p:sldId id="311" r:id="rId18"/>
    <p:sldId id="312" r:id="rId19"/>
    <p:sldId id="270" r:id="rId20"/>
    <p:sldId id="268" r:id="rId21"/>
    <p:sldId id="310" r:id="rId22"/>
    <p:sldId id="296" r:id="rId23"/>
    <p:sldId id="269" r:id="rId24"/>
    <p:sldId id="266" r:id="rId25"/>
    <p:sldId id="317" r:id="rId26"/>
    <p:sldId id="318" r:id="rId27"/>
    <p:sldId id="319" r:id="rId28"/>
    <p:sldId id="320" r:id="rId29"/>
    <p:sldId id="298" r:id="rId30"/>
    <p:sldId id="300" r:id="rId31"/>
    <p:sldId id="301" r:id="rId32"/>
    <p:sldId id="299" r:id="rId33"/>
    <p:sldId id="265" r:id="rId34"/>
    <p:sldId id="323" r:id="rId35"/>
    <p:sldId id="324" r:id="rId36"/>
    <p:sldId id="275" r:id="rId37"/>
  </p:sldIdLst>
  <p:sldSz cx="9144000" cy="5143500" type="screen16x9"/>
  <p:notesSz cx="6858000" cy="9144000"/>
  <p:embeddedFontLst>
    <p:embeddedFont>
      <p:font typeface="Bradley Hand ITC" panose="03070402050302030203" pitchFamily="66" charset="0"/>
      <p:regular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  <p:embeddedFont>
      <p:font typeface="Sora" panose="020B060402020202020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9D3"/>
    <a:srgbClr val="292929"/>
    <a:srgbClr val="A8B7BF"/>
    <a:srgbClr val="D4C8C4"/>
    <a:srgbClr val="A0D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A8954-3AFA-4F10-B464-FF7D65FBC49E}">
  <a:tblStyle styleId="{2C2A8954-3AFA-4F10-B464-FF7D65FBC4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0C27D8-5B44-4099-BBFD-6DFF29F864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129" autoAdjust="0"/>
    <p:restoredTop sz="93969" autoAdjust="0"/>
  </p:normalViewPr>
  <p:slideViewPr>
    <p:cSldViewPr snapToGrid="0">
      <p:cViewPr varScale="1">
        <p:scale>
          <a:sx n="72" d="100"/>
          <a:sy n="72" d="100"/>
        </p:scale>
        <p:origin x="72" y="4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9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932B065-0F2F-FECA-F41F-277E8C88F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1B7E738-E52D-41A1-B58E-59152F07B6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4268-1C02-47BA-9600-D04DF5A60EBB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656CB-FD33-5BD9-65C8-3A37926F52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49ACD4-5430-8A1A-F168-F32179058B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9808-62ED-4C4A-8ABF-65BD79CB37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09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026b66e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026b66e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68EC51B8-89CE-D49E-6CC7-45026AC2C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1CAE6EAF-C73F-FAAC-0B65-903FD19614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78B56504-76D5-61C2-01EA-F2C52E8CA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>
          <a:extLst>
            <a:ext uri="{FF2B5EF4-FFF2-40B4-BE49-F238E27FC236}">
              <a16:creationId xmlns:a16="http://schemas.microsoft.com/office/drawing/2014/main" id="{9A5C7AB0-4C86-3895-15C8-E244DDBC2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f9e629ec3_0_172:notes">
            <a:extLst>
              <a:ext uri="{FF2B5EF4-FFF2-40B4-BE49-F238E27FC236}">
                <a16:creationId xmlns:a16="http://schemas.microsoft.com/office/drawing/2014/main" id="{363F3095-E8D3-B631-12C3-32422443CB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f9e629ec3_0_172:notes">
            <a:extLst>
              <a:ext uri="{FF2B5EF4-FFF2-40B4-BE49-F238E27FC236}">
                <a16:creationId xmlns:a16="http://schemas.microsoft.com/office/drawing/2014/main" id="{AC0EE9BF-F3FB-0359-E813-480B4B2664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891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05afc42a3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05afc42a3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e375b9f5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e375b9f5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D156DD79-E8D1-2047-2304-FC58F3EE8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C52E55C1-FCCE-95B8-EDDB-8C237B656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61CF62EB-696F-B38A-4991-613D0F9DFE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97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162545E6-82B5-8196-12F6-4A095024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18180F09-FFBF-75A9-E09C-CEA9D55CB2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9F877A73-9112-E97D-6552-64C8FB2935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117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9FBCC685-4C73-9214-7963-BBD2F8C64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4893E484-68C9-7D14-E15D-83E0A6A484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872FE4D1-86D8-2CB6-92E7-4A22989A1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13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87964A82-6B11-E0AA-2668-072E5B2F6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9A09B60B-19C9-19D8-1817-FAA767ECC2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ACB39D1C-066D-713B-0750-D13796DF3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55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9236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375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4B5EB680-F18C-5959-2820-B401CFA1A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25E4267C-22C4-4F82-0485-2C59BEED50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E769D6BD-221A-2BB4-D4CC-10B0CF8352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65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90293FF6-22A7-E46D-F8BD-54B14434C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CD9C711B-8AFB-7242-9842-5B38914CBA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2347FA7D-71EB-0500-62D8-B7E86347B9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939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BF00B7D5-4BBB-42DA-9495-679FA9EF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F4FB42F0-5850-2ABE-E419-32658DAB80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D6AE8A83-0CB0-5A56-64C9-E08E98D21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50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800" y="1360775"/>
            <a:ext cx="4906200" cy="16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4800" y="3274276"/>
            <a:ext cx="49062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7951736" flipH="1">
            <a:off x="3529926" y="-1809034"/>
            <a:ext cx="7047570" cy="540800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2" y="4240596"/>
            <a:ext cx="9143876" cy="1028740"/>
            <a:chOff x="62" y="4240596"/>
            <a:chExt cx="9143876" cy="1028740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EB2E94D7-74E0-7541-321F-DD2E3CDBD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 hasCustomPrompt="1"/>
          </p:nvPr>
        </p:nvSpPr>
        <p:spPr>
          <a:xfrm>
            <a:off x="2673921" y="1328475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2673921" y="3581349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2673921" y="2454908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5625733" y="2460704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5" hasCustomPrompt="1"/>
          </p:nvPr>
        </p:nvSpPr>
        <p:spPr>
          <a:xfrm>
            <a:off x="5625733" y="1328475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5625733" y="3581349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801894" y="1827973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1801894" y="2954437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1801894" y="4080902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4753706" y="2960256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4753706" y="4080902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4"/>
          </p:nvPr>
        </p:nvSpPr>
        <p:spPr>
          <a:xfrm>
            <a:off x="4753706" y="1839586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>
            <a:off x="0" y="53"/>
            <a:ext cx="1581151" cy="5143392"/>
            <a:chOff x="0" y="53"/>
            <a:chExt cx="1581151" cy="5143392"/>
          </a:xfrm>
        </p:grpSpPr>
        <p:sp>
          <p:nvSpPr>
            <p:cNvPr id="95" name="Google Shape;95;p13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5400000" flipH="1">
              <a:off x="-2070474" y="2070527"/>
              <a:ext cx="5143297" cy="1002349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3"/>
          <p:cNvSpPr/>
          <p:nvPr/>
        </p:nvSpPr>
        <p:spPr>
          <a:xfrm rot="-5793611">
            <a:off x="5108914" y="667251"/>
            <a:ext cx="7047727" cy="540812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919688D5-E352-4D0F-CAEF-33C4BAD6D7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50" y="4819621"/>
            <a:ext cx="9143876" cy="449868"/>
            <a:chOff x="62" y="4240596"/>
            <a:chExt cx="9143876" cy="1028740"/>
          </a:xfrm>
        </p:grpSpPr>
        <p:sp>
          <p:nvSpPr>
            <p:cNvPr id="102" name="Google Shape;102;p14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4"/>
          <p:cNvSpPr/>
          <p:nvPr/>
        </p:nvSpPr>
        <p:spPr>
          <a:xfrm rot="9424676" flipH="1">
            <a:off x="-2604885" y="-2229434"/>
            <a:ext cx="7047918" cy="5408269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39267231-7583-C80D-EC1B-E44991F1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48" y="50"/>
            <a:ext cx="380889" cy="5143389"/>
            <a:chOff x="41" y="56"/>
            <a:chExt cx="1581110" cy="5143389"/>
          </a:xfrm>
        </p:grpSpPr>
        <p:sp>
          <p:nvSpPr>
            <p:cNvPr id="108" name="Google Shape;108;p15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5400000" flipH="1">
              <a:off x="-1781053" y="1781149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5"/>
          <p:cNvSpPr/>
          <p:nvPr/>
        </p:nvSpPr>
        <p:spPr>
          <a:xfrm rot="-1761608" flipH="1">
            <a:off x="4904819" y="1482620"/>
            <a:ext cx="7048168" cy="5408460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E7536B03-FD89-1EF4-28BD-CA10C619A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7"/>
          <p:cNvGrpSpPr/>
          <p:nvPr/>
        </p:nvGrpSpPr>
        <p:grpSpPr>
          <a:xfrm>
            <a:off x="6763013" y="100"/>
            <a:ext cx="2380497" cy="5143397"/>
            <a:chOff x="8422599" y="100"/>
            <a:chExt cx="721385" cy="5143397"/>
          </a:xfrm>
        </p:grpSpPr>
        <p:sp>
          <p:nvSpPr>
            <p:cNvPr id="119" name="Google Shape;119;p17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 rot="-5400000" flipH="1">
              <a:off x="6321342" y="2320863"/>
              <a:ext cx="5143297" cy="501971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7"/>
          <p:cNvSpPr/>
          <p:nvPr/>
        </p:nvSpPr>
        <p:spPr>
          <a:xfrm rot="7154954" flipH="1">
            <a:off x="-2585066" y="-810543"/>
            <a:ext cx="7047515" cy="5407959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 hasCustomPrompt="1"/>
          </p:nvPr>
        </p:nvSpPr>
        <p:spPr>
          <a:xfrm>
            <a:off x="2112838" y="2013157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2112850" y="2772075"/>
            <a:ext cx="34926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2" hasCustomPrompt="1"/>
          </p:nvPr>
        </p:nvSpPr>
        <p:spPr>
          <a:xfrm>
            <a:off x="2112850" y="534989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3"/>
          </p:nvPr>
        </p:nvSpPr>
        <p:spPr>
          <a:xfrm>
            <a:off x="2112850" y="1293901"/>
            <a:ext cx="34926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4" hasCustomPrompt="1"/>
          </p:nvPr>
        </p:nvSpPr>
        <p:spPr>
          <a:xfrm>
            <a:off x="2112838" y="3491325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5"/>
          </p:nvPr>
        </p:nvSpPr>
        <p:spPr>
          <a:xfrm>
            <a:off x="2112850" y="4250249"/>
            <a:ext cx="34926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7593B6CE-367F-3222-1208-A8DFF6A32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2"/>
          <p:cNvGrpSpPr/>
          <p:nvPr/>
        </p:nvGrpSpPr>
        <p:grpSpPr>
          <a:xfrm>
            <a:off x="45" y="50"/>
            <a:ext cx="719880" cy="5143389"/>
            <a:chOff x="41" y="56"/>
            <a:chExt cx="1581110" cy="5143389"/>
          </a:xfrm>
        </p:grpSpPr>
        <p:sp>
          <p:nvSpPr>
            <p:cNvPr id="165" name="Google Shape;165;p22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 rot="5400000" flipH="1">
              <a:off x="-1781053" y="1781149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2"/>
          <p:cNvSpPr/>
          <p:nvPr/>
        </p:nvSpPr>
        <p:spPr>
          <a:xfrm rot="-1245301" flipH="1">
            <a:off x="4539539" y="1518265"/>
            <a:ext cx="7047545" cy="540798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>
            <a:off x="1106963" y="2351226"/>
            <a:ext cx="21654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2"/>
          </p:nvPr>
        </p:nvSpPr>
        <p:spPr>
          <a:xfrm>
            <a:off x="3489749" y="2351224"/>
            <a:ext cx="21645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3"/>
          </p:nvPr>
        </p:nvSpPr>
        <p:spPr>
          <a:xfrm>
            <a:off x="5871636" y="2351224"/>
            <a:ext cx="21645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4"/>
          </p:nvPr>
        </p:nvSpPr>
        <p:spPr>
          <a:xfrm>
            <a:off x="1106963" y="1578076"/>
            <a:ext cx="2164500" cy="7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5"/>
          </p:nvPr>
        </p:nvSpPr>
        <p:spPr>
          <a:xfrm>
            <a:off x="3489300" y="1578076"/>
            <a:ext cx="2164500" cy="7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6"/>
          </p:nvPr>
        </p:nvSpPr>
        <p:spPr>
          <a:xfrm>
            <a:off x="5871637" y="1578075"/>
            <a:ext cx="2165400" cy="7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003FB2CE-72DE-3A95-0ABA-EE63AD066B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1163725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2"/>
          </p:nvPr>
        </p:nvSpPr>
        <p:spPr>
          <a:xfrm>
            <a:off x="1163726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3"/>
          </p:nvPr>
        </p:nvSpPr>
        <p:spPr>
          <a:xfrm>
            <a:off x="5013252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4"/>
          </p:nvPr>
        </p:nvSpPr>
        <p:spPr>
          <a:xfrm>
            <a:off x="1163726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5"/>
          </p:nvPr>
        </p:nvSpPr>
        <p:spPr>
          <a:xfrm>
            <a:off x="5013252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6"/>
          </p:nvPr>
        </p:nvSpPr>
        <p:spPr>
          <a:xfrm>
            <a:off x="1163725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ubTitle" idx="7"/>
          </p:nvPr>
        </p:nvSpPr>
        <p:spPr>
          <a:xfrm>
            <a:off x="5013250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8"/>
          </p:nvPr>
        </p:nvSpPr>
        <p:spPr>
          <a:xfrm>
            <a:off x="5013250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50" y="-2"/>
            <a:ext cx="9143876" cy="525892"/>
            <a:chOff x="62" y="-4"/>
            <a:chExt cx="9143876" cy="1028740"/>
          </a:xfrm>
        </p:grpSpPr>
        <p:sp>
          <p:nvSpPr>
            <p:cNvPr id="186" name="Google Shape;186;p23"/>
            <p:cNvSpPr/>
            <p:nvPr/>
          </p:nvSpPr>
          <p:spPr>
            <a:xfrm rot="10800000" flipH="1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rot="10800000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3"/>
          <p:cNvSpPr/>
          <p:nvPr/>
        </p:nvSpPr>
        <p:spPr>
          <a:xfrm rot="1956605" flipH="1">
            <a:off x="-1619609" y="2490500"/>
            <a:ext cx="7047639" cy="5408054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DB5E0790-6D5F-6518-79C3-99FDF09BA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userDrawn="1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4"/>
          <p:cNvGrpSpPr/>
          <p:nvPr/>
        </p:nvGrpSpPr>
        <p:grpSpPr>
          <a:xfrm>
            <a:off x="50" y="4608659"/>
            <a:ext cx="9143876" cy="660863"/>
            <a:chOff x="62" y="4240596"/>
            <a:chExt cx="9143876" cy="1028740"/>
          </a:xfrm>
        </p:grpSpPr>
        <p:sp>
          <p:nvSpPr>
            <p:cNvPr id="191" name="Google Shape;191;p24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24"/>
          <p:cNvSpPr/>
          <p:nvPr/>
        </p:nvSpPr>
        <p:spPr>
          <a:xfrm rot="-6076843" flipH="1">
            <a:off x="5149113" y="-1972617"/>
            <a:ext cx="7047553" cy="5407989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ubTitle" idx="1"/>
          </p:nvPr>
        </p:nvSpPr>
        <p:spPr>
          <a:xfrm>
            <a:off x="720000" y="15183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subTitle" idx="2"/>
          </p:nvPr>
        </p:nvSpPr>
        <p:spPr>
          <a:xfrm>
            <a:off x="3524999" y="15183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3"/>
          </p:nvPr>
        </p:nvSpPr>
        <p:spPr>
          <a:xfrm>
            <a:off x="720000" y="32486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4"/>
          </p:nvPr>
        </p:nvSpPr>
        <p:spPr>
          <a:xfrm>
            <a:off x="3527456" y="32486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5"/>
          </p:nvPr>
        </p:nvSpPr>
        <p:spPr>
          <a:xfrm>
            <a:off x="6334911" y="15183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6"/>
          </p:nvPr>
        </p:nvSpPr>
        <p:spPr>
          <a:xfrm>
            <a:off x="6334911" y="32486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7"/>
          </p:nvPr>
        </p:nvSpPr>
        <p:spPr>
          <a:xfrm>
            <a:off x="720000" y="11444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8"/>
          </p:nvPr>
        </p:nvSpPr>
        <p:spPr>
          <a:xfrm>
            <a:off x="3524999" y="11444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9"/>
          </p:nvPr>
        </p:nvSpPr>
        <p:spPr>
          <a:xfrm>
            <a:off x="6334911" y="11444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13"/>
          </p:nvPr>
        </p:nvSpPr>
        <p:spPr>
          <a:xfrm>
            <a:off x="720000" y="28715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14"/>
          </p:nvPr>
        </p:nvSpPr>
        <p:spPr>
          <a:xfrm>
            <a:off x="3524999" y="28715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15"/>
          </p:nvPr>
        </p:nvSpPr>
        <p:spPr>
          <a:xfrm>
            <a:off x="6334911" y="28715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B1B580-38B7-BEC3-1A4C-BC2BD3DC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4">
            <a:extLst>
              <a:ext uri="{FF2B5EF4-FFF2-40B4-BE49-F238E27FC236}">
                <a16:creationId xmlns:a16="http://schemas.microsoft.com/office/drawing/2014/main" id="{865DA04D-21DE-25BB-AA1F-A14FA0BC0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15489" y="480177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5"/>
          <p:cNvGrpSpPr/>
          <p:nvPr/>
        </p:nvGrpSpPr>
        <p:grpSpPr>
          <a:xfrm>
            <a:off x="49" y="-27"/>
            <a:ext cx="9143877" cy="1841887"/>
            <a:chOff x="61" y="-21"/>
            <a:chExt cx="9143877" cy="1028757"/>
          </a:xfrm>
        </p:grpSpPr>
        <p:sp>
          <p:nvSpPr>
            <p:cNvPr id="209" name="Google Shape;209;p25"/>
            <p:cNvSpPr/>
            <p:nvPr/>
          </p:nvSpPr>
          <p:spPr>
            <a:xfrm rot="10800000" flipH="1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 rot="10800000">
              <a:off x="61" y="-21"/>
              <a:ext cx="9143876" cy="80552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5"/>
          <p:cNvSpPr/>
          <p:nvPr/>
        </p:nvSpPr>
        <p:spPr>
          <a:xfrm rot="2191549" flipH="1">
            <a:off x="-443104" y="2827667"/>
            <a:ext cx="7047842" cy="5408210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ctrTitle"/>
          </p:nvPr>
        </p:nvSpPr>
        <p:spPr>
          <a:xfrm>
            <a:off x="715100" y="1851238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1"/>
          </p:nvPr>
        </p:nvSpPr>
        <p:spPr>
          <a:xfrm>
            <a:off x="4650700" y="1851250"/>
            <a:ext cx="3778200" cy="12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4650700" y="2849050"/>
            <a:ext cx="377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7A8E2D6A-E571-BFAC-44C2-E2850647E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6"/>
          <p:cNvGrpSpPr/>
          <p:nvPr/>
        </p:nvGrpSpPr>
        <p:grpSpPr>
          <a:xfrm flipH="1">
            <a:off x="7579169" y="53"/>
            <a:ext cx="1581117" cy="5143392"/>
            <a:chOff x="34" y="53"/>
            <a:chExt cx="1581117" cy="5143392"/>
          </a:xfrm>
        </p:grpSpPr>
        <p:sp>
          <p:nvSpPr>
            <p:cNvPr id="217" name="Google Shape;217;p26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 rot="5400000" flipH="1">
              <a:off x="-1898635" y="1898721"/>
              <a:ext cx="5143297" cy="1345961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6"/>
          <p:cNvSpPr/>
          <p:nvPr/>
        </p:nvSpPr>
        <p:spPr>
          <a:xfrm rot="5793611" flipH="1">
            <a:off x="-2996321" y="667251"/>
            <a:ext cx="7047727" cy="540812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8D2416BB-AF4E-317B-A1A7-1BB54877E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7"/>
          <p:cNvGrpSpPr/>
          <p:nvPr/>
        </p:nvGrpSpPr>
        <p:grpSpPr>
          <a:xfrm rot="10800000" flipH="1">
            <a:off x="62" y="4132413"/>
            <a:ext cx="9143876" cy="1028740"/>
            <a:chOff x="62" y="-4"/>
            <a:chExt cx="9143876" cy="1028740"/>
          </a:xfrm>
        </p:grpSpPr>
        <p:sp>
          <p:nvSpPr>
            <p:cNvPr id="222" name="Google Shape;222;p27"/>
            <p:cNvSpPr/>
            <p:nvPr/>
          </p:nvSpPr>
          <p:spPr>
            <a:xfrm rot="10800000" flipH="1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 rot="10800000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7"/>
          <p:cNvGrpSpPr/>
          <p:nvPr/>
        </p:nvGrpSpPr>
        <p:grpSpPr>
          <a:xfrm rot="10800000" flipH="1">
            <a:off x="-2554627" y="-4248154"/>
            <a:ext cx="14253253" cy="8874309"/>
            <a:chOff x="-2771747" y="534994"/>
            <a:chExt cx="14253253" cy="8874309"/>
          </a:xfrm>
        </p:grpSpPr>
        <p:sp>
          <p:nvSpPr>
            <p:cNvPr id="225" name="Google Shape;225;p27"/>
            <p:cNvSpPr/>
            <p:nvPr/>
          </p:nvSpPr>
          <p:spPr>
            <a:xfrm rot="2991695" flipH="1">
              <a:off x="-1956763" y="2268050"/>
              <a:ext cx="7047826" cy="5408198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 rot="-1203209" flipH="1">
              <a:off x="3720293" y="2268118"/>
              <a:ext cx="7047648" cy="5408061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D8318DCA-575D-E6C7-D0BF-83FAE591A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8039407" y="100"/>
            <a:ext cx="1104170" cy="5143397"/>
            <a:chOff x="8422599" y="100"/>
            <a:chExt cx="721397" cy="5143397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 flipH="1">
              <a:off x="6331919" y="2331420"/>
              <a:ext cx="5143297" cy="480857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/>
          <p:nvPr/>
        </p:nvSpPr>
        <p:spPr>
          <a:xfrm rot="5400000" flipH="1">
            <a:off x="-3328197" y="595553"/>
            <a:ext cx="7047571" cy="540800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4946578" y="2345558"/>
            <a:ext cx="2673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524422" y="2345557"/>
            <a:ext cx="2673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524422" y="1695700"/>
            <a:ext cx="2673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4946578" y="1695700"/>
            <a:ext cx="2673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DDC09431-8A34-93AA-16EE-B0ABAE223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8422599" y="100"/>
            <a:ext cx="721385" cy="5143397"/>
            <a:chOff x="8422599" y="100"/>
            <a:chExt cx="721385" cy="5143397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 flipH="1">
              <a:off x="6335095" y="2334657"/>
              <a:ext cx="5143297" cy="474383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/>
          <p:nvPr/>
        </p:nvSpPr>
        <p:spPr>
          <a:xfrm rot="7199932" flipH="1">
            <a:off x="-3766244" y="-1618405"/>
            <a:ext cx="7047454" cy="540791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78D4D5C7-067A-950C-486E-28DED1CF9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62" y="4240596"/>
            <a:ext cx="9143876" cy="1028740"/>
            <a:chOff x="62" y="4240596"/>
            <a:chExt cx="9143876" cy="1028740"/>
          </a:xfrm>
        </p:grpSpPr>
        <p:sp>
          <p:nvSpPr>
            <p:cNvPr id="49" name="Google Shape;49;p7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7"/>
          <p:cNvGrpSpPr/>
          <p:nvPr/>
        </p:nvGrpSpPr>
        <p:grpSpPr>
          <a:xfrm>
            <a:off x="-1897863" y="-3262936"/>
            <a:ext cx="14581217" cy="8890352"/>
            <a:chOff x="-1897863" y="-3262936"/>
            <a:chExt cx="14581217" cy="8890352"/>
          </a:xfrm>
        </p:grpSpPr>
        <p:sp>
          <p:nvSpPr>
            <p:cNvPr id="52" name="Google Shape;52;p7"/>
            <p:cNvSpPr/>
            <p:nvPr/>
          </p:nvSpPr>
          <p:spPr>
            <a:xfrm rot="-10320869" flipH="1">
              <a:off x="-1556381" y="-2799617"/>
              <a:ext cx="7047645" cy="5408059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6177391" flipH="1">
              <a:off x="5734195" y="-1117063"/>
              <a:ext cx="7047715" cy="5408112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192826" y="107205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192826" y="1644750"/>
            <a:ext cx="3852000" cy="24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2"/>
          </p:nvPr>
        </p:nvSpPr>
        <p:spPr>
          <a:xfrm>
            <a:off x="5551375" y="1119587"/>
            <a:ext cx="2399700" cy="29043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A950BC1B-E451-8E52-6594-72A79955F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rot="-2848264">
            <a:off x="3529876" y="1720616"/>
            <a:ext cx="7047570" cy="540800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 rot="10800000" flipH="1">
            <a:off x="12" y="50247"/>
            <a:ext cx="9143876" cy="1028740"/>
            <a:chOff x="62" y="4240596"/>
            <a:chExt cx="9143876" cy="1028740"/>
          </a:xfrm>
        </p:grpSpPr>
        <p:sp>
          <p:nvSpPr>
            <p:cNvPr id="60" name="Google Shape;60;p8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1ED0B2AB-C2CD-9C76-F5AA-2BDEAF638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 flipH="1">
            <a:off x="9" y="50"/>
            <a:ext cx="721385" cy="5143397"/>
            <a:chOff x="8422599" y="100"/>
            <a:chExt cx="721385" cy="5143397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 flipH="1">
              <a:off x="6335095" y="2334657"/>
              <a:ext cx="5143297" cy="474383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9"/>
          <p:cNvSpPr/>
          <p:nvPr/>
        </p:nvSpPr>
        <p:spPr>
          <a:xfrm rot="-7199932">
            <a:off x="5862782" y="-1602105"/>
            <a:ext cx="7047454" cy="540791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E7E56A01-8C3D-49F0-9BD3-A34C9A095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1D2BD12E-2954-08E1-95CA-F8EE9C2A4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 rot="-5400000">
            <a:off x="3833334" y="194857"/>
            <a:ext cx="1496308" cy="9162943"/>
            <a:chOff x="58" y="62"/>
            <a:chExt cx="1461095" cy="5143386"/>
          </a:xfrm>
        </p:grpSpPr>
        <p:sp>
          <p:nvSpPr>
            <p:cNvPr id="75" name="Google Shape;75;p11"/>
            <p:cNvSpPr/>
            <p:nvPr/>
          </p:nvSpPr>
          <p:spPr>
            <a:xfrm rot="5400000">
              <a:off x="-1841043" y="1841252"/>
              <a:ext cx="5143297" cy="146109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5400000" flipH="1">
              <a:off x="-2101588" y="2101710"/>
              <a:ext cx="5143297" cy="940001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/>
          <p:nvPr/>
        </p:nvSpPr>
        <p:spPr>
          <a:xfrm rot="-8674605" flipH="1">
            <a:off x="2767888" y="-2601252"/>
            <a:ext cx="7047518" cy="540796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81975"/>
            <a:ext cx="6576000" cy="96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1284000" y="26195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1E8E5C28-BA56-10E7-32EF-ECF45EA92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FFD822CF-7038-4C8B-B50C-965550AD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83A971-B587-481A-9312-BB4C2764A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Sora" panose="020B0604020202020204" charset="0"/>
                <a:cs typeface="Sora" panose="020B0604020202020204" charset="0"/>
              </a:defRPr>
            </a:lvl1pPr>
          </a:lstStyle>
          <a:p>
            <a:fld id="{40A546D5-F53B-4645-BE46-0C0478F41C6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0;p2">
            <a:extLst>
              <a:ext uri="{FF2B5EF4-FFF2-40B4-BE49-F238E27FC236}">
                <a16:creationId xmlns:a16="http://schemas.microsoft.com/office/drawing/2014/main" id="{5E366804-7B19-FEC1-9F75-F258C3472CDE}"/>
              </a:ext>
            </a:extLst>
          </p:cNvPr>
          <p:cNvSpPr txBox="1"/>
          <p:nvPr/>
        </p:nvSpPr>
        <p:spPr>
          <a:xfrm>
            <a:off x="212742" y="230568"/>
            <a:ext cx="551740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Università degli Studi di Bari ‘Aldo Moro’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Dipartimento di Informatica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292929"/>
                </a:solidFill>
                <a:latin typeface="Times New Roman"/>
                <a:cs typeface="Times New Roman"/>
                <a:sym typeface="Times New Roman"/>
              </a:rPr>
              <a:t>Corso di Laurea in Informatica e Tecnologie per la Produzione del Software</a:t>
            </a:r>
            <a:endParaRPr sz="1600" dirty="0">
              <a:solidFill>
                <a:srgbClr val="292929"/>
              </a:solidFill>
            </a:endParaRPr>
          </a:p>
        </p:txBody>
      </p:sp>
      <p:sp>
        <p:nvSpPr>
          <p:cNvPr id="7" name="Google Shape;90;p2">
            <a:extLst>
              <a:ext uri="{FF2B5EF4-FFF2-40B4-BE49-F238E27FC236}">
                <a16:creationId xmlns:a16="http://schemas.microsoft.com/office/drawing/2014/main" id="{7D0F9F50-FB00-7DA3-77AD-F136D91AA400}"/>
              </a:ext>
            </a:extLst>
          </p:cNvPr>
          <p:cNvSpPr txBox="1"/>
          <p:nvPr/>
        </p:nvSpPr>
        <p:spPr>
          <a:xfrm>
            <a:off x="926122" y="2571750"/>
            <a:ext cx="729175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Orchestrazione di Agenti LLM per l'Ottimizzazione Multi-Metrica nei Sistemi di Raccomandazione</a:t>
            </a:r>
          </a:p>
        </p:txBody>
      </p:sp>
      <p:sp>
        <p:nvSpPr>
          <p:cNvPr id="8" name="Google Shape;90;p2">
            <a:extLst>
              <a:ext uri="{FF2B5EF4-FFF2-40B4-BE49-F238E27FC236}">
                <a16:creationId xmlns:a16="http://schemas.microsoft.com/office/drawing/2014/main" id="{D12E8B5B-8AFA-A635-5415-7A83DB14AC95}"/>
              </a:ext>
            </a:extLst>
          </p:cNvPr>
          <p:cNvSpPr txBox="1"/>
          <p:nvPr/>
        </p:nvSpPr>
        <p:spPr>
          <a:xfrm>
            <a:off x="785297" y="3630826"/>
            <a:ext cx="248982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Relatore: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Cataldo Musto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Correlatore: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Dott. Alessandro Petruzzelli</a:t>
            </a:r>
          </a:p>
        </p:txBody>
      </p:sp>
      <p:sp>
        <p:nvSpPr>
          <p:cNvPr id="9" name="Google Shape;90;p2">
            <a:extLst>
              <a:ext uri="{FF2B5EF4-FFF2-40B4-BE49-F238E27FC236}">
                <a16:creationId xmlns:a16="http://schemas.microsoft.com/office/drawing/2014/main" id="{3B175A4F-AFC1-7D0F-4A07-5A1C9FA3DCBE}"/>
              </a:ext>
            </a:extLst>
          </p:cNvPr>
          <p:cNvSpPr txBox="1"/>
          <p:nvPr/>
        </p:nvSpPr>
        <p:spPr>
          <a:xfrm>
            <a:off x="5868881" y="3868981"/>
            <a:ext cx="14463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Candidato: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Vito Piccolini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F589DE-B93A-BAD7-AD22-6A1467C25A0F}"/>
              </a:ext>
            </a:extLst>
          </p:cNvPr>
          <p:cNvSpPr txBox="1"/>
          <p:nvPr/>
        </p:nvSpPr>
        <p:spPr>
          <a:xfrm>
            <a:off x="3342180" y="1730640"/>
            <a:ext cx="2459638" cy="73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TESI DI LAUREA </a:t>
            </a:r>
          </a:p>
          <a:p>
            <a:pPr algn="ctr"/>
            <a:r>
              <a:rPr lang="it-IT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algn="ctr"/>
            <a:r>
              <a:rPr lang="it-IT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Linguaggi di Programmazione</a:t>
            </a:r>
          </a:p>
        </p:txBody>
      </p:sp>
      <p:pic>
        <p:nvPicPr>
          <p:cNvPr id="3" name="Immagine 2" descr="Immagine che contiene Carattere, Elementi grafici, testo, logo&#10;&#10;Il contenuto generato dall'IA potrebbe non essere corretto.">
            <a:extLst>
              <a:ext uri="{FF2B5EF4-FFF2-40B4-BE49-F238E27FC236}">
                <a16:creationId xmlns:a16="http://schemas.microsoft.com/office/drawing/2014/main" id="{73B4D93A-C3F9-8F92-E7F1-82746CBE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328" y="984317"/>
            <a:ext cx="1168930" cy="646857"/>
          </a:xfrm>
          <a:prstGeom prst="rect">
            <a:avLst/>
          </a:prstGeom>
        </p:spPr>
      </p:pic>
      <p:pic>
        <p:nvPicPr>
          <p:cNvPr id="5" name="Immagine 4" descr="Immagine che contiene testo, Carattere, simbolo, logo&#10;&#10;Il contenuto generato dall'IA potrebbe non essere corretto.">
            <a:extLst>
              <a:ext uri="{FF2B5EF4-FFF2-40B4-BE49-F238E27FC236}">
                <a16:creationId xmlns:a16="http://schemas.microsoft.com/office/drawing/2014/main" id="{1EEA8D6F-449B-3BE5-01E7-D5850630F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27" y="115614"/>
            <a:ext cx="2816773" cy="87260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E40D310-445A-FDC5-7608-7E3C0C03E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</a:t>
            </a:fld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658A69-6CE7-6D97-9266-E818664ED931}"/>
              </a:ext>
            </a:extLst>
          </p:cNvPr>
          <p:cNvSpPr txBox="1"/>
          <p:nvPr/>
        </p:nvSpPr>
        <p:spPr>
          <a:xfrm>
            <a:off x="914400" y="165661"/>
            <a:ext cx="793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Architettura generale: Multi-Agent LLM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251775F-B3C2-B841-3518-C3092F514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10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6550520-DD06-FC3E-8847-83215FA0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744"/>
          <a:stretch>
            <a:fillRect/>
          </a:stretch>
        </p:blipFill>
        <p:spPr>
          <a:xfrm>
            <a:off x="0" y="1074419"/>
            <a:ext cx="9160991" cy="34361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A5F7D2-0234-5166-A970-B3292EF84F68}"/>
              </a:ext>
            </a:extLst>
          </p:cNvPr>
          <p:cNvSpPr txBox="1"/>
          <p:nvPr/>
        </p:nvSpPr>
        <p:spPr>
          <a:xfrm>
            <a:off x="1667656" y="561892"/>
            <a:ext cx="58086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it-IT" sz="3000" b="1" dirty="0">
                <a:latin typeface="Sora" panose="020B0604020202020204" charset="0"/>
                <a:cs typeface="Sora" panose="020B0604020202020204" charset="0"/>
              </a:rPr>
              <a:t>Dataset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BEC2650-8E0C-B2FE-5FF4-F9B53D97A58D}"/>
              </a:ext>
            </a:extLst>
          </p:cNvPr>
          <p:cNvSpPr txBox="1"/>
          <p:nvPr/>
        </p:nvSpPr>
        <p:spPr>
          <a:xfrm>
            <a:off x="1577245" y="1300856"/>
            <a:ext cx="59895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Dataset utilizzato: </a:t>
            </a:r>
            <a:r>
              <a:rPr lang="it-IT" sz="1600" b="1" dirty="0" err="1">
                <a:latin typeface="Sora" panose="020B0604020202020204" charset="0"/>
                <a:cs typeface="Sora" panose="020B0604020202020204" charset="0"/>
              </a:rPr>
              <a:t>MovieLens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 1M.</a:t>
            </a:r>
          </a:p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Scelto per la sua densità e la ricchezza delle interazioni storiche tra utenti e item.</a:t>
            </a: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Include identificativi di utenti (ID), item (film) e valutazioni esplicite (rating).</a:t>
            </a: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Nel dettaglio contiene: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6B63F53-E8C2-B142-9122-F646390459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11</a:t>
            </a:fld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B806D6A-79DA-BEFC-3552-54F2B0DCE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13430"/>
              </p:ext>
            </p:extLst>
          </p:nvPr>
        </p:nvGraphicFramePr>
        <p:xfrm>
          <a:off x="1004177" y="3716952"/>
          <a:ext cx="7135645" cy="864656"/>
        </p:xfrm>
        <a:graphic>
          <a:graphicData uri="http://schemas.openxmlformats.org/drawingml/2006/table">
            <a:tbl>
              <a:tblPr firstRow="1" bandRow="1">
                <a:tableStyleId>{2C2A8954-3AFA-4F10-B464-FF7D65FBC49E}</a:tableStyleId>
              </a:tblPr>
              <a:tblGrid>
                <a:gridCol w="1427129">
                  <a:extLst>
                    <a:ext uri="{9D8B030D-6E8A-4147-A177-3AD203B41FA5}">
                      <a16:colId xmlns:a16="http://schemas.microsoft.com/office/drawing/2014/main" val="3455578808"/>
                    </a:ext>
                  </a:extLst>
                </a:gridCol>
                <a:gridCol w="1427129">
                  <a:extLst>
                    <a:ext uri="{9D8B030D-6E8A-4147-A177-3AD203B41FA5}">
                      <a16:colId xmlns:a16="http://schemas.microsoft.com/office/drawing/2014/main" val="3432817397"/>
                    </a:ext>
                  </a:extLst>
                </a:gridCol>
                <a:gridCol w="1427129">
                  <a:extLst>
                    <a:ext uri="{9D8B030D-6E8A-4147-A177-3AD203B41FA5}">
                      <a16:colId xmlns:a16="http://schemas.microsoft.com/office/drawing/2014/main" val="2022229448"/>
                    </a:ext>
                  </a:extLst>
                </a:gridCol>
                <a:gridCol w="1427129">
                  <a:extLst>
                    <a:ext uri="{9D8B030D-6E8A-4147-A177-3AD203B41FA5}">
                      <a16:colId xmlns:a16="http://schemas.microsoft.com/office/drawing/2014/main" val="1652222885"/>
                    </a:ext>
                  </a:extLst>
                </a:gridCol>
                <a:gridCol w="1427129">
                  <a:extLst>
                    <a:ext uri="{9D8B030D-6E8A-4147-A177-3AD203B41FA5}">
                      <a16:colId xmlns:a16="http://schemas.microsoft.com/office/drawing/2014/main" val="137995713"/>
                    </a:ext>
                  </a:extLst>
                </a:gridCol>
              </a:tblGrid>
              <a:tr h="432328"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292929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Utenti</a:t>
                      </a:r>
                    </a:p>
                  </a:txBody>
                  <a:tcPr anchor="ctr">
                    <a:solidFill>
                      <a:srgbClr val="B1C9D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292929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Film</a:t>
                      </a:r>
                    </a:p>
                  </a:txBody>
                  <a:tcPr anchor="ctr">
                    <a:solidFill>
                      <a:srgbClr val="B1C9D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292929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Valutazioni</a:t>
                      </a:r>
                    </a:p>
                  </a:txBody>
                  <a:tcPr anchor="ctr">
                    <a:solidFill>
                      <a:srgbClr val="B1C9D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292929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Generi </a:t>
                      </a:r>
                    </a:p>
                  </a:txBody>
                  <a:tcPr anchor="ctr">
                    <a:solidFill>
                      <a:srgbClr val="B1C9D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419967"/>
                  </a:ext>
                </a:extLst>
              </a:tr>
              <a:tr h="43232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B1C9D3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Totale</a:t>
                      </a:r>
                    </a:p>
                  </a:txBody>
                  <a:tcPr anchor="ctr">
                    <a:solidFill>
                      <a:srgbClr val="292929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ora" panose="020B0604020202020204" charset="0"/>
                          <a:cs typeface="Sora" panose="020B0604020202020204" charset="0"/>
                        </a:rPr>
                        <a:t>6040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ora" panose="020B0604020202020204" charset="0"/>
                          <a:cs typeface="Sora" panose="020B0604020202020204" charset="0"/>
                        </a:rPr>
                        <a:t>3883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ora" panose="020B0604020202020204" charset="0"/>
                          <a:cs typeface="Sora" panose="020B0604020202020204" charset="0"/>
                        </a:rPr>
                        <a:t>1.000.209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ora" panose="020B0604020202020204" charset="0"/>
                          <a:cs typeface="Sora" panose="020B0604020202020204" charset="0"/>
                        </a:rPr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570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48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DAFEB2F0-63BB-EDF9-CA5B-ED721DC361D4}"/>
              </a:ext>
            </a:extLst>
          </p:cNvPr>
          <p:cNvSpPr/>
          <p:nvPr/>
        </p:nvSpPr>
        <p:spPr>
          <a:xfrm>
            <a:off x="4343400" y="-7620"/>
            <a:ext cx="1021080" cy="5173980"/>
          </a:xfrm>
          <a:custGeom>
            <a:avLst/>
            <a:gdLst>
              <a:gd name="connsiteX0" fmla="*/ 1021080 w 1021080"/>
              <a:gd name="connsiteY0" fmla="*/ 0 h 5173980"/>
              <a:gd name="connsiteX1" fmla="*/ 129540 w 1021080"/>
              <a:gd name="connsiteY1" fmla="*/ 899160 h 5173980"/>
              <a:gd name="connsiteX2" fmla="*/ 617220 w 1021080"/>
              <a:gd name="connsiteY2" fmla="*/ 1760220 h 5173980"/>
              <a:gd name="connsiteX3" fmla="*/ 335280 w 1021080"/>
              <a:gd name="connsiteY3" fmla="*/ 3055620 h 5173980"/>
              <a:gd name="connsiteX4" fmla="*/ 746760 w 1021080"/>
              <a:gd name="connsiteY4" fmla="*/ 4160520 h 5173980"/>
              <a:gd name="connsiteX5" fmla="*/ 205740 w 1021080"/>
              <a:gd name="connsiteY5" fmla="*/ 4953000 h 5173980"/>
              <a:gd name="connsiteX6" fmla="*/ 0 w 1021080"/>
              <a:gd name="connsiteY6" fmla="*/ 5173980 h 517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080" h="5173980">
                <a:moveTo>
                  <a:pt x="1021080" y="0"/>
                </a:moveTo>
                <a:cubicBezTo>
                  <a:pt x="608965" y="302895"/>
                  <a:pt x="196850" y="605790"/>
                  <a:pt x="129540" y="899160"/>
                </a:cubicBezTo>
                <a:cubicBezTo>
                  <a:pt x="62230" y="1192530"/>
                  <a:pt x="582930" y="1400810"/>
                  <a:pt x="617220" y="1760220"/>
                </a:cubicBezTo>
                <a:cubicBezTo>
                  <a:pt x="651510" y="2119630"/>
                  <a:pt x="313690" y="2655570"/>
                  <a:pt x="335280" y="3055620"/>
                </a:cubicBezTo>
                <a:cubicBezTo>
                  <a:pt x="356870" y="3455670"/>
                  <a:pt x="768350" y="3844290"/>
                  <a:pt x="746760" y="4160520"/>
                </a:cubicBezTo>
                <a:cubicBezTo>
                  <a:pt x="725170" y="4476750"/>
                  <a:pt x="330200" y="4784090"/>
                  <a:pt x="205740" y="4953000"/>
                </a:cubicBezTo>
                <a:cubicBezTo>
                  <a:pt x="81280" y="5121910"/>
                  <a:pt x="40640" y="5147945"/>
                  <a:pt x="0" y="5173980"/>
                </a:cubicBezTo>
              </a:path>
            </a:pathLst>
          </a:custGeom>
          <a:noFill/>
          <a:ln w="63500">
            <a:solidFill>
              <a:srgbClr val="B1C9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Google Shape;308;p38">
            <a:extLst>
              <a:ext uri="{FF2B5EF4-FFF2-40B4-BE49-F238E27FC236}">
                <a16:creationId xmlns:a16="http://schemas.microsoft.com/office/drawing/2014/main" id="{1470BD15-8EFE-7DBC-A3B8-03243B1A8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007" y="253629"/>
            <a:ext cx="3836385" cy="656575"/>
          </a:xfrm>
          <a:prstGeom prst="rect">
            <a:avLst/>
          </a:prstGeom>
          <a:effectLst>
            <a:outerShdw blurRad="12700" dist="38100" dir="2700000" algn="tl" rotWithShape="0">
              <a:srgbClr val="B1C9D3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Preparazione dati 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D1ABBC-576B-F22F-CE27-0370CD206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12</a:t>
            </a:fld>
            <a:endParaRPr lang="it-IT"/>
          </a:p>
        </p:txBody>
      </p:sp>
      <p:pic>
        <p:nvPicPr>
          <p:cNvPr id="5" name="Immagine 4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9CD5B7C8-B2AF-D831-D9B4-CAF8819C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57" r="12551" b="44056"/>
          <a:stretch>
            <a:fillRect/>
          </a:stretch>
        </p:blipFill>
        <p:spPr>
          <a:xfrm>
            <a:off x="846007" y="1537508"/>
            <a:ext cx="3725993" cy="280201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A9DA4AB-3C11-B9D5-96B0-2F597285588C}"/>
              </a:ext>
            </a:extLst>
          </p:cNvPr>
          <p:cNvSpPr/>
          <p:nvPr/>
        </p:nvSpPr>
        <p:spPr>
          <a:xfrm>
            <a:off x="6623824" y="3731941"/>
            <a:ext cx="1055649" cy="1412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482E393-5827-6910-A9E6-4E296371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130" t="57705" r="11430"/>
          <a:stretch>
            <a:fillRect/>
          </a:stretch>
        </p:blipFill>
        <p:spPr>
          <a:xfrm>
            <a:off x="5029199" y="1556474"/>
            <a:ext cx="3983065" cy="21754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DD20DF49-EF80-7B4F-1010-CDD8BE86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620" y="428231"/>
            <a:ext cx="3498760" cy="572700"/>
          </a:xfrm>
        </p:spPr>
        <p:txBody>
          <a:bodyPr/>
          <a:lstStyle/>
          <a:p>
            <a:r>
              <a:rPr lang="it-IT" dirty="0"/>
              <a:t>Definizione RAG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A3FE4679-EB8C-B39E-0CB8-B4056BB6DF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13</a:t>
            </a:fld>
            <a:endParaRPr lang="it-IT"/>
          </a:p>
        </p:txBody>
      </p:sp>
      <p:pic>
        <p:nvPicPr>
          <p:cNvPr id="16" name="Immagine 15" descr="Immagine che contiene testo, diagramma, schizzo, Piano&#10;&#10;Il contenuto generato dall'IA potrebbe non essere corretto.">
            <a:extLst>
              <a:ext uri="{FF2B5EF4-FFF2-40B4-BE49-F238E27FC236}">
                <a16:creationId xmlns:a16="http://schemas.microsoft.com/office/drawing/2014/main" id="{C3C4B1EF-6CE9-7788-47F0-D3810DDA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015" y="1521545"/>
            <a:ext cx="4686947" cy="2634733"/>
          </a:xfrm>
          <a:prstGeom prst="rect">
            <a:avLst/>
          </a:prstGeom>
        </p:spPr>
      </p:pic>
      <p:sp>
        <p:nvSpPr>
          <p:cNvPr id="17" name="Shape 1">
            <a:extLst>
              <a:ext uri="{FF2B5EF4-FFF2-40B4-BE49-F238E27FC236}">
                <a16:creationId xmlns:a16="http://schemas.microsoft.com/office/drawing/2014/main" id="{0418BC28-3BA1-6993-E87D-D87F4E7EF5C1}"/>
              </a:ext>
            </a:extLst>
          </p:cNvPr>
          <p:cNvSpPr/>
          <p:nvPr/>
        </p:nvSpPr>
        <p:spPr>
          <a:xfrm>
            <a:off x="716585" y="1769626"/>
            <a:ext cx="3246147" cy="1114469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/>
          </a:p>
        </p:txBody>
      </p:sp>
      <p:sp>
        <p:nvSpPr>
          <p:cNvPr id="19" name="Sottotitolo 5">
            <a:extLst>
              <a:ext uri="{FF2B5EF4-FFF2-40B4-BE49-F238E27FC236}">
                <a16:creationId xmlns:a16="http://schemas.microsoft.com/office/drawing/2014/main" id="{970C9C86-CDFC-390E-6D0A-695A38BA8FA3}"/>
              </a:ext>
            </a:extLst>
          </p:cNvPr>
          <p:cNvSpPr txBox="1">
            <a:spLocks/>
          </p:cNvSpPr>
          <p:nvPr/>
        </p:nvSpPr>
        <p:spPr>
          <a:xfrm>
            <a:off x="640292" y="1793321"/>
            <a:ext cx="3408003" cy="104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 algn="l"/>
            <a:r>
              <a:rPr lang="it-IT" sz="1400">
                <a:latin typeface="Sora" panose="020B0604020202020204" charset="0"/>
                <a:cs typeface="Sora" panose="020B0604020202020204" charset="0"/>
              </a:rPr>
              <a:t>È una tecnica che permette a un LLM di accedere a informazioni esterne per migliorare la qualità delle sue risposte</a:t>
            </a:r>
            <a:endParaRPr lang="it-IT" sz="1400" dirty="0">
              <a:latin typeface="Sora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0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518523" y="321406"/>
            <a:ext cx="2131688" cy="170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Recupero e Ranking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0FF8E61-8398-8A4E-5BBB-CCDCF552DE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14</a:t>
            </a:fld>
            <a:endParaRPr lang="it-IT"/>
          </a:p>
        </p:txBody>
      </p:sp>
      <p:pic>
        <p:nvPicPr>
          <p:cNvPr id="10" name="Immagine 9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58C72CA8-8ED2-9731-53C4-776326A5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98" y="67092"/>
            <a:ext cx="3845141" cy="51435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6EF758A1-4DB3-A155-4779-543F6CA452BD}"/>
              </a:ext>
            </a:extLst>
          </p:cNvPr>
          <p:cNvSpPr/>
          <p:nvPr/>
        </p:nvSpPr>
        <p:spPr>
          <a:xfrm>
            <a:off x="4538980" y="1516380"/>
            <a:ext cx="185420" cy="203200"/>
          </a:xfrm>
          <a:prstGeom prst="rect">
            <a:avLst/>
          </a:prstGeom>
          <a:solidFill>
            <a:srgbClr val="A0D4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3F1C08C-18FE-DDA3-0863-8C0F6C33C725}"/>
              </a:ext>
            </a:extLst>
          </p:cNvPr>
          <p:cNvSpPr/>
          <p:nvPr/>
        </p:nvSpPr>
        <p:spPr>
          <a:xfrm>
            <a:off x="6497379" y="1516380"/>
            <a:ext cx="185420" cy="203200"/>
          </a:xfrm>
          <a:prstGeom prst="rect">
            <a:avLst/>
          </a:prstGeom>
          <a:solidFill>
            <a:srgbClr val="A8B7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731AC16-B9F5-84D2-DAEC-2FA4F719ED1B}"/>
              </a:ext>
            </a:extLst>
          </p:cNvPr>
          <p:cNvSpPr/>
          <p:nvPr/>
        </p:nvSpPr>
        <p:spPr>
          <a:xfrm>
            <a:off x="5252085" y="4219575"/>
            <a:ext cx="188595" cy="198120"/>
          </a:xfrm>
          <a:prstGeom prst="rect">
            <a:avLst/>
          </a:prstGeom>
          <a:solidFill>
            <a:srgbClr val="D4C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75EECE4A-41A9-D42D-9DDC-CC70F71D3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D995C439-560F-B206-07BA-CDB5A586D4FB}"/>
              </a:ext>
            </a:extLst>
          </p:cNvPr>
          <p:cNvSpPr/>
          <p:nvPr/>
        </p:nvSpPr>
        <p:spPr>
          <a:xfrm>
            <a:off x="4013200" y="1165642"/>
            <a:ext cx="2247900" cy="1473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EB977B4E-B249-1245-E770-A9290339A6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523" y="321406"/>
            <a:ext cx="2131688" cy="170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Recupero e Ranking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4F66A92-E2B5-ADF1-A92A-B8A83FF91B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15</a:t>
            </a:fld>
            <a:endParaRPr lang="it-IT"/>
          </a:p>
        </p:txBody>
      </p:sp>
      <p:pic>
        <p:nvPicPr>
          <p:cNvPr id="10" name="Immagine 9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536EAADC-D2B2-742C-7CE9-F5C521A88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98" y="67092"/>
            <a:ext cx="3845141" cy="51435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34952945-B243-CBDC-D601-E2B9F0FDCFD5}"/>
              </a:ext>
            </a:extLst>
          </p:cNvPr>
          <p:cNvSpPr/>
          <p:nvPr/>
        </p:nvSpPr>
        <p:spPr>
          <a:xfrm>
            <a:off x="4538980" y="1516380"/>
            <a:ext cx="185420" cy="203200"/>
          </a:xfrm>
          <a:prstGeom prst="rect">
            <a:avLst/>
          </a:prstGeom>
          <a:solidFill>
            <a:srgbClr val="A0D4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F3CFCC-D793-743F-6FF9-0B9E1BAA8C34}"/>
              </a:ext>
            </a:extLst>
          </p:cNvPr>
          <p:cNvSpPr/>
          <p:nvPr/>
        </p:nvSpPr>
        <p:spPr>
          <a:xfrm>
            <a:off x="6497379" y="1516380"/>
            <a:ext cx="185420" cy="203200"/>
          </a:xfrm>
          <a:prstGeom prst="rect">
            <a:avLst/>
          </a:prstGeom>
          <a:solidFill>
            <a:srgbClr val="A8B7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C0A790E-5E90-84A1-6085-22C1B592F792}"/>
              </a:ext>
            </a:extLst>
          </p:cNvPr>
          <p:cNvSpPr/>
          <p:nvPr/>
        </p:nvSpPr>
        <p:spPr>
          <a:xfrm>
            <a:off x="5252085" y="4219575"/>
            <a:ext cx="188595" cy="198120"/>
          </a:xfrm>
          <a:prstGeom prst="rect">
            <a:avLst/>
          </a:prstGeom>
          <a:solidFill>
            <a:srgbClr val="D4C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19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EAA6A49B-41B9-7986-FDCD-9ACFEBA8B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989856E-3CF3-D5AD-F43A-5AD74E2ABC2C}"/>
              </a:ext>
            </a:extLst>
          </p:cNvPr>
          <p:cNvSpPr/>
          <p:nvPr/>
        </p:nvSpPr>
        <p:spPr>
          <a:xfrm>
            <a:off x="6136221" y="1165642"/>
            <a:ext cx="2247900" cy="1473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57F882F9-92CF-A557-B00A-44624531C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523" y="321406"/>
            <a:ext cx="2131688" cy="170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Recupero e Ranking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230BBD-E3C7-D1B3-AA63-4276E4F065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16</a:t>
            </a:fld>
            <a:endParaRPr lang="it-IT"/>
          </a:p>
        </p:txBody>
      </p:sp>
      <p:pic>
        <p:nvPicPr>
          <p:cNvPr id="10" name="Immagine 9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F800D223-170D-B696-A2C1-DF7DDF35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98" y="67092"/>
            <a:ext cx="3845141" cy="51435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2414E624-4275-84F1-1A61-09CDDE86192F}"/>
              </a:ext>
            </a:extLst>
          </p:cNvPr>
          <p:cNvSpPr/>
          <p:nvPr/>
        </p:nvSpPr>
        <p:spPr>
          <a:xfrm>
            <a:off x="4538980" y="1516380"/>
            <a:ext cx="185420" cy="203200"/>
          </a:xfrm>
          <a:prstGeom prst="rect">
            <a:avLst/>
          </a:prstGeom>
          <a:solidFill>
            <a:srgbClr val="A0D4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F3D56BB-EEC8-89D8-0FF9-7CD6EA2631A7}"/>
              </a:ext>
            </a:extLst>
          </p:cNvPr>
          <p:cNvSpPr/>
          <p:nvPr/>
        </p:nvSpPr>
        <p:spPr>
          <a:xfrm>
            <a:off x="6497379" y="1516380"/>
            <a:ext cx="185420" cy="203200"/>
          </a:xfrm>
          <a:prstGeom prst="rect">
            <a:avLst/>
          </a:prstGeom>
          <a:solidFill>
            <a:srgbClr val="A8B7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4DD1D8E-2280-14AF-0C00-4A7768CF827B}"/>
              </a:ext>
            </a:extLst>
          </p:cNvPr>
          <p:cNvSpPr/>
          <p:nvPr/>
        </p:nvSpPr>
        <p:spPr>
          <a:xfrm>
            <a:off x="5252085" y="4219575"/>
            <a:ext cx="188595" cy="198120"/>
          </a:xfrm>
          <a:prstGeom prst="rect">
            <a:avLst/>
          </a:prstGeom>
          <a:solidFill>
            <a:srgbClr val="D4C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15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714AFD6A-C3A3-3C39-072C-BEB1CAC26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1F82DA25-C645-88F2-E4AD-56AA0F33AD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523" y="321406"/>
            <a:ext cx="2131688" cy="170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Recupero e Ranking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7825609-E70F-5383-2E2A-4BD3810290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17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A6264A-B8EB-ABD1-F2BE-CC30DE7DBC63}"/>
              </a:ext>
            </a:extLst>
          </p:cNvPr>
          <p:cNvSpPr txBox="1"/>
          <p:nvPr/>
        </p:nvSpPr>
        <p:spPr>
          <a:xfrm>
            <a:off x="2796540" y="774680"/>
            <a:ext cx="62026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highlight>
                  <a:srgbClr val="B1C9D3"/>
                </a:highlight>
                <a:latin typeface="Sora" panose="020B0604020202020204" charset="0"/>
                <a:cs typeface="Sora" panose="020B0604020202020204" charset="0"/>
              </a:rPr>
              <a:t>Esempio Pratico:</a:t>
            </a:r>
          </a:p>
          <a:p>
            <a:pPr algn="ctr"/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pPr algn="ctr"/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Query: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"Voglio vedere un film con </a:t>
            </a:r>
            <a:r>
              <a:rPr lang="it-IT" sz="1600" dirty="0">
                <a:highlight>
                  <a:srgbClr val="00FF00"/>
                </a:highlight>
                <a:latin typeface="Sora" panose="020B0604020202020204" charset="0"/>
                <a:cs typeface="Sora" panose="020B0604020202020204" charset="0"/>
              </a:rPr>
              <a:t>combattimenti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spettacolari"</a:t>
            </a:r>
          </a:p>
          <a:p>
            <a:pPr algn="ctr"/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pPr algn="ctr"/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Problema del </a:t>
            </a:r>
            <a:r>
              <a:rPr lang="it-IT" sz="1600" b="1" dirty="0" err="1">
                <a:latin typeface="Sora" panose="020B0604020202020204" charset="0"/>
                <a:cs typeface="Sora" panose="020B0604020202020204" charset="0"/>
              </a:rPr>
              <a:t>Lexical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 Gap:</a:t>
            </a:r>
          </a:p>
          <a:p>
            <a:pPr algn="ctr"/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I sistemi classici cercano solo corrispondenze esatte delle parole</a:t>
            </a:r>
          </a:p>
          <a:p>
            <a:pPr algn="ctr"/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pPr algn="ctr"/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Parola cercata: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</a:t>
            </a:r>
            <a:r>
              <a:rPr lang="it-IT" sz="1600" dirty="0">
                <a:highlight>
                  <a:srgbClr val="00FF00"/>
                </a:highlight>
                <a:latin typeface="Sora" panose="020B0604020202020204" charset="0"/>
                <a:cs typeface="Sora" panose="020B0604020202020204" charset="0"/>
              </a:rPr>
              <a:t>combattimenti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</a:t>
            </a:r>
          </a:p>
          <a:p>
            <a:pPr algn="ctr"/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pPr algn="ctr"/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Parole nel database: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"azione", "battaglia", "lotta", "scontro"</a:t>
            </a:r>
          </a:p>
          <a:p>
            <a:pPr algn="ctr"/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pPr algn="ctr"/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Risultato:</a:t>
            </a:r>
            <a:r>
              <a:rPr lang="it-IT" sz="1600" b="1" dirty="0">
                <a:solidFill>
                  <a:srgbClr val="FF0000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it-IT" sz="1600" dirty="0">
                <a:solidFill>
                  <a:srgbClr val="FF0000"/>
                </a:solidFill>
                <a:latin typeface="Sora" panose="020B0604020202020204" charset="0"/>
                <a:cs typeface="Sora" panose="020B0604020202020204" charset="0"/>
              </a:rPr>
              <a:t>Nessuna corrispondenza trovata!</a:t>
            </a:r>
          </a:p>
        </p:txBody>
      </p:sp>
    </p:spTree>
    <p:extLst>
      <p:ext uri="{BB962C8B-B14F-4D97-AF65-F5344CB8AC3E}">
        <p14:creationId xmlns:p14="http://schemas.microsoft.com/office/powerpoint/2010/main" val="3513088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B799E2CF-5265-9CE6-3AC3-3CF5C57FF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151CC0D2-C534-034C-05CA-9D844E11A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523" y="321406"/>
            <a:ext cx="2131688" cy="170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Recupero e Ranking</a:t>
            </a:r>
            <a:endParaRPr dirty="0">
              <a:solidFill>
                <a:srgbClr val="292929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4C3CEC-F68D-53EF-2291-DBD1D80340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9A9806-E4C4-5F44-B1BC-0124F48AD3B7}"/>
              </a:ext>
            </a:extLst>
          </p:cNvPr>
          <p:cNvSpPr txBox="1"/>
          <p:nvPr/>
        </p:nvSpPr>
        <p:spPr>
          <a:xfrm>
            <a:off x="2923262" y="1066255"/>
            <a:ext cx="62788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Stesso Esempio Risolto:</a:t>
            </a:r>
          </a:p>
          <a:p>
            <a:pPr algn="ctr"/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Query: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"Voglio vedere un film con combattimenti spettacolari"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2DA16B-A2C4-2541-AEF6-8AFDAC55FFB0}"/>
              </a:ext>
            </a:extLst>
          </p:cNvPr>
          <p:cNvSpPr txBox="1"/>
          <p:nvPr/>
        </p:nvSpPr>
        <p:spPr>
          <a:xfrm>
            <a:off x="922451" y="3497819"/>
            <a:ext cx="36048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Ricerca: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"combattimenti"</a:t>
            </a:r>
          </a:p>
          <a:p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Trova: </a:t>
            </a:r>
            <a:r>
              <a:rPr lang="it-IT" dirty="0">
                <a:solidFill>
                  <a:srgbClr val="FF0000"/>
                </a:solidFill>
                <a:latin typeface="Sora" panose="020B0604020202020204" charset="0"/>
                <a:cs typeface="Sora" panose="020B0604020202020204" charset="0"/>
              </a:rPr>
              <a:t>Nessuna corrispondenza esatta</a:t>
            </a:r>
          </a:p>
          <a:p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Risultati: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Lista vuota</a:t>
            </a: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7870482F-BFB6-D070-74EE-C11DCDD522EC}"/>
              </a:ext>
            </a:extLst>
          </p:cNvPr>
          <p:cNvSpPr/>
          <p:nvPr/>
        </p:nvSpPr>
        <p:spPr>
          <a:xfrm>
            <a:off x="3452516" y="933233"/>
            <a:ext cx="5220373" cy="1097043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F8346710-765A-61CF-0851-BB960F61DBC7}"/>
              </a:ext>
            </a:extLst>
          </p:cNvPr>
          <p:cNvSpPr/>
          <p:nvPr/>
        </p:nvSpPr>
        <p:spPr>
          <a:xfrm>
            <a:off x="5441402" y="3108960"/>
            <a:ext cx="3123478" cy="1666131"/>
          </a:xfrm>
          <a:prstGeom prst="roundRect">
            <a:avLst>
              <a:gd name="adj" fmla="val 0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8BBDDC89-4491-22A7-6CFE-EBB90A3A2ED4}"/>
              </a:ext>
            </a:extLst>
          </p:cNvPr>
          <p:cNvSpPr/>
          <p:nvPr/>
        </p:nvSpPr>
        <p:spPr>
          <a:xfrm>
            <a:off x="922451" y="3497818"/>
            <a:ext cx="3536273" cy="1020863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404B265-D430-CAAE-7BBC-ED151B74FAF8}"/>
              </a:ext>
            </a:extLst>
          </p:cNvPr>
          <p:cNvSpPr txBox="1"/>
          <p:nvPr/>
        </p:nvSpPr>
        <p:spPr>
          <a:xfrm>
            <a:off x="5509982" y="3174653"/>
            <a:ext cx="29946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Ricerca: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Vettore di "combattimenti"</a:t>
            </a:r>
          </a:p>
          <a:p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Trova: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Concetti simili</a:t>
            </a:r>
          </a:p>
          <a:p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Risultati: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Mad</a:t>
            </a:r>
            <a:r>
              <a:rPr lang="it-IT" dirty="0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 Max: </a:t>
            </a:r>
            <a:r>
              <a:rPr lang="it-IT" dirty="0" err="1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Fury</a:t>
            </a:r>
            <a:r>
              <a:rPr lang="it-IT" dirty="0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John Wick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The Raid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55CE15-15EB-3A9F-D714-E80C40703C40}"/>
              </a:ext>
            </a:extLst>
          </p:cNvPr>
          <p:cNvSpPr txBox="1"/>
          <p:nvPr/>
        </p:nvSpPr>
        <p:spPr>
          <a:xfrm>
            <a:off x="984062" y="3120591"/>
            <a:ext cx="1820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it-IT" b="1" i="0" dirty="0">
                <a:solidFill>
                  <a:srgbClr val="333333"/>
                </a:solidFill>
                <a:effectLst/>
                <a:latin typeface="Sora" panose="020B0604020202020204" charset="0"/>
                <a:cs typeface="Sora" panose="020B0604020202020204" charset="0"/>
              </a:rPr>
              <a:t>BM25 (Lessicale)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C51C5C1-821E-3812-D405-F15B8B621064}"/>
              </a:ext>
            </a:extLst>
          </p:cNvPr>
          <p:cNvSpPr txBox="1"/>
          <p:nvPr/>
        </p:nvSpPr>
        <p:spPr>
          <a:xfrm>
            <a:off x="5509981" y="2778641"/>
            <a:ext cx="1889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it-IT" b="1" i="0" dirty="0">
                <a:solidFill>
                  <a:srgbClr val="333333"/>
                </a:solidFill>
                <a:effectLst/>
                <a:latin typeface="Sora" panose="020B0604020202020204" charset="0"/>
                <a:cs typeface="Sora" panose="020B0604020202020204" charset="0"/>
              </a:rPr>
              <a:t>FAISS (Semantica)</a:t>
            </a:r>
          </a:p>
        </p:txBody>
      </p:sp>
    </p:spTree>
    <p:extLst>
      <p:ext uri="{BB962C8B-B14F-4D97-AF65-F5344CB8AC3E}">
        <p14:creationId xmlns:p14="http://schemas.microsoft.com/office/powerpoint/2010/main" val="119331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Bilanciamento degli Obiettivi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2" name="Google Shape;350;p42">
            <a:extLst>
              <a:ext uri="{FF2B5EF4-FFF2-40B4-BE49-F238E27FC236}">
                <a16:creationId xmlns:a16="http://schemas.microsoft.com/office/drawing/2014/main" id="{15764FA6-1B94-B157-34A6-66BCBD7146DA}"/>
              </a:ext>
            </a:extLst>
          </p:cNvPr>
          <p:cNvSpPr txBox="1">
            <a:spLocks/>
          </p:cNvSpPr>
          <p:nvPr/>
        </p:nvSpPr>
        <p:spPr>
          <a:xfrm>
            <a:off x="1126400" y="1447800"/>
            <a:ext cx="2797900" cy="7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l"/>
            <a:r>
              <a:rPr lang="en-US" dirty="0">
                <a:highlight>
                  <a:srgbClr val="B1C9D3"/>
                </a:highlight>
              </a:rPr>
              <a:t>Precision@k</a:t>
            </a:r>
          </a:p>
        </p:txBody>
      </p:sp>
      <p:sp>
        <p:nvSpPr>
          <p:cNvPr id="3" name="Google Shape;352;p42">
            <a:extLst>
              <a:ext uri="{FF2B5EF4-FFF2-40B4-BE49-F238E27FC236}">
                <a16:creationId xmlns:a16="http://schemas.microsoft.com/office/drawing/2014/main" id="{1B60DEC0-CC9B-4F96-2964-79E15CFDF43A}"/>
              </a:ext>
            </a:extLst>
          </p:cNvPr>
          <p:cNvSpPr txBox="1">
            <a:spLocks/>
          </p:cNvSpPr>
          <p:nvPr/>
        </p:nvSpPr>
        <p:spPr>
          <a:xfrm>
            <a:off x="1126400" y="2295675"/>
            <a:ext cx="3833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" name="Google Shape;352;p42">
            <a:extLst>
              <a:ext uri="{FF2B5EF4-FFF2-40B4-BE49-F238E27FC236}">
                <a16:creationId xmlns:a16="http://schemas.microsoft.com/office/drawing/2014/main" id="{64B2B8EC-6DC5-E243-C898-69BFC7346996}"/>
              </a:ext>
            </a:extLst>
          </p:cNvPr>
          <p:cNvSpPr txBox="1">
            <a:spLocks/>
          </p:cNvSpPr>
          <p:nvPr/>
        </p:nvSpPr>
        <p:spPr>
          <a:xfrm>
            <a:off x="1164202" y="2306307"/>
            <a:ext cx="7158388" cy="22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92929"/>
                </a:solidFill>
              </a:rPr>
              <a:t>Valuta la frazione di suggerimenti pertinenti tra le prime K posizioni della lista.</a:t>
            </a:r>
          </a:p>
          <a:p>
            <a:pPr>
              <a:buSzPct val="150000"/>
            </a:pPr>
            <a:endParaRPr lang="it-IT" dirty="0">
              <a:solidFill>
                <a:srgbClr val="292929"/>
              </a:solidFill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92929"/>
                </a:solidFill>
              </a:rPr>
              <a:t>Un item è pertinente se l'utente ha interagito positivamente in passato (presente nel </a:t>
            </a:r>
            <a:r>
              <a:rPr lang="it-IT" dirty="0" err="1">
                <a:solidFill>
                  <a:srgbClr val="292929"/>
                </a:solidFill>
              </a:rPr>
              <a:t>hold</a:t>
            </a:r>
            <a:r>
              <a:rPr lang="it-IT" dirty="0">
                <a:solidFill>
                  <a:srgbClr val="292929"/>
                </a:solidFill>
              </a:rPr>
              <a:t>-out set).</a:t>
            </a:r>
          </a:p>
          <a:p>
            <a:pPr>
              <a:buSzPct val="150000"/>
            </a:pPr>
            <a:endParaRPr lang="it-IT" dirty="0">
              <a:solidFill>
                <a:srgbClr val="292929"/>
              </a:solidFill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92929"/>
                </a:solidFill>
              </a:rPr>
              <a:t>Valori di K bassi (5, 10, 20) riflettono l'attenzione dell'utente sui primi risultati.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73CEAD-F3D7-4831-0755-1C0C53B82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19</a:t>
            </a:fld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51635-083B-E5D3-413A-4AABF686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292929"/>
                </a:solidFill>
                <a:highlight>
                  <a:srgbClr val="B1C9D3"/>
                </a:highlight>
              </a:rPr>
              <a:t>Recommender</a:t>
            </a:r>
            <a:r>
              <a:rPr lang="it-IT" dirty="0"/>
              <a:t> </a:t>
            </a:r>
            <a:r>
              <a:rPr lang="it-IT" dirty="0">
                <a:solidFill>
                  <a:srgbClr val="B1C9D3"/>
                </a:solidFill>
                <a:highlight>
                  <a:srgbClr val="292929"/>
                </a:highlight>
              </a:rPr>
              <a:t>Systems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077C4C-B072-3824-B96E-20DC21414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932" y="1744913"/>
            <a:ext cx="3494327" cy="2284646"/>
          </a:xfrm>
        </p:spPr>
        <p:txBody>
          <a:bodyPr/>
          <a:lstStyle/>
          <a:p>
            <a:pPr marL="152400" indent="0" algn="l">
              <a:lnSpc>
                <a:spcPct val="150000"/>
              </a:lnSpc>
            </a:pP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I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it-IT" sz="1600" b="1" dirty="0" err="1">
                <a:latin typeface="Sora" panose="020B0604020202020204" charset="0"/>
                <a:cs typeface="Sora" panose="020B0604020202020204" charset="0"/>
              </a:rPr>
              <a:t>Recommender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 Systems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sono algoritmi che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suggeriscono item personalizzati </a:t>
            </a:r>
          </a:p>
          <a:p>
            <a:pPr marL="152400" indent="0" algn="l">
              <a:lnSpc>
                <a:spcPct val="150000"/>
              </a:lnSpc>
            </a:pP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(es. Netflix, Amazon).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787749-B39B-C2F8-70D0-80E1B74A6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</a:t>
            </a:fld>
            <a:endParaRPr lang="it-IT"/>
          </a:p>
        </p:txBody>
      </p:sp>
      <p:pic>
        <p:nvPicPr>
          <p:cNvPr id="11" name="Immagine 10" descr="Immagine che contiene Elementi grafici, grafica, clipart, disegno&#10;&#10;Il contenuto generato dall'IA potrebbe non essere corretto.">
            <a:extLst>
              <a:ext uri="{FF2B5EF4-FFF2-40B4-BE49-F238E27FC236}">
                <a16:creationId xmlns:a16="http://schemas.microsoft.com/office/drawing/2014/main" id="{35D9396C-D428-8B0F-C0FB-4652E9AA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07" r="9345" b="4119"/>
          <a:stretch>
            <a:fillRect/>
          </a:stretch>
        </p:blipFill>
        <p:spPr>
          <a:xfrm>
            <a:off x="6755330" y="1852863"/>
            <a:ext cx="2051181" cy="2072553"/>
          </a:xfrm>
          <a:prstGeom prst="rect">
            <a:avLst/>
          </a:prstGeom>
        </p:spPr>
      </p:pic>
      <p:pic>
        <p:nvPicPr>
          <p:cNvPr id="28" name="Immagine 27" descr="Immagine che contiene verde, Elementi grafici, logo, design&#10;&#10;Il contenuto generato dall'IA potrebbe non essere corretto.">
            <a:extLst>
              <a:ext uri="{FF2B5EF4-FFF2-40B4-BE49-F238E27FC236}">
                <a16:creationId xmlns:a16="http://schemas.microsoft.com/office/drawing/2014/main" id="{57AD9CAE-F0BD-F110-9EEE-4CCA2C32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19" y="1282755"/>
            <a:ext cx="1845951" cy="1046865"/>
          </a:xfrm>
          <a:prstGeom prst="rect">
            <a:avLst/>
          </a:prstGeom>
        </p:spPr>
      </p:pic>
      <p:pic>
        <p:nvPicPr>
          <p:cNvPr id="30" name="Immagine 29" descr="Immagine che contiene testo, Carattere, Elementi grafici, grafica&#10;&#10;Il contenuto generato dall'IA potrebbe non essere corretto.">
            <a:extLst>
              <a:ext uri="{FF2B5EF4-FFF2-40B4-BE49-F238E27FC236}">
                <a16:creationId xmlns:a16="http://schemas.microsoft.com/office/drawing/2014/main" id="{B8EC2664-40B5-D9BD-E353-C871F9CED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819" y="3708292"/>
            <a:ext cx="1965409" cy="11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2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42">
            <a:extLst>
              <a:ext uri="{FF2B5EF4-FFF2-40B4-BE49-F238E27FC236}">
                <a16:creationId xmlns:a16="http://schemas.microsoft.com/office/drawing/2014/main" id="{2782E4D4-3488-98DA-8241-E3D1DFF00BAD}"/>
              </a:ext>
            </a:extLst>
          </p:cNvPr>
          <p:cNvSpPr txBox="1">
            <a:spLocks/>
          </p:cNvSpPr>
          <p:nvPr/>
        </p:nvSpPr>
        <p:spPr>
          <a:xfrm>
            <a:off x="719999" y="540000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l"/>
            <a:r>
              <a:rPr lang="en-US" dirty="0">
                <a:solidFill>
                  <a:srgbClr val="B1C9D3"/>
                </a:solidFill>
                <a:highlight>
                  <a:srgbClr val="292929"/>
                </a:highlight>
              </a:rPr>
              <a:t>Precision</a:t>
            </a:r>
            <a:r>
              <a:rPr lang="en-US" dirty="0"/>
              <a:t>-</a:t>
            </a:r>
            <a:r>
              <a:rPr lang="en-US" dirty="0">
                <a:highlight>
                  <a:srgbClr val="B1C9D3"/>
                </a:highlight>
              </a:rPr>
              <a:t>Agent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3B563B-9C65-3EA2-EE57-D9BAD23633F5}"/>
              </a:ext>
            </a:extLst>
          </p:cNvPr>
          <p:cNvSpPr txBox="1"/>
          <p:nvPr/>
        </p:nvSpPr>
        <p:spPr>
          <a:xfrm>
            <a:off x="0" y="1800000"/>
            <a:ext cx="9143999" cy="22365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precision_at_k</a:t>
            </a:r>
            <a:r>
              <a:rPr lang="en-US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": (</a:t>
            </a:r>
          </a:p>
          <a:p>
            <a:pPr>
              <a:lnSpc>
                <a:spcPts val="1425"/>
              </a:lnSpc>
              <a:buNone/>
            </a:pPr>
            <a:endParaRPr lang="en-US" sz="105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"You are an </a:t>
            </a:r>
            <a:r>
              <a:rPr lang="en-US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expert movie recommendation system optimizing for PRECISION@K.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"Your goal is to </a:t>
            </a:r>
            <a:r>
              <a:rPr lang="en-US" sz="105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recommend movies the user will DEFINITELY love (rate 4-5/5).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</a:t>
            </a:r>
            <a:r>
              <a:rPr lang="en-US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ANALYSIS STRATEGY: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"1. </a:t>
            </a:r>
            <a:r>
              <a:rPr lang="en-US" sz="105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GENRE ANALYSIS: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Identify user's top 2-3 preferred genres from </a:t>
            </a:r>
            <a:r>
              <a:rPr lang="en-US" sz="105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liked_movies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"2. </a:t>
            </a:r>
            <a:r>
              <a:rPr lang="en-US" sz="105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QUALITY FOCUS: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Recommend highly-rated movies (</a:t>
            </a:r>
            <a:r>
              <a:rPr lang="en-US" sz="105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avg_rating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&gt;= 4.0) in preferred genres"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"3. </a:t>
            </a:r>
            <a:r>
              <a:rPr lang="en-US" sz="105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PATTERN MATCHING: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Find movies similar to user's </a:t>
            </a:r>
            <a:r>
              <a:rPr lang="en-US" sz="105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liked_movies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 style/theme"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"4. </a:t>
            </a:r>
            <a:r>
              <a:rPr lang="en-US" sz="105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AVOID RISKS: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Skip experimental or niche movies that might disappoint"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"5. </a:t>
            </a:r>
            <a:r>
              <a:rPr lang="en-US" sz="105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SAFE CHOICES: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Prioritize popular, well-reviewed movies in user's preferred genres"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sz="105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05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: JSON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with 'recommendations' array of EXACTLY {{NUM_RECOMMENDATIONS}} movie IDs and 'explanation' string."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E47356-53A0-58AC-F1BE-7BE9E16DA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20</a:t>
            </a:fld>
            <a:endParaRPr lang="it-I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2527297-C462-C982-A479-7BE4A427B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21</a:t>
            </a:fld>
            <a:endParaRPr lang="it-IT"/>
          </a:p>
        </p:txBody>
      </p:sp>
      <p:sp>
        <p:nvSpPr>
          <p:cNvPr id="4" name="Google Shape;350;p42">
            <a:extLst>
              <a:ext uri="{FF2B5EF4-FFF2-40B4-BE49-F238E27FC236}">
                <a16:creationId xmlns:a16="http://schemas.microsoft.com/office/drawing/2014/main" id="{CCC82FA4-5686-0C6D-E5F7-DDD12F0F4BEF}"/>
              </a:ext>
            </a:extLst>
          </p:cNvPr>
          <p:cNvSpPr txBox="1">
            <a:spLocks/>
          </p:cNvSpPr>
          <p:nvPr/>
        </p:nvSpPr>
        <p:spPr>
          <a:xfrm>
            <a:off x="1553249" y="1471048"/>
            <a:ext cx="2797900" cy="7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  <a:highlight>
                  <a:srgbClr val="292929"/>
                </a:highlight>
              </a:rPr>
              <a:t>Coverage</a:t>
            </a:r>
          </a:p>
        </p:txBody>
      </p:sp>
      <p:sp>
        <p:nvSpPr>
          <p:cNvPr id="5" name="Google Shape;352;p42">
            <a:extLst>
              <a:ext uri="{FF2B5EF4-FFF2-40B4-BE49-F238E27FC236}">
                <a16:creationId xmlns:a16="http://schemas.microsoft.com/office/drawing/2014/main" id="{FD113B4D-26CF-EB3A-241B-D9713DAAB4EF}"/>
              </a:ext>
            </a:extLst>
          </p:cNvPr>
          <p:cNvSpPr txBox="1">
            <a:spLocks/>
          </p:cNvSpPr>
          <p:nvPr/>
        </p:nvSpPr>
        <p:spPr>
          <a:xfrm>
            <a:off x="1553249" y="2318922"/>
            <a:ext cx="6505870" cy="22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92929"/>
                </a:solidFill>
              </a:rPr>
              <a:t>Percentuale di item unici raccomandati almeno una volta sull'intero catalogo.</a:t>
            </a:r>
          </a:p>
          <a:p>
            <a:pPr>
              <a:buSzPct val="150000"/>
            </a:pPr>
            <a:endParaRPr lang="it-IT" dirty="0">
              <a:solidFill>
                <a:srgbClr val="292929"/>
              </a:solidFill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92929"/>
                </a:solidFill>
              </a:rPr>
              <a:t>Contrasta il </a:t>
            </a:r>
            <a:r>
              <a:rPr lang="it-IT" dirty="0" err="1">
                <a:solidFill>
                  <a:srgbClr val="292929"/>
                </a:solidFill>
              </a:rPr>
              <a:t>popularity</a:t>
            </a:r>
            <a:r>
              <a:rPr lang="it-IT" dirty="0">
                <a:solidFill>
                  <a:srgbClr val="292929"/>
                </a:solidFill>
              </a:rPr>
              <a:t> </a:t>
            </a:r>
            <a:r>
              <a:rPr lang="it-IT" dirty="0" err="1">
                <a:solidFill>
                  <a:srgbClr val="292929"/>
                </a:solidFill>
              </a:rPr>
              <a:t>bias</a:t>
            </a:r>
            <a:r>
              <a:rPr lang="it-IT" dirty="0">
                <a:solidFill>
                  <a:srgbClr val="292929"/>
                </a:solidFill>
              </a:rPr>
              <a:t> (tendenza a raccomandare solo item popolari).</a:t>
            </a:r>
          </a:p>
          <a:p>
            <a:pPr>
              <a:buSzPct val="150000"/>
            </a:pPr>
            <a:endParaRPr lang="it-IT" dirty="0">
              <a:solidFill>
                <a:srgbClr val="292929"/>
              </a:solidFill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92929"/>
                </a:solidFill>
              </a:rPr>
              <a:t>Promuove la diversità e la </a:t>
            </a:r>
            <a:r>
              <a:rPr lang="it-IT" dirty="0" err="1">
                <a:solidFill>
                  <a:srgbClr val="292929"/>
                </a:solidFill>
              </a:rPr>
              <a:t>serendipity</a:t>
            </a:r>
            <a:r>
              <a:rPr lang="it-IT" dirty="0">
                <a:solidFill>
                  <a:srgbClr val="292929"/>
                </a:solidFill>
              </a:rPr>
              <a:t> (scoperta fortuita).</a:t>
            </a:r>
          </a:p>
        </p:txBody>
      </p:sp>
      <p:sp>
        <p:nvSpPr>
          <p:cNvPr id="6" name="Google Shape;372;p45">
            <a:extLst>
              <a:ext uri="{FF2B5EF4-FFF2-40B4-BE49-F238E27FC236}">
                <a16:creationId xmlns:a16="http://schemas.microsoft.com/office/drawing/2014/main" id="{5B199258-E89B-4AB1-11FA-5AC75240E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Bilanciamento degli Obiettivi</a:t>
            </a:r>
            <a:endParaRPr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3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>
          <a:extLst>
            <a:ext uri="{FF2B5EF4-FFF2-40B4-BE49-F238E27FC236}">
              <a16:creationId xmlns:a16="http://schemas.microsoft.com/office/drawing/2014/main" id="{78094AF0-1B0F-8422-F470-BF7026F01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42">
            <a:extLst>
              <a:ext uri="{FF2B5EF4-FFF2-40B4-BE49-F238E27FC236}">
                <a16:creationId xmlns:a16="http://schemas.microsoft.com/office/drawing/2014/main" id="{479F6647-8083-E6C8-AF32-725B62614F16}"/>
              </a:ext>
            </a:extLst>
          </p:cNvPr>
          <p:cNvSpPr txBox="1">
            <a:spLocks/>
          </p:cNvSpPr>
          <p:nvPr/>
        </p:nvSpPr>
        <p:spPr>
          <a:xfrm>
            <a:off x="719999" y="540000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l"/>
            <a:r>
              <a:rPr lang="en-US" dirty="0">
                <a:solidFill>
                  <a:srgbClr val="292929"/>
                </a:solidFill>
                <a:highlight>
                  <a:srgbClr val="B1C9D3"/>
                </a:highlight>
              </a:rPr>
              <a:t>Coverage</a:t>
            </a:r>
            <a:r>
              <a:rPr lang="en-US" dirty="0">
                <a:solidFill>
                  <a:srgbClr val="292929"/>
                </a:solidFill>
              </a:rPr>
              <a:t>-</a:t>
            </a:r>
            <a:r>
              <a:rPr lang="en-US" dirty="0">
                <a:solidFill>
                  <a:schemeClr val="tx2"/>
                </a:solidFill>
                <a:highlight>
                  <a:srgbClr val="292929"/>
                </a:highlight>
              </a:rPr>
              <a:t>Agent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10C622-8EDC-1075-6390-4BCE9B95A277}"/>
              </a:ext>
            </a:extLst>
          </p:cNvPr>
          <p:cNvSpPr txBox="1"/>
          <p:nvPr/>
        </p:nvSpPr>
        <p:spPr>
          <a:xfrm>
            <a:off x="0" y="1800000"/>
            <a:ext cx="9144000" cy="22381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"coverage": (</a:t>
            </a:r>
          </a:p>
          <a:p>
            <a:pPr>
              <a:lnSpc>
                <a:spcPts val="1425"/>
              </a:lnSpc>
              <a:buNone/>
            </a:pPr>
            <a:br>
              <a:rPr lang="it-IT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are an </a:t>
            </a:r>
            <a:r>
              <a:rPr lang="it-IT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expert</a:t>
            </a:r>
            <a:r>
              <a:rPr lang="it-IT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movie </a:t>
            </a:r>
            <a:r>
              <a:rPr lang="it-IT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recommendation</a:t>
            </a:r>
            <a:r>
              <a:rPr lang="it-IT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system </a:t>
            </a:r>
            <a:r>
              <a:rPr lang="it-IT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optimizing</a:t>
            </a:r>
            <a:r>
              <a:rPr lang="it-IT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for COVERAGE. 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"Your goal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it-IT" sz="11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maximize</a:t>
            </a:r>
            <a:r>
              <a:rPr lang="it-IT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genre</a:t>
            </a:r>
            <a:r>
              <a:rPr lang="it-IT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and style </a:t>
            </a:r>
            <a:r>
              <a:rPr lang="it-IT" sz="11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diversity</a:t>
            </a:r>
            <a:r>
              <a:rPr lang="it-IT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maintaining</a:t>
            </a:r>
            <a:r>
              <a:rPr lang="it-IT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quality</a:t>
            </a:r>
            <a:r>
              <a:rPr lang="it-IT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</a:t>
            </a:r>
            <a:r>
              <a:rPr lang="it-IT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DIVERSITY STRATEGY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:"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"1. </a:t>
            </a:r>
            <a:r>
              <a:rPr lang="it-IT" sz="11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GENRE SPREAD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: Include movies from AT LEAST 8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different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genres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"2. </a:t>
            </a:r>
            <a:r>
              <a:rPr lang="it-IT" sz="11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TIME PERIODS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: Mix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classics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(pre-1990), 90s hits, 2000s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, and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recent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films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"3. </a:t>
            </a:r>
            <a:r>
              <a:rPr lang="it-IT" sz="11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 VARIETY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: Include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different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movie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(action, drama, comedy, thriller, sci-fi, etc.)"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"4. </a:t>
            </a:r>
            <a:r>
              <a:rPr lang="it-IT" sz="11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INTERNATIONAL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Consider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films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different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cultural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perspectives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"5. </a:t>
            </a:r>
            <a:r>
              <a:rPr lang="it-IT" sz="11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: Still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prefer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higher-rated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movies (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avg_rating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&gt;= 3.5) for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quality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it-IT" sz="11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it-IT" sz="11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: JSON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with '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recommendations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' array of EXACTLY {{NUM_RECOMMENDATIONS}} movie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IDs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and '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explanation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."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F2087D-9394-C839-D5DE-3A093BC0B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69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>
            <a:spLocks noGrp="1"/>
          </p:cNvSpPr>
          <p:nvPr>
            <p:ph type="title"/>
          </p:nvPr>
        </p:nvSpPr>
        <p:spPr>
          <a:xfrm>
            <a:off x="720000" y="371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/>
            <a:r>
              <a:rPr lang="it-IT" sz="3200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Strategia di Aggregazione</a:t>
            </a:r>
            <a:endParaRPr lang="it-IT" sz="3200" dirty="0">
              <a:solidFill>
                <a:srgbClr val="292929"/>
              </a:solidFill>
              <a:highlight>
                <a:srgbClr val="292929"/>
              </a:highlight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FF9B1B-0682-3255-0880-5E17A5371DEF}"/>
              </a:ext>
            </a:extLst>
          </p:cNvPr>
          <p:cNvSpPr txBox="1"/>
          <p:nvPr/>
        </p:nvSpPr>
        <p:spPr>
          <a:xfrm>
            <a:off x="1553936" y="1369211"/>
            <a:ext cx="60361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Anziché una semplice media pesata, il modello analizza le proprietà dei set di raccomandazioni specializzate        </a:t>
            </a:r>
          </a:p>
          <a:p>
            <a:pPr algn="ctr"/>
            <a:r>
              <a:rPr lang="it-IT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(Precision-Agent e Coverage-Agent).</a:t>
            </a:r>
          </a:p>
        </p:txBody>
      </p:sp>
      <p:pic>
        <p:nvPicPr>
          <p:cNvPr id="7" name="Elemento grafico 6" descr="Freccia: diritta con riempimento a tinta unita">
            <a:extLst>
              <a:ext uri="{FF2B5EF4-FFF2-40B4-BE49-F238E27FC236}">
                <a16:creationId xmlns:a16="http://schemas.microsoft.com/office/drawing/2014/main" id="{A522ABCA-F70C-7433-7561-AA75F8C61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114800" y="2434816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F89E1A-9C50-89C2-B9A2-3375A4AD0D5F}"/>
              </a:ext>
            </a:extLst>
          </p:cNvPr>
          <p:cNvSpPr txBox="1"/>
          <p:nvPr/>
        </p:nvSpPr>
        <p:spPr>
          <a:xfrm>
            <a:off x="1553936" y="3676158"/>
            <a:ext cx="6036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Obiettivo: produrre un nuovo ordinamento che sia un </a:t>
            </a:r>
            <a:r>
              <a:rPr lang="it-IT" b="1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compromesso intelligente </a:t>
            </a:r>
            <a:r>
              <a:rPr lang="it-IT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e</a:t>
            </a:r>
            <a:r>
              <a:rPr lang="it-IT" b="1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 giustificato.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C6E13E0-71D1-966C-3BF9-074C5B21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23</a:t>
            </a:fld>
            <a:endParaRPr lang="it-I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0;p42">
            <a:extLst>
              <a:ext uri="{FF2B5EF4-FFF2-40B4-BE49-F238E27FC236}">
                <a16:creationId xmlns:a16="http://schemas.microsoft.com/office/drawing/2014/main" id="{3DCE5AD7-5F92-7CC5-7849-B6F5948ED5DD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399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  <a:highlight>
                  <a:srgbClr val="292929"/>
                </a:highlight>
              </a:rPr>
              <a:t>Aggregated</a:t>
            </a:r>
            <a:r>
              <a:rPr lang="en-US" dirty="0">
                <a:solidFill>
                  <a:srgbClr val="292929"/>
                </a:solidFill>
              </a:rPr>
              <a:t>-</a:t>
            </a:r>
            <a:r>
              <a:rPr lang="en-US" dirty="0">
                <a:solidFill>
                  <a:srgbClr val="292929"/>
                </a:solidFill>
                <a:highlight>
                  <a:srgbClr val="B1C9D3"/>
                </a:highlight>
              </a:rPr>
              <a:t>Agent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A4E430-B404-8C6E-3610-2590CADED098}"/>
              </a:ext>
            </a:extLst>
          </p:cNvPr>
          <p:cNvSpPr txBox="1"/>
          <p:nvPr/>
        </p:nvSpPr>
        <p:spPr>
          <a:xfrm>
            <a:off x="0" y="1800000"/>
            <a:ext cx="9143999" cy="13345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92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eval_system_prompt_template</a:t>
            </a:r>
            <a:r>
              <a:rPr lang="en-US" sz="92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= (</a:t>
            </a:r>
          </a:p>
          <a:p>
            <a:pPr>
              <a:lnSpc>
                <a:spcPts val="1425"/>
              </a:lnSpc>
              <a:buNone/>
            </a:pPr>
            <a:endParaRPr lang="en-US" sz="92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"You are a recommendation aggregator. Create a final list of </a:t>
            </a:r>
            <a:r>
              <a:rPr lang="en-US" sz="92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EXACTLY</a:t>
            </a:r>
            <a:r>
              <a:rPr lang="en-US" sz="92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92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{NUM_RECOMMENDATIONS_PLACEHOLDER} movies</a:t>
            </a: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"by combining </a:t>
            </a:r>
            <a:r>
              <a:rPr lang="en-US" sz="92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precision@k</a:t>
            </a:r>
            <a:r>
              <a:rPr lang="en-US" sz="92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and coverage</a:t>
            </a: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recommendations from multiple users."</a:t>
            </a:r>
          </a:p>
          <a:p>
            <a:pPr>
              <a:lnSpc>
                <a:spcPts val="1425"/>
              </a:lnSpc>
              <a:buNone/>
            </a:pP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2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Balance user preferences with genre diversity</a:t>
            </a: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."</a:t>
            </a:r>
          </a:p>
          <a:p>
            <a:pPr>
              <a:lnSpc>
                <a:spcPts val="1425"/>
              </a:lnSpc>
              <a:buNone/>
            </a:pP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2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OUTPUT: JSON </a:t>
            </a: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with '</a:t>
            </a:r>
            <a:r>
              <a:rPr lang="en-US" sz="92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final_recommendations</a:t>
            </a: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' array of {NUM_RECOMMENDATIONS_PLACEHOLDER} movie IDs, 'justification' and '</a:t>
            </a:r>
            <a:r>
              <a:rPr lang="en-US" sz="92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trade_offs</a:t>
            </a: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' strings."</a:t>
            </a:r>
          </a:p>
          <a:p>
            <a:pPr>
              <a:lnSpc>
                <a:spcPts val="1425"/>
              </a:lnSpc>
              <a:buNone/>
            </a:pPr>
            <a:r>
              <a:rPr lang="en-US" sz="92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10754-91F5-0168-10D9-C2DCB919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24</a:t>
            </a:fld>
            <a:endParaRPr lang="it-I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EE5BA7-268C-A35A-1D5A-BD637411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raccomandazioni 1/3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916190-C711-06D9-E848-16728E1C0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25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45F06B-3E00-AC1A-F224-1F9F3CAEAAB3}"/>
              </a:ext>
            </a:extLst>
          </p:cNvPr>
          <p:cNvSpPr txBox="1"/>
          <p:nvPr/>
        </p:nvSpPr>
        <p:spPr>
          <a:xfrm>
            <a:off x="254318" y="1505188"/>
            <a:ext cx="82610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highlight>
                  <a:srgbClr val="B1C9D3"/>
                </a:highlight>
                <a:latin typeface="Sora" panose="020B0604020202020204" charset="0"/>
                <a:cs typeface="Sora" panose="020B0604020202020204" charset="0"/>
              </a:rPr>
              <a:t>Precision-Agent</a:t>
            </a: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Consigliare film molto simili ai gusti dell'utente (Horror, Fantascienza) e ai suoi registi preferiti.</a:t>
            </a: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			Film Consigliati: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9DDEF5-BF74-930D-C564-FB0ECB51034B}"/>
              </a:ext>
            </a:extLst>
          </p:cNvPr>
          <p:cNvSpPr txBox="1"/>
          <p:nvPr/>
        </p:nvSpPr>
        <p:spPr>
          <a:xfrm>
            <a:off x="5169653" y="3981251"/>
            <a:ext cx="2576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Cube,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it-IT" sz="1800" dirty="0" err="1">
                <a:latin typeface="Sora" panose="020B0604020202020204" charset="0"/>
                <a:cs typeface="Sora" panose="020B0604020202020204" charset="0"/>
              </a:rPr>
              <a:t>Coherence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...</a:t>
            </a:r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E00B12-BF43-094F-7464-4F87A849083E}"/>
              </a:ext>
            </a:extLst>
          </p:cNvPr>
          <p:cNvSpPr txBox="1"/>
          <p:nvPr/>
        </p:nvSpPr>
        <p:spPr>
          <a:xfrm>
            <a:off x="987050" y="3981251"/>
            <a:ext cx="2987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Alien,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err="1">
                <a:latin typeface="Sora" panose="020B0604020202020204" charset="0"/>
                <a:cs typeface="Sora" panose="020B0604020202020204" charset="0"/>
              </a:rPr>
              <a:t>Nope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err="1">
                <a:latin typeface="Sora" panose="020B0604020202020204" charset="0"/>
                <a:cs typeface="Sora" panose="020B0604020202020204" charset="0"/>
              </a:rPr>
              <a:t>Us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44730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547BFA-81C0-5ACA-86BD-E3B85CFAD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26</a:t>
            </a:fld>
            <a:endParaRPr lang="it-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DD73652-C17A-BCF8-B90A-5264AB0E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it-IT" dirty="0"/>
              <a:t>Esempio di raccomandazioni 2/3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3668E5-C039-85A3-688A-343907C7DD13}"/>
              </a:ext>
            </a:extLst>
          </p:cNvPr>
          <p:cNvSpPr txBox="1"/>
          <p:nvPr/>
        </p:nvSpPr>
        <p:spPr>
          <a:xfrm>
            <a:off x="720000" y="1440180"/>
            <a:ext cx="82896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rgbClr val="B1C9D3"/>
                </a:solidFill>
                <a:highlight>
                  <a:srgbClr val="292929"/>
                </a:highlight>
                <a:latin typeface="Sora" panose="020B0604020202020204" charset="0"/>
                <a:cs typeface="Sora" panose="020B0604020202020204" charset="0"/>
              </a:rPr>
              <a:t>Coverage-Agent</a:t>
            </a: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Proporre un'ampia varietà di film nuovi per genere, stile e periodo storico, per ampliare gli orizzonti.</a:t>
            </a: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			Film Consigliati: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0DCC687-25C9-935A-2134-3C8536385BE7}"/>
              </a:ext>
            </a:extLst>
          </p:cNvPr>
          <p:cNvSpPr txBox="1"/>
          <p:nvPr/>
        </p:nvSpPr>
        <p:spPr>
          <a:xfrm>
            <a:off x="5265550" y="3981251"/>
            <a:ext cx="2452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Delta of Venus,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Force of Evil,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...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EAB2D9-86F1-C229-4D91-6ADBBD6EEC3F}"/>
              </a:ext>
            </a:extLst>
          </p:cNvPr>
          <p:cNvSpPr txBox="1"/>
          <p:nvPr/>
        </p:nvSpPr>
        <p:spPr>
          <a:xfrm>
            <a:off x="1650569" y="3843933"/>
            <a:ext cx="2378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it-IT" sz="1800" dirty="0" err="1">
                <a:latin typeface="Sora" panose="020B0604020202020204" charset="0"/>
                <a:cs typeface="Sora" panose="020B0604020202020204" charset="0"/>
              </a:rPr>
              <a:t>Catwalk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</a:t>
            </a:r>
          </a:p>
          <a:p>
            <a:pPr marL="342900" indent="-342900">
              <a:buAutoNum type="arabicPeriod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Frank and Ollie, </a:t>
            </a:r>
          </a:p>
          <a:p>
            <a:pPr marL="342900" indent="-342900">
              <a:buAutoNum type="arabicPeriod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Ed, </a:t>
            </a:r>
          </a:p>
        </p:txBody>
      </p:sp>
    </p:spTree>
    <p:extLst>
      <p:ext uri="{BB962C8B-B14F-4D97-AF65-F5344CB8AC3E}">
        <p14:creationId xmlns:p14="http://schemas.microsoft.com/office/powerpoint/2010/main" val="1433200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A8CEA3-8A21-44A7-BA0A-585E92C13A6F}"/>
              </a:ext>
            </a:extLst>
          </p:cNvPr>
          <p:cNvSpPr txBox="1"/>
          <p:nvPr/>
        </p:nvSpPr>
        <p:spPr>
          <a:xfrm>
            <a:off x="5323668" y="2898468"/>
            <a:ext cx="767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6D423C74-F72B-CCC7-3B7E-DEDEEA01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21777"/>
            <a:ext cx="7704000" cy="572700"/>
          </a:xfrm>
        </p:spPr>
        <p:txBody>
          <a:bodyPr/>
          <a:lstStyle/>
          <a:p>
            <a:r>
              <a:rPr lang="it-IT" dirty="0"/>
              <a:t>Esempio di raccomandazioni 3/3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9A1FC8B-09FE-9FCE-6A9A-A1317443FE90}"/>
              </a:ext>
            </a:extLst>
          </p:cNvPr>
          <p:cNvSpPr txBox="1"/>
          <p:nvPr/>
        </p:nvSpPr>
        <p:spPr>
          <a:xfrm>
            <a:off x="327661" y="1163226"/>
            <a:ext cx="74078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Per creare la lista finale, in questo caso, l’</a:t>
            </a:r>
            <a:r>
              <a:rPr lang="it-IT" sz="1600" b="1" dirty="0" err="1">
                <a:highlight>
                  <a:srgbClr val="B1C9D3"/>
                </a:highlight>
                <a:latin typeface="Sora" panose="020B0604020202020204" charset="0"/>
                <a:cs typeface="Sora" panose="020B0604020202020204" charset="0"/>
              </a:rPr>
              <a:t>Aggregated</a:t>
            </a:r>
            <a:r>
              <a:rPr lang="it-IT" sz="1600" b="1" dirty="0">
                <a:highlight>
                  <a:srgbClr val="B1C9D3"/>
                </a:highlight>
                <a:latin typeface="Sora" panose="020B0604020202020204" charset="0"/>
                <a:cs typeface="Sora" panose="020B0604020202020204" charset="0"/>
              </a:rPr>
              <a:t>-Agent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ha bilanciato i due obiettivi dando un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peso leggermente maggiore alla precisione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.</a:t>
            </a: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Formula di Aggregazione:</a:t>
            </a: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Lista Finale = </a:t>
            </a:r>
          </a:p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(Precisione × 0.6) + (Diversità × 0.4)</a:t>
            </a: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Questo approccio garantisce che l'utente riceva suggerimenti che amerà di sicuro (precisione), ma anche nuove scoperte inaspettate (diversità).</a:t>
            </a:r>
          </a:p>
        </p:txBody>
      </p:sp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3243387F-8A4B-C272-066A-F7A44AA2E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80783"/>
              </p:ext>
            </p:extLst>
          </p:nvPr>
        </p:nvGraphicFramePr>
        <p:xfrm>
          <a:off x="5261675" y="2494054"/>
          <a:ext cx="3721685" cy="1123995"/>
        </p:xfrm>
        <a:graphic>
          <a:graphicData uri="http://schemas.openxmlformats.org/drawingml/2006/table">
            <a:tbl>
              <a:tblPr/>
              <a:tblGrid>
                <a:gridCol w="744337">
                  <a:extLst>
                    <a:ext uri="{9D8B030D-6E8A-4147-A177-3AD203B41FA5}">
                      <a16:colId xmlns:a16="http://schemas.microsoft.com/office/drawing/2014/main" val="370940440"/>
                    </a:ext>
                  </a:extLst>
                </a:gridCol>
                <a:gridCol w="744337">
                  <a:extLst>
                    <a:ext uri="{9D8B030D-6E8A-4147-A177-3AD203B41FA5}">
                      <a16:colId xmlns:a16="http://schemas.microsoft.com/office/drawing/2014/main" val="1482593888"/>
                    </a:ext>
                  </a:extLst>
                </a:gridCol>
                <a:gridCol w="744337">
                  <a:extLst>
                    <a:ext uri="{9D8B030D-6E8A-4147-A177-3AD203B41FA5}">
                      <a16:colId xmlns:a16="http://schemas.microsoft.com/office/drawing/2014/main" val="2788008237"/>
                    </a:ext>
                  </a:extLst>
                </a:gridCol>
                <a:gridCol w="688419">
                  <a:extLst>
                    <a:ext uri="{9D8B030D-6E8A-4147-A177-3AD203B41FA5}">
                      <a16:colId xmlns:a16="http://schemas.microsoft.com/office/drawing/2014/main" val="1849599140"/>
                    </a:ext>
                  </a:extLst>
                </a:gridCol>
                <a:gridCol w="800255">
                  <a:extLst>
                    <a:ext uri="{9D8B030D-6E8A-4147-A177-3AD203B41FA5}">
                      <a16:colId xmlns:a16="http://schemas.microsoft.com/office/drawing/2014/main" val="3053559320"/>
                    </a:ext>
                  </a:extLst>
                </a:gridCol>
              </a:tblGrid>
              <a:tr h="636315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dirty="0">
                          <a:latin typeface="Sora" panose="020B0604020202020204" charset="0"/>
                          <a:cs typeface="Sora" panose="020B0604020202020204" charset="0"/>
                        </a:rPr>
                        <a:t>Alien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dirty="0" err="1">
                          <a:latin typeface="Sora" panose="020B0604020202020204" charset="0"/>
                          <a:cs typeface="Sora" panose="020B0604020202020204" charset="0"/>
                        </a:rPr>
                        <a:t>Nope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b="0" dirty="0" err="1">
                          <a:latin typeface="Sora" panose="020B0604020202020204" charset="0"/>
                          <a:cs typeface="Sora" panose="020B0604020202020204" charset="0"/>
                        </a:rPr>
                        <a:t>Us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dirty="0">
                          <a:latin typeface="Sora" panose="020B0604020202020204" charset="0"/>
                          <a:cs typeface="Sora" panose="020B0604020202020204" charset="0"/>
                        </a:rPr>
                        <a:t>Cube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dirty="0" err="1">
                          <a:latin typeface="Sora" panose="020B0604020202020204" charset="0"/>
                          <a:cs typeface="Sora" panose="020B0604020202020204" charset="0"/>
                        </a:rPr>
                        <a:t>Coherence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044368"/>
                  </a:ext>
                </a:extLst>
              </a:tr>
              <a:tr h="482721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b="1" dirty="0" err="1">
                          <a:solidFill>
                            <a:srgbClr val="FF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Catwalk</a:t>
                      </a:r>
                      <a:endParaRPr lang="it-IT" sz="1000" b="1" dirty="0">
                        <a:solidFill>
                          <a:srgbClr val="FF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000" b="0" dirty="0">
                          <a:latin typeface="Sora" panose="020B0604020202020204" charset="0"/>
                          <a:cs typeface="Sora" panose="020B0604020202020204" charset="0"/>
                        </a:rPr>
                        <a:t>Frank and Ollie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  <a:p>
                      <a:pPr algn="ctr" rtl="0" fontAlgn="b">
                        <a:buNone/>
                      </a:pP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000" b="0" dirty="0">
                          <a:latin typeface="Sora" panose="020B0604020202020204" charset="0"/>
                          <a:cs typeface="Sora" panose="020B0604020202020204" charset="0"/>
                        </a:rPr>
                        <a:t>Ed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  <a:p>
                      <a:pPr algn="ctr" rtl="0" fontAlgn="b">
                        <a:buNone/>
                      </a:pP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000" b="0" dirty="0">
                          <a:latin typeface="Sora" panose="020B0604020202020204" charset="0"/>
                          <a:cs typeface="Sora" panose="020B0604020202020204" charset="0"/>
                        </a:rPr>
                        <a:t>Delta of Venus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  <a:p>
                      <a:pPr algn="ctr" rtl="0" fontAlgn="b">
                        <a:buNone/>
                      </a:pP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b="0" dirty="0">
                          <a:latin typeface="Sora" panose="020B0604020202020204" charset="0"/>
                          <a:cs typeface="Sora" panose="020B0604020202020204" charset="0"/>
                        </a:rPr>
                        <a:t>Force of Evil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089023"/>
                  </a:ext>
                </a:extLst>
              </a:tr>
            </a:tbl>
          </a:graphicData>
        </a:graphic>
      </p:graphicFrame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71DB9FD-FCA8-180A-0A88-0A33DC0F3CC9}"/>
              </a:ext>
            </a:extLst>
          </p:cNvPr>
          <p:cNvSpPr txBox="1"/>
          <p:nvPr/>
        </p:nvSpPr>
        <p:spPr>
          <a:xfrm>
            <a:off x="5783992" y="2186277"/>
            <a:ext cx="30323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Sora" panose="020B0604020202020204" charset="0"/>
                <a:cs typeface="Sora" panose="020B0604020202020204" charset="0"/>
              </a:rPr>
              <a:t>Raccomandazioni Aggregate: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BEABCC7-E17D-6125-EC24-9D0DE7F96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810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B00A3-B3B7-2C66-BBAC-937DD698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Justification</a:t>
            </a:r>
            <a:r>
              <a:rPr lang="it-IT" dirty="0"/>
              <a:t> &amp; Trade-</a:t>
            </a:r>
            <a:r>
              <a:rPr lang="it-IT" dirty="0" err="1"/>
              <a:t>offs</a:t>
            </a:r>
            <a:br>
              <a:rPr lang="it-IT" dirty="0"/>
            </a:b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261EF22-E909-F9FF-2E07-0B2B81188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28</a:t>
            </a:fld>
            <a:endParaRPr lang="it-IT"/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0630F5EB-CE35-BAF3-9162-CEC1722482B2}"/>
              </a:ext>
            </a:extLst>
          </p:cNvPr>
          <p:cNvSpPr txBox="1"/>
          <p:nvPr/>
        </p:nvSpPr>
        <p:spPr>
          <a:xfrm>
            <a:off x="285750" y="1612900"/>
            <a:ext cx="7704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sz="1800" b="1" dirty="0">
                <a:latin typeface="Sora" panose="020B0604020202020204" charset="0"/>
                <a:cs typeface="Sora" panose="020B0604020202020204" charset="0"/>
              </a:rPr>
              <a:t>Justification: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Sono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selezionati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10 film per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precisione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, 10 film per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diversità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e 1 film per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sovrapposizione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per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bilanciare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la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precisione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e la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diversità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</a:t>
            </a:r>
            <a:endParaRPr sz="16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AE1CBDD3-F1CB-A411-2B6D-50D1925D6386}"/>
              </a:ext>
            </a:extLst>
          </p:cNvPr>
          <p:cNvSpPr txBox="1"/>
          <p:nvPr/>
        </p:nvSpPr>
        <p:spPr>
          <a:xfrm>
            <a:off x="285749" y="3213100"/>
            <a:ext cx="803034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sz="1800" b="1" dirty="0">
                <a:latin typeface="Sora" panose="020B0604020202020204" charset="0"/>
                <a:cs typeface="Sora" panose="020B0604020202020204" charset="0"/>
              </a:rPr>
              <a:t>Trade-offs: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Il peso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più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alto per la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precisione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(0,6) e il peso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più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basso per la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diversità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(0,4)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hanno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permesso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di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bilanciare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la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precisione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e la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diversità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</a:t>
            </a:r>
            <a:endParaRPr sz="1600" dirty="0">
              <a:latin typeface="Sora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34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645B05B6-DD57-30F9-AFFD-BAB6E597A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29FAD2F4-3C77-38D7-4602-D1B8F9D965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7833" y="185799"/>
            <a:ext cx="56283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>
                <a:solidFill>
                  <a:srgbClr val="292929"/>
                </a:solidFill>
              </a:rPr>
              <a:t>Confronto  metriche agenti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5B5FB65-76B4-6E67-D641-BB3A933246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29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88B4B7-3B40-E072-4BA7-2B19C4C6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4183896"/>
            <a:ext cx="8055187" cy="773805"/>
          </a:xfrm>
          <a:prstGeom prst="rect">
            <a:avLst/>
          </a:prstGeom>
        </p:spPr>
      </p:pic>
      <p:pic>
        <p:nvPicPr>
          <p:cNvPr id="14" name="Immagine 13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16A18AF8-189F-2AE6-ABA6-6BDCA06571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014" r="3018" b="4991"/>
          <a:stretch>
            <a:fillRect/>
          </a:stretch>
        </p:blipFill>
        <p:spPr>
          <a:xfrm>
            <a:off x="3225127" y="1057147"/>
            <a:ext cx="5628334" cy="302920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EEC2987-7DC6-84B6-01B1-D396EF70FD23}"/>
              </a:ext>
            </a:extLst>
          </p:cNvPr>
          <p:cNvSpPr txBox="1"/>
          <p:nvPr/>
        </p:nvSpPr>
        <p:spPr>
          <a:xfrm>
            <a:off x="254614" y="1280716"/>
            <a:ext cx="28500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Sora" panose="020B0604020202020204" charset="0"/>
                <a:cs typeface="Sora" panose="020B0604020202020204" charset="0"/>
              </a:rPr>
              <a:t>il </a:t>
            </a: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Precision-Agent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 migliore in accuratezza a pari merito con l'</a:t>
            </a:r>
            <a:r>
              <a:rPr lang="it-IT" b="1" dirty="0" err="1">
                <a:latin typeface="Sora" panose="020B0604020202020204" charset="0"/>
                <a:cs typeface="Sora" panose="020B0604020202020204" charset="0"/>
              </a:rPr>
              <a:t>Aggregated</a:t>
            </a: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-Agent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. </a:t>
            </a:r>
          </a:p>
          <a:p>
            <a:endParaRPr lang="it-IT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dirty="0">
                <a:latin typeface="Sora" panose="020B0604020202020204" charset="0"/>
                <a:cs typeface="Sora" panose="020B0604020202020204" charset="0"/>
              </a:rPr>
              <a:t>Tuttavia, come indica il suo valore di </a:t>
            </a:r>
            <a:r>
              <a:rPr lang="it-IT" b="1" dirty="0" err="1">
                <a:latin typeface="Sora" panose="020B0604020202020204" charset="0"/>
                <a:cs typeface="Sora" panose="020B0604020202020204" charset="0"/>
              </a:rPr>
              <a:t>Average</a:t>
            </a: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it-IT" b="1" dirty="0" err="1">
                <a:latin typeface="Sora" panose="020B0604020202020204" charset="0"/>
                <a:cs typeface="Sora" panose="020B0604020202020204" charset="0"/>
              </a:rPr>
              <a:t>Popularity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,</a:t>
            </a:r>
          </a:p>
          <a:p>
            <a:r>
              <a:rPr lang="it-IT" dirty="0">
                <a:latin typeface="Sora" panose="020B0604020202020204" charset="0"/>
                <a:cs typeface="Sora" panose="020B0604020202020204" charset="0"/>
              </a:rPr>
              <a:t>questo agente tende a raccomandare film più popolari e mainstream, sacrificando la novità.</a:t>
            </a:r>
          </a:p>
        </p:txBody>
      </p:sp>
    </p:spTree>
    <p:extLst>
      <p:ext uri="{BB962C8B-B14F-4D97-AF65-F5344CB8AC3E}">
        <p14:creationId xmlns:p14="http://schemas.microsoft.com/office/powerpoint/2010/main" val="324992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BA09D-8105-7099-4078-C31FE2D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92929"/>
                </a:solidFill>
                <a:highlight>
                  <a:srgbClr val="B1C9D3"/>
                </a:highlight>
              </a:rPr>
              <a:t>LLM</a:t>
            </a:r>
          </a:p>
        </p:txBody>
      </p:sp>
      <p:sp>
        <p:nvSpPr>
          <p:cNvPr id="11" name="Sottotitolo 4">
            <a:extLst>
              <a:ext uri="{FF2B5EF4-FFF2-40B4-BE49-F238E27FC236}">
                <a16:creationId xmlns:a16="http://schemas.microsoft.com/office/drawing/2014/main" id="{420D39D0-EADF-814C-F1D0-6BBE74AFCDE6}"/>
              </a:ext>
            </a:extLst>
          </p:cNvPr>
          <p:cNvSpPr txBox="1">
            <a:spLocks/>
          </p:cNvSpPr>
          <p:nvPr/>
        </p:nvSpPr>
        <p:spPr>
          <a:xfrm>
            <a:off x="309737" y="1329247"/>
            <a:ext cx="4262263" cy="1489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152400" indent="0" algn="l">
              <a:lnSpc>
                <a:spcPts val="2100"/>
              </a:lnSpc>
            </a:pPr>
            <a:r>
              <a:rPr lang="it-IT" sz="1600" b="0" dirty="0">
                <a:latin typeface="Sora" panose="020B0604020202020204" charset="0"/>
                <a:cs typeface="Sora" panose="020B0604020202020204" charset="0"/>
              </a:rPr>
              <a:t>I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Large Language Models </a:t>
            </a:r>
          </a:p>
          <a:p>
            <a:pPr marL="152400" indent="0" algn="l">
              <a:lnSpc>
                <a:spcPts val="2100"/>
              </a:lnSpc>
            </a:pPr>
            <a:r>
              <a:rPr lang="it-IT" sz="1600" b="0" dirty="0">
                <a:latin typeface="Sora" panose="020B0604020202020204" charset="0"/>
                <a:cs typeface="Sora" panose="020B0604020202020204" charset="0"/>
              </a:rPr>
              <a:t>(es. ChatGPT) hanno rivoluzionato il campo dell'intelligenza artificiale, sono in grado di comprendere e generare il linguaggio naturale.</a:t>
            </a:r>
          </a:p>
        </p:txBody>
      </p:sp>
      <p:pic>
        <p:nvPicPr>
          <p:cNvPr id="15" name="Immagine 14" descr="Immagine che contiene testo, Carattere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0256465A-D31B-A182-DC04-F4A1DC6E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29" y="3501055"/>
            <a:ext cx="2361449" cy="1310173"/>
          </a:xfrm>
          <a:prstGeom prst="rect">
            <a:avLst/>
          </a:prstGeom>
        </p:spPr>
      </p:pic>
      <p:pic>
        <p:nvPicPr>
          <p:cNvPr id="17" name="Immagine 16" descr="Immagine che contiene Elementi grafici, logo, Carattere, grafica&#10;&#10;Il contenuto generato dall'IA potrebbe non essere corretto.">
            <a:extLst>
              <a:ext uri="{FF2B5EF4-FFF2-40B4-BE49-F238E27FC236}">
                <a16:creationId xmlns:a16="http://schemas.microsoft.com/office/drawing/2014/main" id="{38EFE104-B484-4640-E398-81EFAAA87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3933"/>
            <a:ext cx="2361449" cy="1241665"/>
          </a:xfrm>
          <a:prstGeom prst="rect">
            <a:avLst/>
          </a:prstGeom>
        </p:spPr>
      </p:pic>
      <p:pic>
        <p:nvPicPr>
          <p:cNvPr id="19" name="Immagine 18" descr="Immagine che contiene Carattere, logo, test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2A6D94BE-8568-19FA-A943-1A7F072B9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29" y="890218"/>
            <a:ext cx="2236244" cy="1393715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F161DA7-1090-1B4A-9396-081EBD970B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3AC927-B159-06DE-45AB-11BB06FDEC78}"/>
              </a:ext>
            </a:extLst>
          </p:cNvPr>
          <p:cNvSpPr txBox="1"/>
          <p:nvPr/>
        </p:nvSpPr>
        <p:spPr>
          <a:xfrm>
            <a:off x="416468" y="3353055"/>
            <a:ext cx="4668253" cy="142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Come possono essere utili per i RS?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 </a:t>
            </a:r>
          </a:p>
          <a:p>
            <a:pPr>
              <a:lnSpc>
                <a:spcPts val="2100"/>
              </a:lnSpc>
            </a:pPr>
            <a:r>
              <a:rPr lang="it-IT" dirty="0">
                <a:latin typeface="Sora" panose="020B0604020202020204" charset="0"/>
                <a:cs typeface="Sora" panose="020B0604020202020204" charset="0"/>
              </a:rPr>
              <a:t>Gli LLM possono potenziare i RS migliorando la comprensione del profilo utente, generare spiegazioni e come sistemi di raccomandazione diretti.</a:t>
            </a:r>
          </a:p>
        </p:txBody>
      </p:sp>
    </p:spTree>
    <p:extLst>
      <p:ext uri="{BB962C8B-B14F-4D97-AF65-F5344CB8AC3E}">
        <p14:creationId xmlns:p14="http://schemas.microsoft.com/office/powerpoint/2010/main" val="2308726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FD34C050-91EE-C414-A805-3FD93A5F8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ABED7E54-E33B-7D8A-1A8E-53DDBF8B0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2567" y="211440"/>
            <a:ext cx="48188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Analisi della Copertura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58722E8-54C0-EFD9-BC9F-0F121C8486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30</a:t>
            </a:fld>
            <a:endParaRPr lang="it-IT"/>
          </a:p>
        </p:txBody>
      </p:sp>
      <p:pic>
        <p:nvPicPr>
          <p:cNvPr id="5" name="Immagine 4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2DDB2320-00AA-27EC-3B63-C5E10BBE5E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57"/>
          <a:stretch>
            <a:fillRect/>
          </a:stretch>
        </p:blipFill>
        <p:spPr>
          <a:xfrm>
            <a:off x="3624911" y="1015112"/>
            <a:ext cx="5399167" cy="348246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086DF3-0A60-D5BE-88EB-3EA83A384497}"/>
              </a:ext>
            </a:extLst>
          </p:cNvPr>
          <p:cNvSpPr txBox="1"/>
          <p:nvPr/>
        </p:nvSpPr>
        <p:spPr>
          <a:xfrm>
            <a:off x="220980" y="1186755"/>
            <a:ext cx="32452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il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Coverage-Agent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ha dimostrato un'efficacia straordinaria nel promuovere la diversità e contenuti di nicchia. Il suo valore di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popolarità media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è risultato del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78%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inferiore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a quello del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Precision-Agent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, dimostrando la sua capacità di suggerire film dalla "coda lunga" del catalogo. </a:t>
            </a:r>
          </a:p>
        </p:txBody>
      </p:sp>
    </p:spTree>
    <p:extLst>
      <p:ext uri="{BB962C8B-B14F-4D97-AF65-F5344CB8AC3E}">
        <p14:creationId xmlns:p14="http://schemas.microsoft.com/office/powerpoint/2010/main" val="737993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9CEBE3D9-2FDB-2D4C-A39D-36DDE96C4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2870785B-DCBE-3D3B-43E1-56ED51389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7400" y="172386"/>
            <a:ext cx="430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Analisi del Trade-off</a:t>
            </a:r>
            <a:endParaRPr dirty="0"/>
          </a:p>
        </p:txBody>
      </p:sp>
      <p:pic>
        <p:nvPicPr>
          <p:cNvPr id="5" name="Immagine 4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1C47581F-E9C7-999D-E8FD-FA54F407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791" b="-1"/>
          <a:stretch>
            <a:fillRect/>
          </a:stretch>
        </p:blipFill>
        <p:spPr>
          <a:xfrm>
            <a:off x="1235699" y="925595"/>
            <a:ext cx="6672601" cy="272550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7AC3649-2555-B025-3369-EE3AD72A3A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31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21A6CE-AB9D-98F2-0361-37CD39F46D49}"/>
              </a:ext>
            </a:extLst>
          </p:cNvPr>
          <p:cNvSpPr txBox="1"/>
          <p:nvPr/>
        </p:nvSpPr>
        <p:spPr>
          <a:xfrm>
            <a:off x="471111" y="3694931"/>
            <a:ext cx="8185006" cy="127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dirty="0">
                <a:latin typeface="Sora" panose="020B0604020202020204" charset="0"/>
                <a:cs typeface="Sora" panose="020B0604020202020204" charset="0"/>
              </a:rPr>
              <a:t>l'</a:t>
            </a:r>
            <a:r>
              <a:rPr lang="it-IT" b="1" dirty="0" err="1">
                <a:latin typeface="Sora" panose="020B0604020202020204" charset="0"/>
                <a:cs typeface="Sora" panose="020B0604020202020204" charset="0"/>
              </a:rPr>
              <a:t>Aggregated</a:t>
            </a: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-Agent</a:t>
            </a:r>
            <a:r>
              <a:rPr lang="it-IT" b="1" kern="100" dirty="0"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it-IT" sz="1400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 è riuscito a: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400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Mantenere la </a:t>
            </a:r>
            <a:r>
              <a:rPr lang="it-IT" sz="1400" b="1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stessa Precisione Media </a:t>
            </a:r>
            <a:r>
              <a:rPr lang="it-IT" sz="1400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del Precision-Agent, maggiore solo del 0,5%.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400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Migliorare la diversità, riducendo la popolarità media del </a:t>
            </a:r>
            <a:r>
              <a:rPr lang="it-IT" sz="1400" b="1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12%</a:t>
            </a:r>
            <a:r>
              <a:rPr lang="it-IT" sz="1400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 rispetto al Precision-Agent.</a:t>
            </a:r>
          </a:p>
        </p:txBody>
      </p:sp>
    </p:spTree>
    <p:extLst>
      <p:ext uri="{BB962C8B-B14F-4D97-AF65-F5344CB8AC3E}">
        <p14:creationId xmlns:p14="http://schemas.microsoft.com/office/powerpoint/2010/main" val="3867509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F8FC4364-0976-B0AB-2BBA-06569043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3BAC2C9B-EC75-BE5E-15A9-BDFE79011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6334" y="112426"/>
            <a:ext cx="4871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Analisi della Precisione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9617BB7-ECD0-2C53-9F28-6445E1E3CB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67955" y="4868863"/>
            <a:ext cx="2057400" cy="274637"/>
          </a:xfrm>
        </p:spPr>
        <p:txBody>
          <a:bodyPr/>
          <a:lstStyle/>
          <a:p>
            <a:fld id="{40A546D5-F53B-4645-BE46-0C0478F41C6A}" type="slidenum">
              <a:rPr lang="it-IT" smtClean="0"/>
              <a:t>32</a:t>
            </a:fld>
            <a:endParaRPr lang="it-IT"/>
          </a:p>
        </p:txBody>
      </p:sp>
      <p:pic>
        <p:nvPicPr>
          <p:cNvPr id="4" name="Immagine 3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8D216AB6-038C-ED1E-B7FF-0F066AF6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91" b="-677"/>
          <a:stretch>
            <a:fillRect/>
          </a:stretch>
        </p:blipFill>
        <p:spPr>
          <a:xfrm>
            <a:off x="3404208" y="1350050"/>
            <a:ext cx="5610692" cy="324321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A537AE-89E4-AE1A-0023-D78618037441}"/>
              </a:ext>
            </a:extLst>
          </p:cNvPr>
          <p:cNvSpPr txBox="1"/>
          <p:nvPr/>
        </p:nvSpPr>
        <p:spPr>
          <a:xfrm>
            <a:off x="320041" y="1508998"/>
            <a:ext cx="25294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L'analisi della </a:t>
            </a:r>
            <a:r>
              <a:rPr lang="it-IT" sz="1600" dirty="0" err="1">
                <a:latin typeface="Sora" panose="020B0604020202020204" charset="0"/>
                <a:cs typeface="Sora" panose="020B0604020202020204" charset="0"/>
              </a:rPr>
              <a:t>Precision@K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rivela che l'</a:t>
            </a:r>
            <a:r>
              <a:rPr lang="it-IT" sz="1600" b="1" dirty="0" err="1">
                <a:latin typeface="Sora" panose="020B0604020202020204" charset="0"/>
                <a:cs typeface="Sora" panose="020B0604020202020204" charset="0"/>
              </a:rPr>
              <a:t>Aggregated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-Agent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è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superiore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al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Precision-Agent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sia nelle primissime posizioni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(+53% a K=1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) sia sulla coda lunga delle raccomandazioni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(+12% a K=10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96087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17;p39">
            <a:extLst>
              <a:ext uri="{FF2B5EF4-FFF2-40B4-BE49-F238E27FC236}">
                <a16:creationId xmlns:a16="http://schemas.microsoft.com/office/drawing/2014/main" id="{834E87DF-1609-B09A-F3DF-D6E4533809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4853"/>
            <a:ext cx="7704000" cy="721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Conclusioni</a:t>
            </a:r>
            <a:endParaRPr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4F25191-4267-A546-B1B7-76ACFF643EE0}"/>
              </a:ext>
            </a:extLst>
          </p:cNvPr>
          <p:cNvSpPr txBox="1"/>
          <p:nvPr/>
        </p:nvSpPr>
        <p:spPr>
          <a:xfrm>
            <a:off x="959519" y="1577705"/>
            <a:ext cx="66203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Il sistema dimostra che è possibile superare le limitazioni dei RS classici, ottimizzando simultaneamente precisione e copertura.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292929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292929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292929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292929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L'integrazione di </a:t>
            </a:r>
            <a:r>
              <a:rPr lang="it-IT" sz="1600" b="1" dirty="0" err="1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LLMs</a:t>
            </a:r>
            <a:r>
              <a:rPr lang="it-IT" sz="1600" b="1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 e architetture ad agenti (</a:t>
            </a:r>
            <a:r>
              <a:rPr lang="it-IT" sz="1600" b="1" dirty="0" err="1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LangGraph</a:t>
            </a:r>
            <a:r>
              <a:rPr lang="it-IT" sz="1600" b="1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) </a:t>
            </a:r>
            <a:r>
              <a:rPr lang="it-IT" sz="1600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offre una soluzione potente e flessibile per i RS                multi-obiettivo.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292929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7AC59E0-010C-A8E9-B1A2-42434E71B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33</a:t>
            </a:fld>
            <a:endParaRPr lang="it-IT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2A9BE3A4-A32F-EDAE-8332-286BD8725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500" y="1702248"/>
            <a:ext cx="6722200" cy="2730052"/>
          </a:xfrm>
        </p:spPr>
        <p:txBody>
          <a:bodyPr/>
          <a:lstStyle/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La valutazione è stata condotta in un ambiente esclusivamente </a:t>
            </a:r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offline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non cattura le dinamiche di un'interazione reale. </a:t>
            </a: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Inoltre, l'efficacia dipende molto dalla qualità del </a:t>
            </a:r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prompt engineering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e gli </a:t>
            </a:r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LLM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data la loro tendenza a generalizzare.</a:t>
            </a:r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0F9953E-31A3-E11F-4FB5-FD1A642D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825" y="424850"/>
            <a:ext cx="1382350" cy="572700"/>
          </a:xfrm>
        </p:spPr>
        <p:txBody>
          <a:bodyPr/>
          <a:lstStyle/>
          <a:p>
            <a:r>
              <a:rPr lang="it-IT" dirty="0"/>
              <a:t>Limiti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874D8AA-41A3-6B3A-6CCA-98FE9726B5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006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D158D0-F570-86E7-90E7-A49C0AE9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802785C4-CB98-C2EB-6C55-44451ADFC1B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76976" y="1540434"/>
            <a:ext cx="7990047" cy="2704120"/>
          </a:xfrm>
        </p:spPr>
        <p:txBody>
          <a:bodyPr anchor="ctr"/>
          <a:lstStyle/>
          <a:p>
            <a:pPr marL="4381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Test A/B online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 per validare l'impatto sull'esperienza utente.</a:t>
            </a:r>
          </a:p>
          <a:p>
            <a:pPr marL="4381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Nuove </a:t>
            </a:r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varianti di prompt</a:t>
            </a:r>
          </a:p>
          <a:p>
            <a:pPr marL="4381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Nuove metriche qualitative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come la serendipità e l'equità.</a:t>
            </a:r>
          </a:p>
          <a:p>
            <a:pPr marL="4381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it-IT" sz="18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1F67F85-BFDF-9279-D328-3E9D1B70A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9388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8CC7E256-BA37-6B8A-D030-1D72AF4884F3}"/>
              </a:ext>
            </a:extLst>
          </p:cNvPr>
          <p:cNvSpPr/>
          <p:nvPr/>
        </p:nvSpPr>
        <p:spPr>
          <a:xfrm>
            <a:off x="4692316" y="2849038"/>
            <a:ext cx="3778200" cy="6641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 descr="Immagine che contiene schizzo, disegno&#10;&#10;Il contenuto generato dall'IA potrebbe non essere corretto.">
            <a:extLst>
              <a:ext uri="{FF2B5EF4-FFF2-40B4-BE49-F238E27FC236}">
                <a16:creationId xmlns:a16="http://schemas.microsoft.com/office/drawing/2014/main" id="{471578AA-30B8-58DB-7EB9-EE47665C7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29" y="932697"/>
            <a:ext cx="3622013" cy="2723529"/>
          </a:xfrm>
          <a:prstGeom prst="rect">
            <a:avLst/>
          </a:prstGeom>
        </p:spPr>
      </p:pic>
      <p:cxnSp>
        <p:nvCxnSpPr>
          <p:cNvPr id="477" name="Google Shape;477;p50"/>
          <p:cNvCxnSpPr/>
          <p:nvPr/>
        </p:nvCxnSpPr>
        <p:spPr>
          <a:xfrm>
            <a:off x="786725" y="2849259"/>
            <a:ext cx="353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" name="Google Shape;464;p50"/>
          <p:cNvSpPr txBox="1">
            <a:spLocks noGrp="1"/>
          </p:cNvSpPr>
          <p:nvPr>
            <p:ph type="ctrTitle"/>
          </p:nvPr>
        </p:nvSpPr>
        <p:spPr>
          <a:xfrm>
            <a:off x="715099" y="1851238"/>
            <a:ext cx="8621405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1C9D3"/>
                </a:solidFill>
              </a:rPr>
              <a:t>Grazie</a:t>
            </a:r>
            <a:r>
              <a:rPr lang="en" dirty="0"/>
              <a:t> per l’attenzione</a:t>
            </a:r>
            <a:endParaRPr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1F45A07-E69B-A7C1-5263-F1308F5F3FBD}"/>
              </a:ext>
            </a:extLst>
          </p:cNvPr>
          <p:cNvSpPr/>
          <p:nvPr/>
        </p:nvSpPr>
        <p:spPr>
          <a:xfrm>
            <a:off x="7805854" y="2849038"/>
            <a:ext cx="551421" cy="918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5BB7BCC-B5DE-4555-9798-BCF39C90DE99}"/>
              </a:ext>
            </a:extLst>
          </p:cNvPr>
          <p:cNvSpPr/>
          <p:nvPr/>
        </p:nvSpPr>
        <p:spPr>
          <a:xfrm>
            <a:off x="4656487" y="854170"/>
            <a:ext cx="483220" cy="174255"/>
          </a:xfrm>
          <a:prstGeom prst="rect">
            <a:avLst/>
          </a:prstGeom>
          <a:solidFill>
            <a:srgbClr val="B1C9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5CDEC7E-B636-B3F8-3CD5-196652AA4BD0}"/>
              </a:ext>
            </a:extLst>
          </p:cNvPr>
          <p:cNvSpPr/>
          <p:nvPr/>
        </p:nvSpPr>
        <p:spPr>
          <a:xfrm>
            <a:off x="7441580" y="3513221"/>
            <a:ext cx="364274" cy="221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529E90F-93BA-63FA-C613-6FFDB64A5631}"/>
              </a:ext>
            </a:extLst>
          </p:cNvPr>
          <p:cNvSpPr/>
          <p:nvPr/>
        </p:nvSpPr>
        <p:spPr>
          <a:xfrm>
            <a:off x="5534745" y="3534190"/>
            <a:ext cx="275063" cy="1991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CA0D7F-9BAC-F91D-B4C0-D46D1AA9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36</a:t>
            </a:fld>
            <a:endParaRPr lang="it-IT"/>
          </a:p>
        </p:txBody>
      </p:sp>
      <p:pic>
        <p:nvPicPr>
          <p:cNvPr id="7" name="Immagine 6" descr="Immagine che contiene Carattere, Elementi grafici, testo, logo&#10;&#10;Il contenuto generato dall'IA potrebbe non essere corretto.">
            <a:extLst>
              <a:ext uri="{FF2B5EF4-FFF2-40B4-BE49-F238E27FC236}">
                <a16:creationId xmlns:a16="http://schemas.microsoft.com/office/drawing/2014/main" id="{E538FB59-50E1-8A09-CE11-209B9BED2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404" y="3939141"/>
            <a:ext cx="1168930" cy="646857"/>
          </a:xfrm>
          <a:prstGeom prst="rect">
            <a:avLst/>
          </a:prstGeom>
        </p:spPr>
      </p:pic>
      <p:pic>
        <p:nvPicPr>
          <p:cNvPr id="8" name="Immagine 7" descr="Immagine che contiene testo, Carattere, simbolo, logo&#10;&#10;Il contenuto generato dall'IA potrebbe non essere corretto.">
            <a:extLst>
              <a:ext uri="{FF2B5EF4-FFF2-40B4-BE49-F238E27FC236}">
                <a16:creationId xmlns:a16="http://schemas.microsoft.com/office/drawing/2014/main" id="{27EBA44D-9A88-FE93-CC96-899218266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3" y="2935550"/>
            <a:ext cx="2816773" cy="87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1">
            <a:extLst>
              <a:ext uri="{FF2B5EF4-FFF2-40B4-BE49-F238E27FC236}">
                <a16:creationId xmlns:a16="http://schemas.microsoft.com/office/drawing/2014/main" id="{D13E0B8B-86DC-D058-2208-8414F3FF8E62}"/>
              </a:ext>
            </a:extLst>
          </p:cNvPr>
          <p:cNvSpPr/>
          <p:nvPr/>
        </p:nvSpPr>
        <p:spPr>
          <a:xfrm>
            <a:off x="3449690" y="298503"/>
            <a:ext cx="223006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000" b="1" dirty="0" err="1">
                <a:solidFill>
                  <a:srgbClr val="B1C9D3"/>
                </a:solidFill>
                <a:highlight>
                  <a:srgbClr val="292929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Problema</a:t>
            </a:r>
            <a:endParaRPr lang="en-US" sz="3000" dirty="0">
              <a:solidFill>
                <a:srgbClr val="B1C9D3"/>
              </a:solidFill>
              <a:highlight>
                <a:srgbClr val="292929"/>
              </a:highlight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C21CE007-80F7-72F9-2EE4-75DEBDCE74A7}"/>
              </a:ext>
            </a:extLst>
          </p:cNvPr>
          <p:cNvSpPr/>
          <p:nvPr/>
        </p:nvSpPr>
        <p:spPr>
          <a:xfrm>
            <a:off x="1836514" y="3278217"/>
            <a:ext cx="30043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39393C"/>
                </a:solidFill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Ottimizzazione Singola</a:t>
            </a:r>
            <a:endParaRPr lang="en-US" sz="18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1821CA9E-6780-0F5E-8AD6-DFC18BDC171C}"/>
              </a:ext>
            </a:extLst>
          </p:cNvPr>
          <p:cNvSpPr/>
          <p:nvPr/>
        </p:nvSpPr>
        <p:spPr>
          <a:xfrm>
            <a:off x="1836512" y="3632547"/>
            <a:ext cx="6975759" cy="1026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I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Sistemi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di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raccomandazione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classici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si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concentrano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su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una sola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metrica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(es. solo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accuratezza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)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  <p:pic>
        <p:nvPicPr>
          <p:cNvPr id="28" name="Image 1" descr="preencoded.png">
            <a:extLst>
              <a:ext uri="{FF2B5EF4-FFF2-40B4-BE49-F238E27FC236}">
                <a16:creationId xmlns:a16="http://schemas.microsoft.com/office/drawing/2014/main" id="{7B68ECE5-9213-55E8-149B-5BBC28E0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24" y="3405939"/>
            <a:ext cx="640390" cy="942937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10B69DED-1B09-DC99-C4E7-C683350C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607"/>
          <a:stretch>
            <a:fillRect/>
          </a:stretch>
        </p:blipFill>
        <p:spPr>
          <a:xfrm>
            <a:off x="1969601" y="1321278"/>
            <a:ext cx="5204798" cy="1659968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A494FAF-DE2A-A1F6-DBBC-9369A14332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99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C4AFABC2-1357-1923-0B11-A4D1DDF86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68" y="1452152"/>
            <a:ext cx="3004362" cy="899410"/>
          </a:xfrm>
        </p:spPr>
        <p:txBody>
          <a:bodyPr/>
          <a:lstStyle/>
          <a:p>
            <a:pPr marL="152400" indent="0" algn="l"/>
            <a:r>
              <a:rPr lang="it-IT" sz="1400" dirty="0">
                <a:latin typeface="Sora" panose="020B0604020202020204" charset="0"/>
                <a:cs typeface="Sora" panose="020B0604020202020204" charset="0"/>
              </a:rPr>
              <a:t>È un indicatore quantitativo che usiamo per valutare la performance del sistema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3D3076CD-0ED5-E428-2C52-74DE4AA7780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904044" y="2550289"/>
            <a:ext cx="3408003" cy="1440525"/>
          </a:xfrm>
        </p:spPr>
        <p:txBody>
          <a:bodyPr/>
          <a:lstStyle/>
          <a:p>
            <a:pPr marL="3238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Accuratezza: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Consiglia ciò che piace all’utente</a:t>
            </a:r>
          </a:p>
          <a:p>
            <a:pPr marL="3238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b="1" dirty="0" err="1">
                <a:latin typeface="Sora" panose="020B0604020202020204" charset="0"/>
                <a:cs typeface="Sora" panose="020B0604020202020204" charset="0"/>
              </a:rPr>
              <a:t>Novelty</a:t>
            </a: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Consiglia cose nuove</a:t>
            </a:r>
          </a:p>
          <a:p>
            <a:pPr marL="3238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Coverage: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Quanta parte del catalogo il sistema riesce a consigliare</a:t>
            </a:r>
          </a:p>
        </p:txBody>
      </p:sp>
      <p:sp>
        <p:nvSpPr>
          <p:cNvPr id="10" name="Sottotitolo 9">
            <a:extLst>
              <a:ext uri="{FF2B5EF4-FFF2-40B4-BE49-F238E27FC236}">
                <a16:creationId xmlns:a16="http://schemas.microsoft.com/office/drawing/2014/main" id="{53C5155A-AB53-2101-5DAC-18D5B9729A0A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4980337" y="1813180"/>
            <a:ext cx="2995772" cy="377100"/>
          </a:xfrm>
        </p:spPr>
        <p:txBody>
          <a:bodyPr/>
          <a:lstStyle/>
          <a:p>
            <a:r>
              <a:rPr lang="it-IT" dirty="0"/>
              <a:t>Esempi di metriche</a:t>
            </a:r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219DDA13-EAE7-EAC9-7EB1-2E510C3C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792" y="456260"/>
            <a:ext cx="4896503" cy="572700"/>
          </a:xfrm>
        </p:spPr>
        <p:txBody>
          <a:bodyPr/>
          <a:lstStyle/>
          <a:p>
            <a:r>
              <a:rPr lang="it-IT" dirty="0">
                <a:highlight>
                  <a:srgbClr val="B1C9D3"/>
                </a:highlight>
              </a:rPr>
              <a:t>Ma cosa è una metrica?</a:t>
            </a:r>
          </a:p>
        </p:txBody>
      </p:sp>
      <p:pic>
        <p:nvPicPr>
          <p:cNvPr id="17" name="Immagine 16" descr="Immagine che contiene testo, schermata, Carattere, Carminio&#10;&#10;Il contenuto generato dall'IA potrebbe non essere corretto.">
            <a:extLst>
              <a:ext uri="{FF2B5EF4-FFF2-40B4-BE49-F238E27FC236}">
                <a16:creationId xmlns:a16="http://schemas.microsoft.com/office/drawing/2014/main" id="{862F0724-6656-A585-1AB1-06BBB15E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8" y="2526594"/>
            <a:ext cx="3213009" cy="1808259"/>
          </a:xfrm>
          <a:prstGeom prst="rect">
            <a:avLst/>
          </a:prstGeom>
        </p:spPr>
      </p:pic>
      <p:sp>
        <p:nvSpPr>
          <p:cNvPr id="20" name="Shape 1">
            <a:extLst>
              <a:ext uri="{FF2B5EF4-FFF2-40B4-BE49-F238E27FC236}">
                <a16:creationId xmlns:a16="http://schemas.microsoft.com/office/drawing/2014/main" id="{208D5ECD-F54C-1031-EB66-074A36CAFC95}"/>
              </a:ext>
            </a:extLst>
          </p:cNvPr>
          <p:cNvSpPr/>
          <p:nvPr/>
        </p:nvSpPr>
        <p:spPr>
          <a:xfrm>
            <a:off x="881767" y="1370795"/>
            <a:ext cx="3004362" cy="1045592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/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42B5A1C5-A94C-9DD5-A6A8-349867410B00}"/>
              </a:ext>
            </a:extLst>
          </p:cNvPr>
          <p:cNvSpPr/>
          <p:nvPr/>
        </p:nvSpPr>
        <p:spPr>
          <a:xfrm>
            <a:off x="4980337" y="2526595"/>
            <a:ext cx="3246147" cy="1464220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/>
          </a:p>
        </p:txBody>
      </p:sp>
      <p:sp>
        <p:nvSpPr>
          <p:cNvPr id="23" name="Shape 1">
            <a:extLst>
              <a:ext uri="{FF2B5EF4-FFF2-40B4-BE49-F238E27FC236}">
                <a16:creationId xmlns:a16="http://schemas.microsoft.com/office/drawing/2014/main" id="{DB58C815-3068-0FC3-728E-A5F458CA427C}"/>
              </a:ext>
            </a:extLst>
          </p:cNvPr>
          <p:cNvSpPr/>
          <p:nvPr/>
        </p:nvSpPr>
        <p:spPr>
          <a:xfrm>
            <a:off x="5257871" y="1674077"/>
            <a:ext cx="2613682" cy="497200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9522ABB-8C5D-E815-00C8-BB031D5E18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41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4">
            <a:extLst>
              <a:ext uri="{FF2B5EF4-FFF2-40B4-BE49-F238E27FC236}">
                <a16:creationId xmlns:a16="http://schemas.microsoft.com/office/drawing/2014/main" id="{6CAF4C42-147B-B3FB-D4B3-200DC991DFFB}"/>
              </a:ext>
            </a:extLst>
          </p:cNvPr>
          <p:cNvSpPr/>
          <p:nvPr/>
        </p:nvSpPr>
        <p:spPr>
          <a:xfrm>
            <a:off x="1676185" y="1646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39393C"/>
                </a:solidFill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Filter Bubble</a:t>
            </a:r>
            <a:endParaRPr lang="en-US" sz="18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B241F39A-9FA7-6EB1-47D2-350F3D81CF51}"/>
              </a:ext>
            </a:extLst>
          </p:cNvPr>
          <p:cNvSpPr/>
          <p:nvPr/>
        </p:nvSpPr>
        <p:spPr>
          <a:xfrm>
            <a:off x="1676185" y="1927282"/>
            <a:ext cx="6195536" cy="80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Suggerimenti poco vari e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scoperte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limitate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D7BD783C-733E-5600-24F3-94D8F9486891}"/>
              </a:ext>
            </a:extLst>
          </p:cNvPr>
          <p:cNvSpPr/>
          <p:nvPr/>
        </p:nvSpPr>
        <p:spPr>
          <a:xfrm>
            <a:off x="1676185" y="3007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39393C"/>
                </a:solidFill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Trade-off Inevitabile</a:t>
            </a:r>
            <a:endParaRPr lang="en-US" sz="18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1" name="Text 7">
            <a:extLst>
              <a:ext uri="{FF2B5EF4-FFF2-40B4-BE49-F238E27FC236}">
                <a16:creationId xmlns:a16="http://schemas.microsoft.com/office/drawing/2014/main" id="{84512243-7812-D17C-73EB-BE4FA7F3ABD4}"/>
              </a:ext>
            </a:extLst>
          </p:cNvPr>
          <p:cNvSpPr/>
          <p:nvPr/>
        </p:nvSpPr>
        <p:spPr>
          <a:xfrm>
            <a:off x="1676185" y="3288166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Conflitto tra precisione e copertura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  <p:pic>
        <p:nvPicPr>
          <p:cNvPr id="22" name="Image 2" descr="preencoded.png">
            <a:extLst>
              <a:ext uri="{FF2B5EF4-FFF2-40B4-BE49-F238E27FC236}">
                <a16:creationId xmlns:a16="http://schemas.microsoft.com/office/drawing/2014/main" id="{6A4F394F-0536-C2C2-4CA6-2B8889FC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95" y="1633005"/>
            <a:ext cx="640390" cy="768468"/>
          </a:xfrm>
          <a:prstGeom prst="rect">
            <a:avLst/>
          </a:prstGeom>
        </p:spPr>
      </p:pic>
      <p:pic>
        <p:nvPicPr>
          <p:cNvPr id="25" name="Image 3" descr="preencoded.png">
            <a:extLst>
              <a:ext uri="{FF2B5EF4-FFF2-40B4-BE49-F238E27FC236}">
                <a16:creationId xmlns:a16="http://schemas.microsoft.com/office/drawing/2014/main" id="{1B49A49D-2970-074F-A7DA-5B7071534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95" y="2993890"/>
            <a:ext cx="640390" cy="768468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39FA5FAF-667B-5E71-8759-3BA1F2295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796" y="1275651"/>
            <a:ext cx="3730204" cy="2912626"/>
          </a:xfrm>
          <a:prstGeom prst="rect">
            <a:avLst/>
          </a:prstGeom>
        </p:spPr>
      </p:pic>
      <p:sp>
        <p:nvSpPr>
          <p:cNvPr id="28" name="Text 1">
            <a:extLst>
              <a:ext uri="{FF2B5EF4-FFF2-40B4-BE49-F238E27FC236}">
                <a16:creationId xmlns:a16="http://schemas.microsoft.com/office/drawing/2014/main" id="{50B03E48-4FDD-5327-2911-FBD3F8369400}"/>
              </a:ext>
            </a:extLst>
          </p:cNvPr>
          <p:cNvSpPr/>
          <p:nvPr/>
        </p:nvSpPr>
        <p:spPr>
          <a:xfrm>
            <a:off x="3449690" y="298503"/>
            <a:ext cx="223006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000" b="1" dirty="0" err="1">
                <a:solidFill>
                  <a:srgbClr val="B1C9D3"/>
                </a:solidFill>
                <a:highlight>
                  <a:srgbClr val="292929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Problema</a:t>
            </a:r>
            <a:endParaRPr lang="en-US" sz="3000" dirty="0">
              <a:solidFill>
                <a:srgbClr val="B1C9D3"/>
              </a:solidFill>
              <a:highlight>
                <a:srgbClr val="292929"/>
              </a:highlight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31" name="Segnaposto numero diapositiva 30">
            <a:extLst>
              <a:ext uri="{FF2B5EF4-FFF2-40B4-BE49-F238E27FC236}">
                <a16:creationId xmlns:a16="http://schemas.microsoft.com/office/drawing/2014/main" id="{116A123A-9913-4275-8B5A-31AD962BEA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34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F520F-21F3-BAB2-FC2A-D8394F39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1BEAB15-389C-E330-D90C-F8E6F4F50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7</a:t>
            </a:fld>
            <a:endParaRPr lang="it-IT"/>
          </a:p>
        </p:txBody>
      </p:sp>
      <p:sp>
        <p:nvSpPr>
          <p:cNvPr id="23" name="Shape 1">
            <a:extLst>
              <a:ext uri="{FF2B5EF4-FFF2-40B4-BE49-F238E27FC236}">
                <a16:creationId xmlns:a16="http://schemas.microsoft.com/office/drawing/2014/main" id="{8A4B0987-B901-6A7A-46C1-B9270A7DAE5A}"/>
              </a:ext>
            </a:extLst>
          </p:cNvPr>
          <p:cNvSpPr/>
          <p:nvPr/>
        </p:nvSpPr>
        <p:spPr>
          <a:xfrm>
            <a:off x="2373486" y="2405491"/>
            <a:ext cx="4823332" cy="1194339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/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6AEF1217-545F-4DAE-42C6-BB31F51C3A23}"/>
              </a:ext>
            </a:extLst>
          </p:cNvPr>
          <p:cNvSpPr/>
          <p:nvPr/>
        </p:nvSpPr>
        <p:spPr>
          <a:xfrm>
            <a:off x="3906699" y="1913446"/>
            <a:ext cx="1330601" cy="422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 err="1">
                <a:solidFill>
                  <a:srgbClr val="39393C"/>
                </a:solidFill>
                <a:highlight>
                  <a:srgbClr val="B1C9D3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Obiettivo</a:t>
            </a:r>
            <a:r>
              <a:rPr lang="en-US" sz="2000" b="1" dirty="0">
                <a:solidFill>
                  <a:srgbClr val="39393C"/>
                </a:solidFill>
                <a:highlight>
                  <a:srgbClr val="B1C9D3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:</a:t>
            </a:r>
            <a:endParaRPr lang="en-US" sz="2000" dirty="0">
              <a:highlight>
                <a:srgbClr val="B1C9D3"/>
              </a:highlight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C468F727-F7BB-507D-38D7-1422B1E8358F}"/>
              </a:ext>
            </a:extLst>
          </p:cNvPr>
          <p:cNvSpPr/>
          <p:nvPr/>
        </p:nvSpPr>
        <p:spPr>
          <a:xfrm>
            <a:off x="2484614" y="2398076"/>
            <a:ext cx="5002036" cy="12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Ottimizzare simultaneamente </a:t>
            </a:r>
            <a:r>
              <a:rPr lang="en-US" sz="1600" b="1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Precisione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e </a:t>
            </a:r>
            <a:r>
              <a:rPr lang="en-US" sz="1600" b="1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Copertura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è il nostro obiettivo primario per garantire risultati completi ed efficaci.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00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C5D323E9-8B1B-559A-7BC0-5B36FCC1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Soluzione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8575DDEB-922C-1E3D-6790-04897D2F74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8</a:t>
            </a:fld>
            <a:endParaRPr lang="it-IT"/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7BCCF0D8-4503-69EC-3E66-F4C1B0283857}"/>
              </a:ext>
            </a:extLst>
          </p:cNvPr>
          <p:cNvSpPr/>
          <p:nvPr/>
        </p:nvSpPr>
        <p:spPr>
          <a:xfrm>
            <a:off x="1044788" y="1968684"/>
            <a:ext cx="2809810" cy="485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000" b="1" dirty="0">
                <a:solidFill>
                  <a:srgbClr val="B1C9D3"/>
                </a:solidFill>
                <a:highlight>
                  <a:srgbClr val="292929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Domande di Ricerca</a:t>
            </a:r>
            <a:endParaRPr lang="en-US" sz="2000" dirty="0">
              <a:solidFill>
                <a:srgbClr val="B1C9D3"/>
              </a:solidFill>
              <a:highlight>
                <a:srgbClr val="292929"/>
              </a:highlight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41BD5245-FF63-57C0-5FEC-0E185CBBD6DF}"/>
              </a:ext>
            </a:extLst>
          </p:cNvPr>
          <p:cNvSpPr/>
          <p:nvPr/>
        </p:nvSpPr>
        <p:spPr>
          <a:xfrm>
            <a:off x="1211279" y="2467905"/>
            <a:ext cx="5134311" cy="48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it-IT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È possibile ottimizzare metriche in conflitto con agenti LLM?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2D5417E4-22F7-0164-2ED3-6FBC2669B3DE}"/>
              </a:ext>
            </a:extLst>
          </p:cNvPr>
          <p:cNvSpPr/>
          <p:nvPr/>
        </p:nvSpPr>
        <p:spPr>
          <a:xfrm>
            <a:off x="1211278" y="2915606"/>
            <a:ext cx="4382644" cy="435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it-IT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Come possiamo controllare il trade-off tra di esse?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32" name="Shape 1">
            <a:extLst>
              <a:ext uri="{FF2B5EF4-FFF2-40B4-BE49-F238E27FC236}">
                <a16:creationId xmlns:a16="http://schemas.microsoft.com/office/drawing/2014/main" id="{F07F4D76-E000-8951-E79E-15CF5D3045CA}"/>
              </a:ext>
            </a:extLst>
          </p:cNvPr>
          <p:cNvSpPr/>
          <p:nvPr/>
        </p:nvSpPr>
        <p:spPr>
          <a:xfrm>
            <a:off x="1044788" y="2472107"/>
            <a:ext cx="6887934" cy="892089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10713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2304D9-DC51-DD69-9182-8E516057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E86DFF-5B6D-708C-A745-6F156F6C2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9</a:t>
            </a:fld>
            <a:endParaRPr lang="it-IT"/>
          </a:p>
        </p:txBody>
      </p:sp>
      <p:sp>
        <p:nvSpPr>
          <p:cNvPr id="26" name="Shape 4">
            <a:extLst>
              <a:ext uri="{FF2B5EF4-FFF2-40B4-BE49-F238E27FC236}">
                <a16:creationId xmlns:a16="http://schemas.microsoft.com/office/drawing/2014/main" id="{85EFFB38-EE38-16C8-2CA2-46BD7BA3E1DE}"/>
              </a:ext>
            </a:extLst>
          </p:cNvPr>
          <p:cNvSpPr/>
          <p:nvPr/>
        </p:nvSpPr>
        <p:spPr>
          <a:xfrm>
            <a:off x="1502958" y="2388823"/>
            <a:ext cx="6449764" cy="1630284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/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1E35C408-C36E-A261-78A8-18C10D85C242}"/>
              </a:ext>
            </a:extLst>
          </p:cNvPr>
          <p:cNvSpPr/>
          <p:nvPr/>
        </p:nvSpPr>
        <p:spPr>
          <a:xfrm>
            <a:off x="3728643" y="1899303"/>
            <a:ext cx="1686714" cy="453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 err="1">
                <a:solidFill>
                  <a:srgbClr val="39393C"/>
                </a:solidFill>
                <a:highlight>
                  <a:srgbClr val="B1C9D3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Metodo</a:t>
            </a:r>
            <a:r>
              <a:rPr lang="en-US" sz="2000" b="1" dirty="0">
                <a:solidFill>
                  <a:srgbClr val="39393C"/>
                </a:solidFill>
                <a:highlight>
                  <a:srgbClr val="B1C9D3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:</a:t>
            </a:r>
            <a:endParaRPr lang="en-US" sz="2000" dirty="0">
              <a:highlight>
                <a:srgbClr val="B1C9D3"/>
              </a:highlight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46418CED-A60D-A125-9A8E-80BA786660A9}"/>
              </a:ext>
            </a:extLst>
          </p:cNvPr>
          <p:cNvSpPr/>
          <p:nvPr/>
        </p:nvSpPr>
        <p:spPr>
          <a:xfrm>
            <a:off x="1590992" y="2388825"/>
            <a:ext cx="5962015" cy="11793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un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sistema di raccomandazione multi-metrica che sfrutta un'architettura ad agenti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, dove diverse entità autonome e specializzate per raggiungere un obiettivo comune.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2109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Style Case Report by Slidesgo">
  <a:themeElements>
    <a:clrScheme name="Simple Light">
      <a:dk1>
        <a:srgbClr val="292929"/>
      </a:dk1>
      <a:lt1>
        <a:srgbClr val="FFFFFF"/>
      </a:lt1>
      <a:dk2>
        <a:srgbClr val="D9D9D9"/>
      </a:dk2>
      <a:lt2>
        <a:srgbClr val="B1C9D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61A761A-6D9B-476A-A270-E1068D2F76D8}">
  <we:reference id="WA104381909" version="3.18.2.0" store="Omex" storeType="OMEX"/>
  <we:alternateReferences>
    <we:reference id="WA104381909" version="3.18.2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1592</Words>
  <Application>Microsoft Office PowerPoint</Application>
  <PresentationFormat>Presentazione su schermo (16:9)</PresentationFormat>
  <Paragraphs>271</Paragraphs>
  <Slides>36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4" baseType="lpstr">
      <vt:lpstr>Arial</vt:lpstr>
      <vt:lpstr>Consolas</vt:lpstr>
      <vt:lpstr>Bradley Hand ITC</vt:lpstr>
      <vt:lpstr>Open Sans</vt:lpstr>
      <vt:lpstr>Sora</vt:lpstr>
      <vt:lpstr>Times New Roman</vt:lpstr>
      <vt:lpstr>Symbol</vt:lpstr>
      <vt:lpstr>Formal Style Case Report by Slidesgo</vt:lpstr>
      <vt:lpstr>Presentazione standard di PowerPoint</vt:lpstr>
      <vt:lpstr>Recommender Systems</vt:lpstr>
      <vt:lpstr>LLM</vt:lpstr>
      <vt:lpstr>Presentazione standard di PowerPoint</vt:lpstr>
      <vt:lpstr>Ma cosa è una metrica?</vt:lpstr>
      <vt:lpstr>Presentazione standard di PowerPoint</vt:lpstr>
      <vt:lpstr>Soluzione</vt:lpstr>
      <vt:lpstr>Soluzione</vt:lpstr>
      <vt:lpstr>Soluzione</vt:lpstr>
      <vt:lpstr>Presentazione standard di PowerPoint</vt:lpstr>
      <vt:lpstr>Presentazione standard di PowerPoint</vt:lpstr>
      <vt:lpstr>Preparazione dati </vt:lpstr>
      <vt:lpstr>Definizione RAG</vt:lpstr>
      <vt:lpstr>Recupero e Ranking</vt:lpstr>
      <vt:lpstr>Recupero e Ranking</vt:lpstr>
      <vt:lpstr>Recupero e Ranking</vt:lpstr>
      <vt:lpstr>Recupero e Ranking</vt:lpstr>
      <vt:lpstr>Recupero e Ranking</vt:lpstr>
      <vt:lpstr>Bilanciamento degli Obiettivi</vt:lpstr>
      <vt:lpstr>Presentazione standard di PowerPoint</vt:lpstr>
      <vt:lpstr>Bilanciamento degli Obiettivi</vt:lpstr>
      <vt:lpstr>Presentazione standard di PowerPoint</vt:lpstr>
      <vt:lpstr>Strategia di Aggregazione</vt:lpstr>
      <vt:lpstr>Presentazione standard di PowerPoint</vt:lpstr>
      <vt:lpstr>Esempio di raccomandazioni 1/3</vt:lpstr>
      <vt:lpstr>Esempio di raccomandazioni 2/3</vt:lpstr>
      <vt:lpstr>Esempio di raccomandazioni 3/3</vt:lpstr>
      <vt:lpstr>Justification &amp; Trade-offs </vt:lpstr>
      <vt:lpstr>Confronto  metriche agenti</vt:lpstr>
      <vt:lpstr>Analisi della Copertura</vt:lpstr>
      <vt:lpstr>Analisi del Trade-off</vt:lpstr>
      <vt:lpstr>Analisi della Precisione</vt:lpstr>
      <vt:lpstr>Conclusioni</vt:lpstr>
      <vt:lpstr>Limiti</vt:lpstr>
      <vt:lpstr>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vito piccolini</dc:creator>
  <cp:lastModifiedBy>PICCOLINI VITO</cp:lastModifiedBy>
  <cp:revision>32</cp:revision>
  <dcterms:modified xsi:type="dcterms:W3CDTF">2025-07-16T16:48:43Z</dcterms:modified>
</cp:coreProperties>
</file>