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67" r:id="rId3"/>
    <p:sldId id="261" r:id="rId4"/>
    <p:sldId id="262" r:id="rId5"/>
    <p:sldId id="257" r:id="rId6"/>
    <p:sldId id="258" r:id="rId7"/>
    <p:sldId id="259" r:id="rId8"/>
    <p:sldId id="260" r:id="rId9"/>
    <p:sldId id="268" r:id="rId10"/>
    <p:sldId id="269" r:id="rId11"/>
    <p:sldId id="270" r:id="rId12"/>
    <p:sldId id="271" r:id="rId13"/>
    <p:sldId id="272" r:id="rId14"/>
    <p:sldId id="273" r:id="rId15"/>
    <p:sldId id="264" r:id="rId16"/>
    <p:sldId id="274" r:id="rId17"/>
    <p:sldId id="26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63F452-8977-44AF-8E71-9286E52A417B}">
          <p14:sldIdLst>
            <p14:sldId id="256"/>
            <p14:sldId id="267"/>
            <p14:sldId id="261"/>
            <p14:sldId id="262"/>
            <p14:sldId id="257"/>
            <p14:sldId id="258"/>
            <p14:sldId id="259"/>
            <p14:sldId id="260"/>
            <p14:sldId id="268"/>
            <p14:sldId id="269"/>
            <p14:sldId id="270"/>
            <p14:sldId id="271"/>
            <p14:sldId id="272"/>
            <p14:sldId id="273"/>
            <p14:sldId id="264"/>
            <p14:sldId id="274"/>
            <p14:sldId id="26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CBC0EE-0652-4DDC-8FCF-EB088CDF8D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5FF1448-44D1-4619-8D06-E0D1B9F9C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050C-D73C-4E39-AC68-6C3BB708D8F8}" type="datetimeFigureOut">
              <a:rPr lang="en-IN" smtClean="0"/>
              <a:t>17-09-2021</a:t>
            </a:fld>
            <a:endParaRPr lang="en-IN"/>
          </a:p>
        </p:txBody>
      </p:sp>
      <p:sp>
        <p:nvSpPr>
          <p:cNvPr id="4" name="Footer Placeholder 3">
            <a:extLst>
              <a:ext uri="{FF2B5EF4-FFF2-40B4-BE49-F238E27FC236}">
                <a16:creationId xmlns:a16="http://schemas.microsoft.com/office/drawing/2014/main" id="{3D712B97-75B0-46D7-9E05-231108A1F8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Helly Shah</a:t>
            </a:r>
          </a:p>
        </p:txBody>
      </p:sp>
      <p:sp>
        <p:nvSpPr>
          <p:cNvPr id="5" name="Slide Number Placeholder 4">
            <a:extLst>
              <a:ext uri="{FF2B5EF4-FFF2-40B4-BE49-F238E27FC236}">
                <a16:creationId xmlns:a16="http://schemas.microsoft.com/office/drawing/2014/main" id="{729B2237-5D0C-4A90-AD75-04E42E9F72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08791C-08E4-44F5-8FF3-48A85F4D8132}" type="slidenum">
              <a:rPr lang="en-IN" smtClean="0"/>
              <a:t>‹#›</a:t>
            </a:fld>
            <a:endParaRPr lang="en-IN"/>
          </a:p>
        </p:txBody>
      </p:sp>
    </p:spTree>
    <p:extLst>
      <p:ext uri="{BB962C8B-B14F-4D97-AF65-F5344CB8AC3E}">
        <p14:creationId xmlns:p14="http://schemas.microsoft.com/office/powerpoint/2010/main" val="15223242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AE8ED-9163-450D-A75D-FCA3E11C92A8}" type="datetimeFigureOut">
              <a:rPr lang="en-IN" smtClean="0"/>
              <a:t>17-09-2021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Helly Shah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E23D-B9AF-41B1-A4B1-4416A8059EDB}" type="slidenum">
              <a:rPr lang="en-IN" smtClean="0"/>
              <a:t>‹#›</a:t>
            </a:fld>
            <a:endParaRPr lang="en-IN"/>
          </a:p>
        </p:txBody>
      </p:sp>
    </p:spTree>
    <p:extLst>
      <p:ext uri="{BB962C8B-B14F-4D97-AF65-F5344CB8AC3E}">
        <p14:creationId xmlns:p14="http://schemas.microsoft.com/office/powerpoint/2010/main" val="29689027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24BE77-500F-4581-9297-9330FBA3B3DA}"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10AD1-8CC2-4609-934F-7781D8267965}"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EF2AB-740F-4E33-BFCE-2B8A2E4E537B}"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63992-79B7-4960-BEBE-47481E2E3013}"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2C087-2536-4245-92F0-C9BE19D1A46D}"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C674B-64E7-44BF-B50E-8C66ADBEFDA8}"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E02DE-9D40-454A-86E6-0D6559D38461}"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D7B6-FFBE-4927-9611-DC17097D080C}"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4F993-467D-4AF5-BE03-DA5E90452246}"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BA532C-857A-4852-957A-4E833788C431}" type="datetime1">
              <a:rPr lang="en-US" smtClean="0"/>
              <a:t>9/17/2021</a:t>
            </a:fld>
            <a:endParaRPr lang="en-US" dirty="0"/>
          </a:p>
        </p:txBody>
      </p:sp>
      <p:sp>
        <p:nvSpPr>
          <p:cNvPr id="5" name="Footer Placeholder 4"/>
          <p:cNvSpPr>
            <a:spLocks noGrp="1"/>
          </p:cNvSpPr>
          <p:nvPr>
            <p:ph type="ftr" sz="quarter" idx="11"/>
          </p:nvPr>
        </p:nvSpPr>
        <p:spPr/>
        <p:txBody>
          <a:bodyPr/>
          <a:lstStyle/>
          <a:p>
            <a:r>
              <a:rPr lang="en-US"/>
              <a:t>Helly Shah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BE2343-F9B9-4355-8EC1-9ED3AD217A30}" type="datetime1">
              <a:rPr lang="en-US" smtClean="0"/>
              <a:t>9/17/2021</a:t>
            </a:fld>
            <a:endParaRPr lang="en-US" dirty="0"/>
          </a:p>
        </p:txBody>
      </p:sp>
      <p:sp>
        <p:nvSpPr>
          <p:cNvPr id="6" name="Footer Placeholder 5"/>
          <p:cNvSpPr>
            <a:spLocks noGrp="1"/>
          </p:cNvSpPr>
          <p:nvPr>
            <p:ph type="ftr" sz="quarter" idx="11"/>
          </p:nvPr>
        </p:nvSpPr>
        <p:spPr/>
        <p:txBody>
          <a:bodyPr/>
          <a:lstStyle/>
          <a:p>
            <a:r>
              <a:rPr lang="en-US"/>
              <a:t>Helly Shah</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BD9B2-A826-4B8E-AC07-43973CA2E1DC}" type="datetime1">
              <a:rPr lang="en-US" smtClean="0"/>
              <a:t>9/17/2021</a:t>
            </a:fld>
            <a:endParaRPr lang="en-US" dirty="0"/>
          </a:p>
        </p:txBody>
      </p:sp>
      <p:sp>
        <p:nvSpPr>
          <p:cNvPr id="8" name="Footer Placeholder 7"/>
          <p:cNvSpPr>
            <a:spLocks noGrp="1"/>
          </p:cNvSpPr>
          <p:nvPr>
            <p:ph type="ftr" sz="quarter" idx="11"/>
          </p:nvPr>
        </p:nvSpPr>
        <p:spPr/>
        <p:txBody>
          <a:bodyPr/>
          <a:lstStyle/>
          <a:p>
            <a:r>
              <a:rPr lang="en-US"/>
              <a:t>Helly Shah</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E660D-6040-43B1-964C-0E247A241FDF}" type="datetime1">
              <a:rPr lang="en-US" smtClean="0"/>
              <a:t>9/17/2021</a:t>
            </a:fld>
            <a:endParaRPr lang="en-US" dirty="0"/>
          </a:p>
        </p:txBody>
      </p:sp>
      <p:sp>
        <p:nvSpPr>
          <p:cNvPr id="4" name="Footer Placeholder 3"/>
          <p:cNvSpPr>
            <a:spLocks noGrp="1"/>
          </p:cNvSpPr>
          <p:nvPr>
            <p:ph type="ftr" sz="quarter" idx="11"/>
          </p:nvPr>
        </p:nvSpPr>
        <p:spPr/>
        <p:txBody>
          <a:bodyPr/>
          <a:lstStyle/>
          <a:p>
            <a:r>
              <a:rPr lang="en-US"/>
              <a:t>Helly Shah</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ECC49-5166-4CF8-B195-C601EE594B02}" type="datetime1">
              <a:rPr lang="en-US" smtClean="0"/>
              <a:t>9/17/2021</a:t>
            </a:fld>
            <a:endParaRPr lang="en-US" dirty="0"/>
          </a:p>
        </p:txBody>
      </p:sp>
      <p:sp>
        <p:nvSpPr>
          <p:cNvPr id="3" name="Footer Placeholder 2"/>
          <p:cNvSpPr>
            <a:spLocks noGrp="1"/>
          </p:cNvSpPr>
          <p:nvPr>
            <p:ph type="ftr" sz="quarter" idx="11"/>
          </p:nvPr>
        </p:nvSpPr>
        <p:spPr/>
        <p:txBody>
          <a:bodyPr/>
          <a:lstStyle/>
          <a:p>
            <a:r>
              <a:rPr lang="en-US"/>
              <a:t>Helly Shah</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4D662-3A6C-41F2-8C60-453F2584DD24}" type="datetime1">
              <a:rPr lang="en-US" smtClean="0"/>
              <a:t>9/17/2021</a:t>
            </a:fld>
            <a:endParaRPr lang="en-US" dirty="0"/>
          </a:p>
        </p:txBody>
      </p:sp>
      <p:sp>
        <p:nvSpPr>
          <p:cNvPr id="6" name="Footer Placeholder 5"/>
          <p:cNvSpPr>
            <a:spLocks noGrp="1"/>
          </p:cNvSpPr>
          <p:nvPr>
            <p:ph type="ftr" sz="quarter" idx="11"/>
          </p:nvPr>
        </p:nvSpPr>
        <p:spPr/>
        <p:txBody>
          <a:bodyPr/>
          <a:lstStyle/>
          <a:p>
            <a:r>
              <a:rPr lang="en-US"/>
              <a:t>Helly Shah</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AA623-02BE-4759-B17F-646B100391E9}" type="datetime1">
              <a:rPr lang="en-US" smtClean="0"/>
              <a:t>9/17/2021</a:t>
            </a:fld>
            <a:endParaRPr lang="en-US" dirty="0"/>
          </a:p>
        </p:txBody>
      </p:sp>
      <p:sp>
        <p:nvSpPr>
          <p:cNvPr id="6" name="Footer Placeholder 5"/>
          <p:cNvSpPr>
            <a:spLocks noGrp="1"/>
          </p:cNvSpPr>
          <p:nvPr>
            <p:ph type="ftr" sz="quarter" idx="11"/>
          </p:nvPr>
        </p:nvSpPr>
        <p:spPr/>
        <p:txBody>
          <a:bodyPr/>
          <a:lstStyle/>
          <a:p>
            <a:r>
              <a:rPr lang="en-US"/>
              <a:t>Helly Shah</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1D10E8-9EFC-4565-A159-48647E7CD66B}" type="datetime1">
              <a:rPr lang="en-US" smtClean="0"/>
              <a:t>9/17/2021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Helly Shah</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F7331F-C638-41FD-A095-0C322DF37EE0}"/>
              </a:ext>
            </a:extLst>
          </p:cNvPr>
          <p:cNvSpPr>
            <a:spLocks noGrp="1"/>
          </p:cNvSpPr>
          <p:nvPr>
            <p:ph type="subTitle" idx="1"/>
          </p:nvPr>
        </p:nvSpPr>
        <p:spPr>
          <a:xfrm>
            <a:off x="1507067" y="4651899"/>
            <a:ext cx="7766936" cy="417251"/>
          </a:xfrm>
        </p:spPr>
        <p:txBody>
          <a:bodyPr>
            <a:noAutofit/>
          </a:bodyPr>
          <a:lstStyle/>
          <a:p>
            <a:pPr algn="ctr"/>
            <a:r>
              <a:rPr lang="en-US" sz="2400" dirty="0"/>
              <a:t>Heal Yourself With The Power Of Ayurveda</a:t>
            </a:r>
            <a:endParaRPr lang="en-IN" sz="2400" dirty="0"/>
          </a:p>
        </p:txBody>
      </p:sp>
      <p:pic>
        <p:nvPicPr>
          <p:cNvPr id="8" name="Picture 7">
            <a:extLst>
              <a:ext uri="{FF2B5EF4-FFF2-40B4-BE49-F238E27FC236}">
                <a16:creationId xmlns:a16="http://schemas.microsoft.com/office/drawing/2014/main" id="{DEC6B137-5B1D-486A-A646-AB8D9B71C546}"/>
              </a:ext>
            </a:extLst>
          </p:cNvPr>
          <p:cNvPicPr>
            <a:picLocks noChangeAspect="1"/>
          </p:cNvPicPr>
          <p:nvPr/>
        </p:nvPicPr>
        <p:blipFill>
          <a:blip r:embed="rId2"/>
          <a:stretch>
            <a:fillRect/>
          </a:stretch>
        </p:blipFill>
        <p:spPr>
          <a:xfrm>
            <a:off x="2917997" y="0"/>
            <a:ext cx="4761905" cy="4651899"/>
          </a:xfrm>
          <a:prstGeom prst="rect">
            <a:avLst/>
          </a:prstGeom>
        </p:spPr>
      </p:pic>
      <p:sp>
        <p:nvSpPr>
          <p:cNvPr id="9" name="Footer Placeholder 8">
            <a:extLst>
              <a:ext uri="{FF2B5EF4-FFF2-40B4-BE49-F238E27FC236}">
                <a16:creationId xmlns:a16="http://schemas.microsoft.com/office/drawing/2014/main" id="{14B63686-41F6-41D0-906B-22A7ABAF70A7}"/>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58994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E4A1-4D2E-483E-AB73-83A48A4CED5E}"/>
              </a:ext>
            </a:extLst>
          </p:cNvPr>
          <p:cNvSpPr>
            <a:spLocks noGrp="1"/>
          </p:cNvSpPr>
          <p:nvPr>
            <p:ph type="title"/>
          </p:nvPr>
        </p:nvSpPr>
        <p:spPr>
          <a:xfrm>
            <a:off x="677334" y="609600"/>
            <a:ext cx="8596668" cy="571130"/>
          </a:xfrm>
        </p:spPr>
        <p:txBody>
          <a:bodyPr>
            <a:normAutofit/>
          </a:bodyPr>
          <a:lstStyle/>
          <a:p>
            <a:r>
              <a:rPr lang="en-US" sz="2800" dirty="0"/>
              <a:t>Snapshot of Dataset</a:t>
            </a:r>
            <a:endParaRPr lang="en-IN" sz="2800" dirty="0"/>
          </a:p>
        </p:txBody>
      </p:sp>
      <p:pic>
        <p:nvPicPr>
          <p:cNvPr id="6" name="Content Placeholder 5">
            <a:extLst>
              <a:ext uri="{FF2B5EF4-FFF2-40B4-BE49-F238E27FC236}">
                <a16:creationId xmlns:a16="http://schemas.microsoft.com/office/drawing/2014/main" id="{E3182086-6763-42B6-A6B9-AA52E4B46897}"/>
              </a:ext>
            </a:extLst>
          </p:cNvPr>
          <p:cNvPicPr>
            <a:picLocks noGrp="1" noChangeAspect="1"/>
          </p:cNvPicPr>
          <p:nvPr>
            <p:ph idx="1"/>
          </p:nvPr>
        </p:nvPicPr>
        <p:blipFill>
          <a:blip r:embed="rId2"/>
          <a:stretch>
            <a:fillRect/>
          </a:stretch>
        </p:blipFill>
        <p:spPr>
          <a:xfrm>
            <a:off x="677863" y="1489231"/>
            <a:ext cx="8596312" cy="4262419"/>
          </a:xfrm>
        </p:spPr>
      </p:pic>
      <p:sp>
        <p:nvSpPr>
          <p:cNvPr id="4" name="Footer Placeholder 3">
            <a:extLst>
              <a:ext uri="{FF2B5EF4-FFF2-40B4-BE49-F238E27FC236}">
                <a16:creationId xmlns:a16="http://schemas.microsoft.com/office/drawing/2014/main" id="{0FF10B26-35DD-4DED-BBD0-3B9D70CC829A}"/>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28490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2C58-F238-44C9-99BD-861E386218B5}"/>
              </a:ext>
            </a:extLst>
          </p:cNvPr>
          <p:cNvSpPr>
            <a:spLocks noGrp="1"/>
          </p:cNvSpPr>
          <p:nvPr>
            <p:ph type="title"/>
          </p:nvPr>
        </p:nvSpPr>
        <p:spPr>
          <a:xfrm>
            <a:off x="677334" y="609600"/>
            <a:ext cx="8596668" cy="668784"/>
          </a:xfrm>
        </p:spPr>
        <p:txBody>
          <a:bodyPr>
            <a:normAutofit/>
          </a:bodyPr>
          <a:lstStyle/>
          <a:p>
            <a:r>
              <a:rPr lang="en-US" sz="2800" dirty="0"/>
              <a:t>Data Cleaning</a:t>
            </a:r>
            <a:endParaRPr lang="en-IN" sz="2800" dirty="0"/>
          </a:p>
        </p:txBody>
      </p:sp>
      <p:sp>
        <p:nvSpPr>
          <p:cNvPr id="3" name="Content Placeholder 2">
            <a:extLst>
              <a:ext uri="{FF2B5EF4-FFF2-40B4-BE49-F238E27FC236}">
                <a16:creationId xmlns:a16="http://schemas.microsoft.com/office/drawing/2014/main" id="{DB118062-C063-479B-BA7E-24AECEA5ABD0}"/>
              </a:ext>
            </a:extLst>
          </p:cNvPr>
          <p:cNvSpPr>
            <a:spLocks noGrp="1"/>
          </p:cNvSpPr>
          <p:nvPr>
            <p:ph idx="1"/>
          </p:nvPr>
        </p:nvSpPr>
        <p:spPr>
          <a:xfrm>
            <a:off x="677334" y="1180731"/>
            <a:ext cx="8596668" cy="4860632"/>
          </a:xfrm>
        </p:spPr>
        <p:txBody>
          <a:bodyPr>
            <a:normAutofit/>
          </a:bodyPr>
          <a:lstStyle/>
          <a:p>
            <a:pPr algn="l">
              <a:buFont typeface="Wingdings" panose="05000000000000000000" pitchFamily="2" charset="2"/>
              <a:buChar char="Ø"/>
            </a:pPr>
            <a:r>
              <a:rPr lang="en-US" sz="2400" b="0" i="0" dirty="0">
                <a:solidFill>
                  <a:schemeClr val="tx1"/>
                </a:solidFill>
                <a:effectLst/>
                <a:latin typeface="proxima-nova"/>
              </a:rPr>
              <a:t>Duplicate items are reduced from a variety of Databases.</a:t>
            </a:r>
          </a:p>
          <a:p>
            <a:pPr algn="l">
              <a:buFont typeface="Wingdings" panose="05000000000000000000" pitchFamily="2" charset="2"/>
              <a:buChar char="Ø"/>
            </a:pPr>
            <a:r>
              <a:rPr lang="en-US" sz="2400" dirty="0">
                <a:solidFill>
                  <a:schemeClr val="tx1"/>
                </a:solidFill>
                <a:latin typeface="proxima-nova"/>
              </a:rPr>
              <a:t>Some of the missing values are filled with the past experience or may be set to ‘unknown’(i.e. 0)</a:t>
            </a:r>
            <a:endParaRPr lang="en-US" sz="2400" b="0" i="0" dirty="0">
              <a:solidFill>
                <a:schemeClr val="tx1"/>
              </a:solidFill>
              <a:effectLst/>
              <a:latin typeface="proxima-nova"/>
            </a:endParaRPr>
          </a:p>
          <a:p>
            <a:pPr algn="l">
              <a:buFont typeface="Wingdings" panose="05000000000000000000" pitchFamily="2" charset="2"/>
              <a:buChar char="Ø"/>
            </a:pPr>
            <a:r>
              <a:rPr lang="en-US" sz="2400" b="0" i="0" dirty="0">
                <a:solidFill>
                  <a:schemeClr val="tx1"/>
                </a:solidFill>
                <a:effectLst/>
                <a:latin typeface="proxima-nova"/>
              </a:rPr>
              <a:t>The error with the input Data in terms of Precision.</a:t>
            </a:r>
          </a:p>
          <a:p>
            <a:pPr algn="l">
              <a:buFont typeface="Wingdings" panose="05000000000000000000" pitchFamily="2" charset="2"/>
              <a:buChar char="Ø"/>
            </a:pPr>
            <a:r>
              <a:rPr lang="en-US" sz="2400" b="0" i="0" dirty="0">
                <a:solidFill>
                  <a:schemeClr val="tx1"/>
                </a:solidFill>
                <a:effectLst/>
                <a:latin typeface="proxima-nova"/>
              </a:rPr>
              <a:t>Changes, Updates, and Deletions are made to the Data entries.</a:t>
            </a:r>
          </a:p>
          <a:p>
            <a:pPr algn="l">
              <a:buFont typeface="Wingdings" panose="05000000000000000000" pitchFamily="2" charset="2"/>
              <a:buChar char="Ø"/>
            </a:pPr>
            <a:r>
              <a:rPr lang="en-US" sz="2400" b="0" i="0" dirty="0">
                <a:solidFill>
                  <a:schemeClr val="tx1"/>
                </a:solidFill>
                <a:effectLst/>
                <a:latin typeface="proxima-nova"/>
              </a:rPr>
              <a:t>Variables with missing values across multiple Databases.</a:t>
            </a:r>
          </a:p>
          <a:p>
            <a:pPr algn="l">
              <a:buFont typeface="Wingdings" panose="05000000000000000000" pitchFamily="2" charset="2"/>
              <a:buChar char="Ø"/>
            </a:pPr>
            <a:r>
              <a:rPr lang="en-US" sz="2400" b="0" i="0" dirty="0">
                <a:solidFill>
                  <a:schemeClr val="tx1"/>
                </a:solidFill>
                <a:effectLst/>
                <a:latin typeface="proxima-nova"/>
              </a:rPr>
              <a:t>In Our Dataset,</a:t>
            </a:r>
            <a:r>
              <a:rPr lang="en-US" sz="2400" dirty="0">
                <a:solidFill>
                  <a:schemeClr val="tx1"/>
                </a:solidFill>
                <a:latin typeface="proxima-nova"/>
              </a:rPr>
              <a:t> Some entries collected from local people were having data was not given properly may be due to lack of knowledge , any technical error , etc. all those things were handled here in this phase.</a:t>
            </a:r>
            <a:endParaRPr lang="en-US" sz="2400" b="0" i="0" dirty="0">
              <a:solidFill>
                <a:schemeClr val="tx1"/>
              </a:solidFill>
              <a:effectLst/>
              <a:latin typeface="proxima-nova"/>
            </a:endParaRPr>
          </a:p>
        </p:txBody>
      </p:sp>
      <p:sp>
        <p:nvSpPr>
          <p:cNvPr id="4" name="Footer Placeholder 3">
            <a:extLst>
              <a:ext uri="{FF2B5EF4-FFF2-40B4-BE49-F238E27FC236}">
                <a16:creationId xmlns:a16="http://schemas.microsoft.com/office/drawing/2014/main" id="{181DA09B-E80B-4895-A5B3-A6D3B4231AF2}"/>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345963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0895-FE26-4EE7-9513-00F9F3015BE5}"/>
              </a:ext>
            </a:extLst>
          </p:cNvPr>
          <p:cNvSpPr>
            <a:spLocks noGrp="1"/>
          </p:cNvSpPr>
          <p:nvPr>
            <p:ph type="title"/>
          </p:nvPr>
        </p:nvSpPr>
        <p:spPr>
          <a:xfrm>
            <a:off x="677334" y="609600"/>
            <a:ext cx="8596668" cy="562252"/>
          </a:xfrm>
        </p:spPr>
        <p:txBody>
          <a:bodyPr>
            <a:normAutofit/>
          </a:bodyPr>
          <a:lstStyle/>
          <a:p>
            <a:r>
              <a:rPr lang="en-US" sz="2800" dirty="0"/>
              <a:t>Data Transformation &amp; Feature Selection</a:t>
            </a:r>
            <a:endParaRPr lang="en-IN" sz="2800" dirty="0"/>
          </a:p>
        </p:txBody>
      </p:sp>
      <p:sp>
        <p:nvSpPr>
          <p:cNvPr id="3" name="Content Placeholder 2">
            <a:extLst>
              <a:ext uri="{FF2B5EF4-FFF2-40B4-BE49-F238E27FC236}">
                <a16:creationId xmlns:a16="http://schemas.microsoft.com/office/drawing/2014/main" id="{2FA54CE3-24C5-4611-8749-72A676D3E1F2}"/>
              </a:ext>
            </a:extLst>
          </p:cNvPr>
          <p:cNvSpPr>
            <a:spLocks noGrp="1"/>
          </p:cNvSpPr>
          <p:nvPr>
            <p:ph idx="1"/>
          </p:nvPr>
        </p:nvSpPr>
        <p:spPr>
          <a:xfrm>
            <a:off x="677334" y="1171853"/>
            <a:ext cx="8596668" cy="4869510"/>
          </a:xfrm>
        </p:spPr>
        <p:txBody>
          <a:bodyPr/>
          <a:lstStyle/>
          <a:p>
            <a:pPr>
              <a:buFont typeface="Wingdings" panose="05000000000000000000" pitchFamily="2" charset="2"/>
              <a:buChar char="Ø"/>
            </a:pPr>
            <a:r>
              <a:rPr lang="en-US" sz="2400" dirty="0">
                <a:solidFill>
                  <a:schemeClr val="tx1"/>
                </a:solidFill>
              </a:rPr>
              <a:t>The Dataset that we have created previously is somewhat difficult for implementing different ML algos on that.</a:t>
            </a:r>
          </a:p>
          <a:p>
            <a:pPr>
              <a:buFont typeface="Wingdings" panose="05000000000000000000" pitchFamily="2" charset="2"/>
              <a:buChar char="Ø"/>
            </a:pPr>
            <a:r>
              <a:rPr lang="en-US" sz="2400" dirty="0">
                <a:solidFill>
                  <a:schemeClr val="tx1"/>
                </a:solidFill>
              </a:rPr>
              <a:t>So, From that Format we have transformed our dataset into 0/1 format for the simplicity and better understanding.</a:t>
            </a:r>
          </a:p>
          <a:p>
            <a:pPr>
              <a:buFont typeface="Wingdings" panose="05000000000000000000" pitchFamily="2" charset="2"/>
              <a:buChar char="Ø"/>
            </a:pPr>
            <a:r>
              <a:rPr lang="en-US" sz="2400" dirty="0">
                <a:solidFill>
                  <a:schemeClr val="tx1"/>
                </a:solidFill>
              </a:rPr>
              <a:t>Previously we were having only those symptoms which are related to that particular diseases , But In the new dataset we have 134 symptoms column for each 42 diseases samples taken (approx. 5000 ).Symptoms which are related to that diseases having value ‘1’, else ‘0’.</a:t>
            </a:r>
          </a:p>
          <a:p>
            <a:pPr>
              <a:buFont typeface="Wingdings" panose="05000000000000000000" pitchFamily="2" charset="2"/>
              <a:buChar char="Ø"/>
            </a:pPr>
            <a:r>
              <a:rPr lang="en-US" sz="2400" dirty="0">
                <a:solidFill>
                  <a:schemeClr val="tx1"/>
                </a:solidFill>
              </a:rPr>
              <a:t>So Finally with this we are ready to implement ML algos on Dataset.</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5C55E96C-F699-4612-92A5-3924FF99D417}"/>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64369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789-88FF-44F2-8759-AFE8BE2B6E74}"/>
              </a:ext>
            </a:extLst>
          </p:cNvPr>
          <p:cNvSpPr>
            <a:spLocks noGrp="1"/>
          </p:cNvSpPr>
          <p:nvPr>
            <p:ph type="title"/>
          </p:nvPr>
        </p:nvSpPr>
        <p:spPr>
          <a:xfrm>
            <a:off x="677334" y="609600"/>
            <a:ext cx="8596668" cy="500109"/>
          </a:xfrm>
        </p:spPr>
        <p:txBody>
          <a:bodyPr>
            <a:noAutofit/>
          </a:bodyPr>
          <a:lstStyle/>
          <a:p>
            <a:r>
              <a:rPr lang="en-US" sz="2800" dirty="0"/>
              <a:t>Snapshot of new dataset</a:t>
            </a:r>
            <a:endParaRPr lang="en-IN" sz="2800" dirty="0"/>
          </a:p>
        </p:txBody>
      </p:sp>
      <p:pic>
        <p:nvPicPr>
          <p:cNvPr id="6" name="Content Placeholder 5">
            <a:extLst>
              <a:ext uri="{FF2B5EF4-FFF2-40B4-BE49-F238E27FC236}">
                <a16:creationId xmlns:a16="http://schemas.microsoft.com/office/drawing/2014/main" id="{4B52EA15-CBCE-48C7-B3C9-10514A5DCBBA}"/>
              </a:ext>
            </a:extLst>
          </p:cNvPr>
          <p:cNvPicPr>
            <a:picLocks noGrp="1" noChangeAspect="1"/>
          </p:cNvPicPr>
          <p:nvPr>
            <p:ph idx="1"/>
          </p:nvPr>
        </p:nvPicPr>
        <p:blipFill>
          <a:blip r:embed="rId2"/>
          <a:stretch>
            <a:fillRect/>
          </a:stretch>
        </p:blipFill>
        <p:spPr>
          <a:xfrm>
            <a:off x="1109723" y="1277938"/>
            <a:ext cx="7732591" cy="4764087"/>
          </a:xfrm>
        </p:spPr>
      </p:pic>
      <p:sp>
        <p:nvSpPr>
          <p:cNvPr id="4" name="Footer Placeholder 3">
            <a:extLst>
              <a:ext uri="{FF2B5EF4-FFF2-40B4-BE49-F238E27FC236}">
                <a16:creationId xmlns:a16="http://schemas.microsoft.com/office/drawing/2014/main" id="{2332C95B-CE7F-4176-A4BA-AA8E3404D393}"/>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79038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E19-4408-441F-9B18-072BAD836308}"/>
              </a:ext>
            </a:extLst>
          </p:cNvPr>
          <p:cNvSpPr>
            <a:spLocks noGrp="1"/>
          </p:cNvSpPr>
          <p:nvPr>
            <p:ph type="title"/>
          </p:nvPr>
        </p:nvSpPr>
        <p:spPr>
          <a:xfrm>
            <a:off x="677334" y="609600"/>
            <a:ext cx="8596668" cy="642151"/>
          </a:xfrm>
        </p:spPr>
        <p:txBody>
          <a:bodyPr>
            <a:normAutofit fontScale="90000"/>
          </a:bodyPr>
          <a:lstStyle/>
          <a:p>
            <a:r>
              <a:rPr lang="en-IN" sz="3100" i="0" dirty="0">
                <a:effectLst/>
              </a:rPr>
              <a:t>Incorporating Machine Learning Algorithms</a:t>
            </a:r>
            <a:br>
              <a:rPr lang="en-IN" b="1" i="0" dirty="0">
                <a:solidFill>
                  <a:srgbClr val="32325D"/>
                </a:solidFill>
                <a:effectLst/>
                <a:latin typeface="proxima-nova"/>
              </a:rPr>
            </a:br>
            <a:endParaRPr lang="en-IN" dirty="0"/>
          </a:p>
        </p:txBody>
      </p:sp>
      <p:sp>
        <p:nvSpPr>
          <p:cNvPr id="3" name="Content Placeholder 2">
            <a:extLst>
              <a:ext uri="{FF2B5EF4-FFF2-40B4-BE49-F238E27FC236}">
                <a16:creationId xmlns:a16="http://schemas.microsoft.com/office/drawing/2014/main" id="{AAECB266-1E4C-420D-945E-48AC1F6F08D5}"/>
              </a:ext>
            </a:extLst>
          </p:cNvPr>
          <p:cNvSpPr>
            <a:spLocks noGrp="1"/>
          </p:cNvSpPr>
          <p:nvPr>
            <p:ph idx="1"/>
          </p:nvPr>
        </p:nvSpPr>
        <p:spPr>
          <a:xfrm>
            <a:off x="677334" y="1251751"/>
            <a:ext cx="8596668" cy="4789611"/>
          </a:xfrm>
        </p:spPr>
        <p:txBody>
          <a:bodyPr>
            <a:normAutofit lnSpcReduction="10000"/>
          </a:bodyPr>
          <a:lstStyle/>
          <a:p>
            <a:pPr>
              <a:buFont typeface="Wingdings" panose="05000000000000000000" pitchFamily="2" charset="2"/>
              <a:buChar char="Ø"/>
            </a:pPr>
            <a:r>
              <a:rPr lang="en-US" sz="2400" b="0" i="0" dirty="0">
                <a:solidFill>
                  <a:schemeClr val="tx1"/>
                </a:solidFill>
                <a:effectLst/>
              </a:rPr>
              <a:t>This is one of the most crucial processes in Data Science Modelling as the Machine Learning Algorithm aids in creating a usable Data Model. There are a lot of algorithms to pick from, the Model is selected based on the problem.</a:t>
            </a:r>
          </a:p>
          <a:p>
            <a:pPr>
              <a:buFont typeface="Wingdings" panose="05000000000000000000" pitchFamily="2" charset="2"/>
              <a:buChar char="Ø"/>
            </a:pPr>
            <a:r>
              <a:rPr lang="en-US" sz="2400" dirty="0">
                <a:solidFill>
                  <a:schemeClr val="tx1"/>
                </a:solidFill>
              </a:rPr>
              <a:t>As we are going to use classification we can implement,</a:t>
            </a:r>
          </a:p>
          <a:p>
            <a:pPr marL="0" indent="0">
              <a:buNone/>
            </a:pPr>
            <a:r>
              <a:rPr lang="en-US" sz="2400" dirty="0">
                <a:solidFill>
                  <a:schemeClr val="tx1"/>
                </a:solidFill>
              </a:rPr>
              <a:t>	KNN</a:t>
            </a:r>
          </a:p>
          <a:p>
            <a:pPr marL="0" indent="0">
              <a:buNone/>
            </a:pPr>
            <a:r>
              <a:rPr lang="en-US" sz="2400" dirty="0">
                <a:solidFill>
                  <a:schemeClr val="tx1"/>
                </a:solidFill>
              </a:rPr>
              <a:t>	Naïve bayes</a:t>
            </a:r>
          </a:p>
          <a:p>
            <a:pPr marL="0" indent="0">
              <a:buNone/>
            </a:pPr>
            <a:r>
              <a:rPr lang="en-US" sz="2400" dirty="0">
                <a:solidFill>
                  <a:schemeClr val="tx1"/>
                </a:solidFill>
              </a:rPr>
              <a:t>	Random Forest</a:t>
            </a:r>
          </a:p>
          <a:p>
            <a:pPr marL="0" indent="0">
              <a:buNone/>
            </a:pPr>
            <a:r>
              <a:rPr lang="en-IN" sz="2400" dirty="0">
                <a:solidFill>
                  <a:schemeClr val="tx1"/>
                </a:solidFill>
              </a:rPr>
              <a:t>	SVM</a:t>
            </a:r>
          </a:p>
          <a:p>
            <a:pPr marL="0" indent="0">
              <a:buNone/>
            </a:pPr>
            <a:r>
              <a:rPr lang="en-IN" sz="2400" dirty="0">
                <a:solidFill>
                  <a:schemeClr val="tx1"/>
                </a:solidFill>
              </a:rPr>
              <a:t>	</a:t>
            </a:r>
            <a:endParaRPr lang="en-US" sz="2400" dirty="0">
              <a:solidFill>
                <a:schemeClr val="tx1"/>
              </a:solidFill>
            </a:endParaRPr>
          </a:p>
        </p:txBody>
      </p:sp>
      <p:sp>
        <p:nvSpPr>
          <p:cNvPr id="4" name="Footer Placeholder 3">
            <a:extLst>
              <a:ext uri="{FF2B5EF4-FFF2-40B4-BE49-F238E27FC236}">
                <a16:creationId xmlns:a16="http://schemas.microsoft.com/office/drawing/2014/main" id="{59F8D9F9-2621-4CBB-84D5-743951A17AFA}"/>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45559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DE50A5-C923-498D-87CB-612F36C7211D}"/>
              </a:ext>
            </a:extLst>
          </p:cNvPr>
          <p:cNvSpPr>
            <a:spLocks noGrp="1"/>
          </p:cNvSpPr>
          <p:nvPr>
            <p:ph type="ftr" sz="quarter" idx="11"/>
          </p:nvPr>
        </p:nvSpPr>
        <p:spPr/>
        <p:txBody>
          <a:bodyPr/>
          <a:lstStyle/>
          <a:p>
            <a:r>
              <a:rPr lang="en-US"/>
              <a:t>Helly Shah</a:t>
            </a:r>
            <a:endParaRPr lang="en-US" dirty="0"/>
          </a:p>
        </p:txBody>
      </p:sp>
      <p:pic>
        <p:nvPicPr>
          <p:cNvPr id="4" name="Picture 3">
            <a:extLst>
              <a:ext uri="{FF2B5EF4-FFF2-40B4-BE49-F238E27FC236}">
                <a16:creationId xmlns:a16="http://schemas.microsoft.com/office/drawing/2014/main" id="{09B96033-5849-465B-86E9-BC529E3BAC08}"/>
              </a:ext>
            </a:extLst>
          </p:cNvPr>
          <p:cNvPicPr>
            <a:picLocks noChangeAspect="1"/>
          </p:cNvPicPr>
          <p:nvPr/>
        </p:nvPicPr>
        <p:blipFill rotWithShape="1">
          <a:blip r:embed="rId2"/>
          <a:srcRect t="13960" b="1319"/>
          <a:stretch/>
        </p:blipFill>
        <p:spPr>
          <a:xfrm>
            <a:off x="0" y="1353951"/>
            <a:ext cx="12192000" cy="4687411"/>
          </a:xfrm>
          <a:prstGeom prst="rect">
            <a:avLst/>
          </a:prstGeom>
        </p:spPr>
      </p:pic>
    </p:spTree>
    <p:extLst>
      <p:ext uri="{BB962C8B-B14F-4D97-AF65-F5344CB8AC3E}">
        <p14:creationId xmlns:p14="http://schemas.microsoft.com/office/powerpoint/2010/main" val="137864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5156-8656-4903-8B76-DBF0E7E9173C}"/>
              </a:ext>
            </a:extLst>
          </p:cNvPr>
          <p:cNvSpPr>
            <a:spLocks noGrp="1"/>
          </p:cNvSpPr>
          <p:nvPr>
            <p:ph type="title"/>
          </p:nvPr>
        </p:nvSpPr>
        <p:spPr>
          <a:xfrm>
            <a:off x="677334" y="609600"/>
            <a:ext cx="8596668" cy="615518"/>
          </a:xfrm>
        </p:spPr>
        <p:txBody>
          <a:bodyPr>
            <a:normAutofit/>
          </a:bodyPr>
          <a:lstStyle/>
          <a:p>
            <a:r>
              <a:rPr lang="en-US" sz="2800" dirty="0"/>
              <a:t>Model Building</a:t>
            </a:r>
            <a:endParaRPr lang="en-IN" sz="2800" dirty="0"/>
          </a:p>
        </p:txBody>
      </p:sp>
      <p:sp>
        <p:nvSpPr>
          <p:cNvPr id="3" name="Content Placeholder 2">
            <a:extLst>
              <a:ext uri="{FF2B5EF4-FFF2-40B4-BE49-F238E27FC236}">
                <a16:creationId xmlns:a16="http://schemas.microsoft.com/office/drawing/2014/main" id="{4E12DB92-35F1-4098-B87A-BDF79856F19B}"/>
              </a:ext>
            </a:extLst>
          </p:cNvPr>
          <p:cNvSpPr>
            <a:spLocks noGrp="1"/>
          </p:cNvSpPr>
          <p:nvPr>
            <p:ph idx="1"/>
          </p:nvPr>
        </p:nvSpPr>
        <p:spPr>
          <a:xfrm>
            <a:off x="677334" y="1225119"/>
            <a:ext cx="8596668" cy="4816244"/>
          </a:xfrm>
        </p:spPr>
        <p:txBody>
          <a:bodyPr>
            <a:normAutofit/>
          </a:bodyPr>
          <a:lstStyle/>
          <a:p>
            <a:pPr>
              <a:buFont typeface="Wingdings" panose="05000000000000000000" pitchFamily="2" charset="2"/>
              <a:buChar char="Ø"/>
            </a:pPr>
            <a:r>
              <a:rPr lang="en-US" sz="2000" dirty="0">
                <a:solidFill>
                  <a:schemeClr val="tx1"/>
                </a:solidFill>
              </a:rPr>
              <a:t>Here We have Diseases as our class , so our ML model will be multiclass predictive model.</a:t>
            </a:r>
          </a:p>
          <a:p>
            <a:pPr>
              <a:buFont typeface="Wingdings" panose="05000000000000000000" pitchFamily="2" charset="2"/>
              <a:buChar char="Ø"/>
            </a:pPr>
            <a:r>
              <a:rPr lang="en-US" sz="2000" dirty="0">
                <a:solidFill>
                  <a:schemeClr val="tx1"/>
                </a:solidFill>
              </a:rPr>
              <a:t>For that we need to follow 2 steps.</a:t>
            </a:r>
          </a:p>
          <a:p>
            <a:pPr marL="0" indent="0">
              <a:buNone/>
            </a:pPr>
            <a:r>
              <a:rPr lang="en-US" sz="2000" dirty="0">
                <a:solidFill>
                  <a:schemeClr val="tx1"/>
                </a:solidFill>
              </a:rPr>
              <a:t>	1.Traning Data</a:t>
            </a:r>
          </a:p>
          <a:p>
            <a:pPr marL="0" indent="0">
              <a:buNone/>
            </a:pPr>
            <a:r>
              <a:rPr lang="en-US" sz="2000" dirty="0">
                <a:solidFill>
                  <a:schemeClr val="tx1"/>
                </a:solidFill>
              </a:rPr>
              <a:t>	2.Testing Data</a:t>
            </a:r>
          </a:p>
          <a:p>
            <a:pPr>
              <a:buFont typeface="Wingdings" panose="05000000000000000000" pitchFamily="2" charset="2"/>
              <a:buChar char="Ø"/>
            </a:pPr>
            <a:r>
              <a:rPr lang="en-US" sz="2000" dirty="0">
                <a:solidFill>
                  <a:schemeClr val="tx1"/>
                </a:solidFill>
              </a:rPr>
              <a:t>Training Data: It has pre-defined labels. Collected data it is divided into two parts – training and testing or validating data. Model created on training data and tested against the validating data whose labels are temporarily removed. 4. Confusion matrix is created to find the predicted labels and their validity. 5. Different measures available to find efficiency of model / classifier. </a:t>
            </a:r>
          </a:p>
          <a:p>
            <a:pPr>
              <a:buFont typeface="Wingdings" panose="05000000000000000000" pitchFamily="2" charset="2"/>
              <a:buChar char="Ø"/>
            </a:pPr>
            <a:r>
              <a:rPr lang="en-US" sz="2000" dirty="0">
                <a:solidFill>
                  <a:schemeClr val="tx1"/>
                </a:solidFill>
              </a:rPr>
              <a:t>Testing Data: It has no labels .Our model predicts the labels.</a:t>
            </a:r>
            <a:endParaRPr lang="en-IN" sz="2000" dirty="0">
              <a:solidFill>
                <a:schemeClr val="tx1"/>
              </a:solidFill>
            </a:endParaRPr>
          </a:p>
        </p:txBody>
      </p:sp>
      <p:sp>
        <p:nvSpPr>
          <p:cNvPr id="4" name="Footer Placeholder 3">
            <a:extLst>
              <a:ext uri="{FF2B5EF4-FFF2-40B4-BE49-F238E27FC236}">
                <a16:creationId xmlns:a16="http://schemas.microsoft.com/office/drawing/2014/main" id="{0377D516-6A4F-4F76-A5D0-797A3B23DD9F}"/>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61547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F367-4DBC-4059-AE94-F6F98FA18C78}"/>
              </a:ext>
            </a:extLst>
          </p:cNvPr>
          <p:cNvSpPr>
            <a:spLocks noGrp="1"/>
          </p:cNvSpPr>
          <p:nvPr>
            <p:ph type="title"/>
          </p:nvPr>
        </p:nvSpPr>
        <p:spPr>
          <a:xfrm>
            <a:off x="790045" y="442048"/>
            <a:ext cx="8596668" cy="970625"/>
          </a:xfrm>
        </p:spPr>
        <p:txBody>
          <a:bodyPr>
            <a:normAutofit/>
          </a:bodyPr>
          <a:lstStyle/>
          <a:p>
            <a:r>
              <a:rPr lang="en-US" sz="2800" dirty="0"/>
              <a:t>Technical Feasibility </a:t>
            </a:r>
            <a:br>
              <a:rPr lang="en-US" sz="2800" dirty="0"/>
            </a:br>
            <a:r>
              <a:rPr lang="en-US" sz="2800" dirty="0"/>
              <a:t>System Specification</a:t>
            </a:r>
            <a:endParaRPr lang="en-IN" sz="2800" dirty="0"/>
          </a:p>
        </p:txBody>
      </p:sp>
      <p:sp>
        <p:nvSpPr>
          <p:cNvPr id="3" name="Text Placeholder 2">
            <a:extLst>
              <a:ext uri="{FF2B5EF4-FFF2-40B4-BE49-F238E27FC236}">
                <a16:creationId xmlns:a16="http://schemas.microsoft.com/office/drawing/2014/main" id="{6C930A13-69E0-412E-B865-8217C3D9349E}"/>
              </a:ext>
            </a:extLst>
          </p:cNvPr>
          <p:cNvSpPr>
            <a:spLocks noGrp="1"/>
          </p:cNvSpPr>
          <p:nvPr>
            <p:ph type="body" idx="1"/>
          </p:nvPr>
        </p:nvSpPr>
        <p:spPr>
          <a:xfrm>
            <a:off x="790045" y="1412674"/>
            <a:ext cx="4185623" cy="576262"/>
          </a:xfrm>
        </p:spPr>
        <p:txBody>
          <a:bodyPr/>
          <a:lstStyle/>
          <a:p>
            <a:r>
              <a:rPr lang="en-US" u="sng" dirty="0">
                <a:solidFill>
                  <a:schemeClr val="tx1"/>
                </a:solidFill>
              </a:rPr>
              <a:t>Software Specification</a:t>
            </a:r>
            <a:endParaRPr lang="en-IN" u="sng" dirty="0">
              <a:solidFill>
                <a:schemeClr val="tx1"/>
              </a:solidFill>
            </a:endParaRPr>
          </a:p>
        </p:txBody>
      </p:sp>
      <p:sp>
        <p:nvSpPr>
          <p:cNvPr id="4" name="Content Placeholder 3">
            <a:extLst>
              <a:ext uri="{FF2B5EF4-FFF2-40B4-BE49-F238E27FC236}">
                <a16:creationId xmlns:a16="http://schemas.microsoft.com/office/drawing/2014/main" id="{00C97461-21AC-4736-BB1F-875E707A50E0}"/>
              </a:ext>
            </a:extLst>
          </p:cNvPr>
          <p:cNvSpPr>
            <a:spLocks noGrp="1"/>
          </p:cNvSpPr>
          <p:nvPr>
            <p:ph sz="half" idx="2"/>
          </p:nvPr>
        </p:nvSpPr>
        <p:spPr>
          <a:xfrm>
            <a:off x="675745" y="2215749"/>
            <a:ext cx="4185623" cy="3825614"/>
          </a:xfrm>
        </p:spPr>
        <p:txBody>
          <a:bodyPr>
            <a:normAutofit/>
          </a:bodyPr>
          <a:lstStyle/>
          <a:p>
            <a:pPr>
              <a:buFont typeface="Wingdings" panose="05000000000000000000" pitchFamily="2" charset="2"/>
              <a:buChar char="Ø"/>
            </a:pPr>
            <a:r>
              <a:rPr lang="en-US" sz="2400" dirty="0">
                <a:solidFill>
                  <a:schemeClr val="tx1"/>
                </a:solidFill>
              </a:rPr>
              <a:t>OS: windows 7 or higher</a:t>
            </a:r>
          </a:p>
          <a:p>
            <a:pPr>
              <a:buFont typeface="Wingdings" panose="05000000000000000000" pitchFamily="2" charset="2"/>
              <a:buChar char="Ø"/>
            </a:pPr>
            <a:r>
              <a:rPr lang="en-US" sz="2400" dirty="0">
                <a:solidFill>
                  <a:schemeClr val="tx1"/>
                </a:solidFill>
              </a:rPr>
              <a:t>Python</a:t>
            </a:r>
          </a:p>
          <a:p>
            <a:pPr>
              <a:buFont typeface="Wingdings" panose="05000000000000000000" pitchFamily="2" charset="2"/>
              <a:buChar char="Ø"/>
            </a:pPr>
            <a:r>
              <a:rPr lang="en-US" sz="2400" dirty="0">
                <a:solidFill>
                  <a:schemeClr val="tx1"/>
                </a:solidFill>
              </a:rPr>
              <a:t>Anaconda Distribution OR</a:t>
            </a:r>
          </a:p>
          <a:p>
            <a:pPr>
              <a:buFont typeface="Wingdings" panose="05000000000000000000" pitchFamily="2" charset="2"/>
              <a:buChar char="Ø"/>
            </a:pPr>
            <a:r>
              <a:rPr lang="en-US" sz="2400" dirty="0" err="1">
                <a:solidFill>
                  <a:schemeClr val="tx1"/>
                </a:solidFill>
              </a:rPr>
              <a:t>Pycharm</a:t>
            </a:r>
            <a:endParaRPr lang="en-US" sz="2400" dirty="0">
              <a:solidFill>
                <a:schemeClr val="tx1"/>
              </a:solidFill>
            </a:endParaRPr>
          </a:p>
          <a:p>
            <a:pPr>
              <a:buFont typeface="Wingdings" panose="05000000000000000000" pitchFamily="2" charset="2"/>
              <a:buChar char="Ø"/>
            </a:pPr>
            <a:r>
              <a:rPr lang="en-US" sz="2400" dirty="0">
                <a:solidFill>
                  <a:schemeClr val="tx1"/>
                </a:solidFill>
              </a:rPr>
              <a:t>Python Modules: </a:t>
            </a:r>
            <a:r>
              <a:rPr lang="en-US" sz="2400" dirty="0" err="1">
                <a:solidFill>
                  <a:schemeClr val="tx1"/>
                </a:solidFill>
              </a:rPr>
              <a:t>e.g</a:t>
            </a:r>
            <a:r>
              <a:rPr lang="en-US" sz="2400" dirty="0">
                <a:solidFill>
                  <a:schemeClr val="tx1"/>
                </a:solidFill>
              </a:rPr>
              <a:t> </a:t>
            </a:r>
            <a:r>
              <a:rPr lang="en-US" sz="2400" dirty="0" err="1">
                <a:solidFill>
                  <a:schemeClr val="tx1"/>
                </a:solidFill>
              </a:rPr>
              <a:t>SpeechRecognition</a:t>
            </a:r>
            <a:r>
              <a:rPr lang="en-US" sz="2400" dirty="0">
                <a:solidFill>
                  <a:schemeClr val="tx1"/>
                </a:solidFill>
              </a:rPr>
              <a:t>,</a:t>
            </a:r>
          </a:p>
          <a:p>
            <a:pPr marL="0" indent="0">
              <a:buNone/>
            </a:pPr>
            <a:r>
              <a:rPr lang="en-US" sz="2400" dirty="0">
                <a:solidFill>
                  <a:schemeClr val="tx1"/>
                </a:solidFill>
              </a:rPr>
              <a:t>    </a:t>
            </a:r>
            <a:r>
              <a:rPr lang="en-US" sz="2400" dirty="0" err="1">
                <a:solidFill>
                  <a:schemeClr val="tx1"/>
                </a:solidFill>
              </a:rPr>
              <a:t>Pyaudio</a:t>
            </a:r>
            <a:r>
              <a:rPr lang="en-US" sz="2400" dirty="0">
                <a:solidFill>
                  <a:schemeClr val="tx1"/>
                </a:solidFill>
              </a:rPr>
              <a:t>, NLTK , spacy,            	</a:t>
            </a:r>
            <a:r>
              <a:rPr lang="en-US" sz="2400" dirty="0" err="1">
                <a:solidFill>
                  <a:schemeClr val="tx1"/>
                </a:solidFill>
              </a:rPr>
              <a:t>Sklearn</a:t>
            </a:r>
            <a:r>
              <a:rPr lang="en-US" sz="2400" dirty="0">
                <a:solidFill>
                  <a:schemeClr val="tx1"/>
                </a:solidFill>
              </a:rPr>
              <a:t> </a:t>
            </a:r>
            <a:r>
              <a:rPr lang="en-US" sz="2400" dirty="0" err="1">
                <a:solidFill>
                  <a:schemeClr val="tx1"/>
                </a:solidFill>
              </a:rPr>
              <a:t>etc</a:t>
            </a:r>
            <a:r>
              <a:rPr lang="en-US" sz="2400" dirty="0">
                <a:solidFill>
                  <a:schemeClr val="tx1"/>
                </a:solidFill>
              </a:rPr>
              <a:t>…</a:t>
            </a:r>
          </a:p>
          <a:p>
            <a:endParaRPr lang="en-IN" sz="2400" dirty="0">
              <a:solidFill>
                <a:schemeClr val="tx1"/>
              </a:solidFill>
            </a:endParaRPr>
          </a:p>
        </p:txBody>
      </p:sp>
      <p:sp>
        <p:nvSpPr>
          <p:cNvPr id="5" name="Text Placeholder 4">
            <a:extLst>
              <a:ext uri="{FF2B5EF4-FFF2-40B4-BE49-F238E27FC236}">
                <a16:creationId xmlns:a16="http://schemas.microsoft.com/office/drawing/2014/main" id="{5CB339F1-F4C6-49DA-81DD-D9B3F702B078}"/>
              </a:ext>
            </a:extLst>
          </p:cNvPr>
          <p:cNvSpPr>
            <a:spLocks noGrp="1"/>
          </p:cNvSpPr>
          <p:nvPr>
            <p:ph type="body" sz="quarter" idx="3"/>
          </p:nvPr>
        </p:nvSpPr>
        <p:spPr>
          <a:xfrm>
            <a:off x="5088383" y="1412674"/>
            <a:ext cx="4185618" cy="576262"/>
          </a:xfrm>
        </p:spPr>
        <p:txBody>
          <a:bodyPr/>
          <a:lstStyle/>
          <a:p>
            <a:r>
              <a:rPr lang="en-US" u="sng" dirty="0">
                <a:solidFill>
                  <a:schemeClr val="tx1"/>
                </a:solidFill>
              </a:rPr>
              <a:t>Hardware Specification</a:t>
            </a:r>
            <a:endParaRPr lang="en-IN" u="sng" dirty="0">
              <a:solidFill>
                <a:schemeClr val="tx1"/>
              </a:solidFill>
            </a:endParaRPr>
          </a:p>
        </p:txBody>
      </p:sp>
      <p:sp>
        <p:nvSpPr>
          <p:cNvPr id="6" name="Content Placeholder 5">
            <a:extLst>
              <a:ext uri="{FF2B5EF4-FFF2-40B4-BE49-F238E27FC236}">
                <a16:creationId xmlns:a16="http://schemas.microsoft.com/office/drawing/2014/main" id="{A890847C-EA14-4AF4-8EB5-720ACB697FC4}"/>
              </a:ext>
            </a:extLst>
          </p:cNvPr>
          <p:cNvSpPr>
            <a:spLocks noGrp="1"/>
          </p:cNvSpPr>
          <p:nvPr>
            <p:ph sz="quarter" idx="4"/>
          </p:nvPr>
        </p:nvSpPr>
        <p:spPr>
          <a:xfrm>
            <a:off x="5088384" y="2215749"/>
            <a:ext cx="4185617" cy="3825614"/>
          </a:xfrm>
        </p:spPr>
        <p:txBody>
          <a:bodyPr>
            <a:normAutofit/>
          </a:bodyPr>
          <a:lstStyle/>
          <a:p>
            <a:pPr>
              <a:buFont typeface="Wingdings" panose="05000000000000000000" pitchFamily="2" charset="2"/>
              <a:buChar char="Ø"/>
            </a:pPr>
            <a:r>
              <a:rPr lang="en-US" sz="2400" dirty="0">
                <a:solidFill>
                  <a:schemeClr val="tx1"/>
                </a:solidFill>
              </a:rPr>
              <a:t>Processor : intel® Core TM i3 </a:t>
            </a:r>
            <a:r>
              <a:rPr lang="en-US" sz="2400" dirty="0" err="1">
                <a:solidFill>
                  <a:schemeClr val="tx1"/>
                </a:solidFill>
              </a:rPr>
              <a:t>cpu</a:t>
            </a:r>
            <a:r>
              <a:rPr lang="en-US" sz="2400" dirty="0">
                <a:solidFill>
                  <a:schemeClr val="tx1"/>
                </a:solidFill>
              </a:rPr>
              <a:t> </a:t>
            </a:r>
          </a:p>
          <a:p>
            <a:pPr>
              <a:buFont typeface="Wingdings" panose="05000000000000000000" pitchFamily="2" charset="2"/>
              <a:buChar char="Ø"/>
            </a:pPr>
            <a:r>
              <a:rPr lang="en-US" sz="2400" dirty="0">
                <a:solidFill>
                  <a:schemeClr val="tx1"/>
                </a:solidFill>
              </a:rPr>
              <a:t>RAM : 2 GB or higher</a:t>
            </a:r>
          </a:p>
          <a:p>
            <a:pPr>
              <a:buFont typeface="Wingdings" panose="05000000000000000000" pitchFamily="2" charset="2"/>
              <a:buChar char="Ø"/>
            </a:pPr>
            <a:r>
              <a:rPr lang="en-US" sz="2400" dirty="0">
                <a:solidFill>
                  <a:schemeClr val="tx1"/>
                </a:solidFill>
              </a:rPr>
              <a:t>Disk Space : 5 GB or higher</a:t>
            </a:r>
            <a:endParaRPr lang="en-IN" sz="2400" dirty="0">
              <a:solidFill>
                <a:schemeClr val="tx1"/>
              </a:solidFill>
            </a:endParaRPr>
          </a:p>
        </p:txBody>
      </p:sp>
      <p:sp>
        <p:nvSpPr>
          <p:cNvPr id="7" name="Footer Placeholder 6">
            <a:extLst>
              <a:ext uri="{FF2B5EF4-FFF2-40B4-BE49-F238E27FC236}">
                <a16:creationId xmlns:a16="http://schemas.microsoft.com/office/drawing/2014/main" id="{CADC445F-C630-4CE0-8864-C3EE4DFF3C70}"/>
              </a:ext>
            </a:extLst>
          </p:cNvPr>
          <p:cNvSpPr>
            <a:spLocks noGrp="1"/>
          </p:cNvSpPr>
          <p:nvPr>
            <p:ph type="ftr" sz="quarter" idx="11"/>
          </p:nvPr>
        </p:nvSpPr>
        <p:spPr/>
        <p:txBody>
          <a:bodyPr/>
          <a:lstStyle/>
          <a:p>
            <a:r>
              <a:rPr lang="en-US">
                <a:solidFill>
                  <a:schemeClr val="tx1"/>
                </a:solidFill>
              </a:rPr>
              <a:t>Helly Shah</a:t>
            </a:r>
            <a:endParaRPr lang="en-US" dirty="0">
              <a:solidFill>
                <a:schemeClr val="tx1"/>
              </a:solidFill>
            </a:endParaRPr>
          </a:p>
        </p:txBody>
      </p:sp>
    </p:spTree>
    <p:extLst>
      <p:ext uri="{BB962C8B-B14F-4D97-AF65-F5344CB8AC3E}">
        <p14:creationId xmlns:p14="http://schemas.microsoft.com/office/powerpoint/2010/main" val="184364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8CBC-C7AE-4726-B885-33FDE79BC12D}"/>
              </a:ext>
            </a:extLst>
          </p:cNvPr>
          <p:cNvSpPr>
            <a:spLocks noGrp="1"/>
          </p:cNvSpPr>
          <p:nvPr>
            <p:ph type="title"/>
          </p:nvPr>
        </p:nvSpPr>
        <p:spPr>
          <a:xfrm>
            <a:off x="1025006" y="628882"/>
            <a:ext cx="8596668" cy="588885"/>
          </a:xfrm>
        </p:spPr>
        <p:txBody>
          <a:bodyPr>
            <a:normAutofit/>
          </a:bodyPr>
          <a:lstStyle/>
          <a:p>
            <a:pPr algn="ctr"/>
            <a:r>
              <a:rPr lang="en-US" sz="2800" dirty="0"/>
              <a:t>UML Diagram – Use Case</a:t>
            </a:r>
            <a:endParaRPr lang="en-IN" sz="2800" dirty="0"/>
          </a:p>
        </p:txBody>
      </p:sp>
      <p:pic>
        <p:nvPicPr>
          <p:cNvPr id="6" name="Content Placeholder 5">
            <a:extLst>
              <a:ext uri="{FF2B5EF4-FFF2-40B4-BE49-F238E27FC236}">
                <a16:creationId xmlns:a16="http://schemas.microsoft.com/office/drawing/2014/main" id="{86CB2014-D018-4120-94F6-1DB7115EEB09}"/>
              </a:ext>
            </a:extLst>
          </p:cNvPr>
          <p:cNvPicPr>
            <a:picLocks noGrp="1" noChangeAspect="1"/>
          </p:cNvPicPr>
          <p:nvPr>
            <p:ph idx="1"/>
          </p:nvPr>
        </p:nvPicPr>
        <p:blipFill>
          <a:blip r:embed="rId2"/>
          <a:stretch>
            <a:fillRect/>
          </a:stretch>
        </p:blipFill>
        <p:spPr>
          <a:xfrm>
            <a:off x="934314" y="2825632"/>
            <a:ext cx="876731" cy="1206736"/>
          </a:xfrm>
        </p:spPr>
      </p:pic>
      <p:sp>
        <p:nvSpPr>
          <p:cNvPr id="4" name="Footer Placeholder 3">
            <a:extLst>
              <a:ext uri="{FF2B5EF4-FFF2-40B4-BE49-F238E27FC236}">
                <a16:creationId xmlns:a16="http://schemas.microsoft.com/office/drawing/2014/main" id="{EFD41219-D48F-4547-8EA3-F35051AD0CBB}"/>
              </a:ext>
            </a:extLst>
          </p:cNvPr>
          <p:cNvSpPr>
            <a:spLocks noGrp="1"/>
          </p:cNvSpPr>
          <p:nvPr>
            <p:ph type="ftr" sz="quarter" idx="11"/>
          </p:nvPr>
        </p:nvSpPr>
        <p:spPr/>
        <p:txBody>
          <a:bodyPr/>
          <a:lstStyle/>
          <a:p>
            <a:r>
              <a:rPr lang="en-US"/>
              <a:t>Helly Shah</a:t>
            </a:r>
            <a:endParaRPr lang="en-US" dirty="0"/>
          </a:p>
        </p:txBody>
      </p:sp>
      <p:pic>
        <p:nvPicPr>
          <p:cNvPr id="8" name="Picture 7">
            <a:extLst>
              <a:ext uri="{FF2B5EF4-FFF2-40B4-BE49-F238E27FC236}">
                <a16:creationId xmlns:a16="http://schemas.microsoft.com/office/drawing/2014/main" id="{7ADC878D-1A36-4DA4-81E9-5B80833EC11A}"/>
              </a:ext>
            </a:extLst>
          </p:cNvPr>
          <p:cNvPicPr>
            <a:picLocks noChangeAspect="1"/>
          </p:cNvPicPr>
          <p:nvPr/>
        </p:nvPicPr>
        <p:blipFill>
          <a:blip r:embed="rId2"/>
          <a:stretch>
            <a:fillRect/>
          </a:stretch>
        </p:blipFill>
        <p:spPr>
          <a:xfrm>
            <a:off x="9183308" y="2836416"/>
            <a:ext cx="876731" cy="1206736"/>
          </a:xfrm>
          <a:prstGeom prst="rect">
            <a:avLst/>
          </a:prstGeom>
        </p:spPr>
      </p:pic>
      <p:sp>
        <p:nvSpPr>
          <p:cNvPr id="10" name="TextBox 9">
            <a:extLst>
              <a:ext uri="{FF2B5EF4-FFF2-40B4-BE49-F238E27FC236}">
                <a16:creationId xmlns:a16="http://schemas.microsoft.com/office/drawing/2014/main" id="{8ED397F0-27E1-49EF-9F62-80066FFE8ECF}"/>
              </a:ext>
            </a:extLst>
          </p:cNvPr>
          <p:cNvSpPr txBox="1"/>
          <p:nvPr/>
        </p:nvSpPr>
        <p:spPr>
          <a:xfrm>
            <a:off x="1114148" y="4143197"/>
            <a:ext cx="696897" cy="369332"/>
          </a:xfrm>
          <a:prstGeom prst="rect">
            <a:avLst/>
          </a:prstGeom>
          <a:noFill/>
        </p:spPr>
        <p:txBody>
          <a:bodyPr wrap="square">
            <a:spAutoFit/>
          </a:bodyPr>
          <a:lstStyle/>
          <a:p>
            <a:r>
              <a:rPr lang="en-IN" dirty="0"/>
              <a:t>User</a:t>
            </a:r>
          </a:p>
        </p:txBody>
      </p:sp>
      <p:sp>
        <p:nvSpPr>
          <p:cNvPr id="12" name="TextBox 11">
            <a:extLst>
              <a:ext uri="{FF2B5EF4-FFF2-40B4-BE49-F238E27FC236}">
                <a16:creationId xmlns:a16="http://schemas.microsoft.com/office/drawing/2014/main" id="{38F21808-B01F-454C-9F9F-0DEA2A466608}"/>
              </a:ext>
            </a:extLst>
          </p:cNvPr>
          <p:cNvSpPr txBox="1"/>
          <p:nvPr/>
        </p:nvSpPr>
        <p:spPr>
          <a:xfrm>
            <a:off x="9075334" y="4143197"/>
            <a:ext cx="1314204" cy="369332"/>
          </a:xfrm>
          <a:prstGeom prst="rect">
            <a:avLst/>
          </a:prstGeom>
          <a:noFill/>
        </p:spPr>
        <p:txBody>
          <a:bodyPr wrap="square">
            <a:spAutoFit/>
          </a:bodyPr>
          <a:lstStyle/>
          <a:p>
            <a:r>
              <a:rPr lang="en-IN" dirty="0"/>
              <a:t>Developer</a:t>
            </a:r>
          </a:p>
        </p:txBody>
      </p:sp>
      <p:pic>
        <p:nvPicPr>
          <p:cNvPr id="14" name="Picture 13">
            <a:extLst>
              <a:ext uri="{FF2B5EF4-FFF2-40B4-BE49-F238E27FC236}">
                <a16:creationId xmlns:a16="http://schemas.microsoft.com/office/drawing/2014/main" id="{F9C022E0-21CB-4D3C-8E61-88EE080B7FCC}"/>
              </a:ext>
            </a:extLst>
          </p:cNvPr>
          <p:cNvPicPr>
            <a:picLocks noChangeAspect="1"/>
          </p:cNvPicPr>
          <p:nvPr/>
        </p:nvPicPr>
        <p:blipFill>
          <a:blip r:embed="rId3"/>
          <a:stretch>
            <a:fillRect/>
          </a:stretch>
        </p:blipFill>
        <p:spPr>
          <a:xfrm>
            <a:off x="4074548" y="1002750"/>
            <a:ext cx="1822882" cy="1822882"/>
          </a:xfrm>
          <a:prstGeom prst="rect">
            <a:avLst/>
          </a:prstGeom>
        </p:spPr>
      </p:pic>
      <p:pic>
        <p:nvPicPr>
          <p:cNvPr id="15" name="Picture 14">
            <a:extLst>
              <a:ext uri="{FF2B5EF4-FFF2-40B4-BE49-F238E27FC236}">
                <a16:creationId xmlns:a16="http://schemas.microsoft.com/office/drawing/2014/main" id="{2EC8D838-054E-4D06-88D8-8F4100E05035}"/>
              </a:ext>
            </a:extLst>
          </p:cNvPr>
          <p:cNvPicPr>
            <a:picLocks noChangeAspect="1"/>
          </p:cNvPicPr>
          <p:nvPr/>
        </p:nvPicPr>
        <p:blipFill>
          <a:blip r:embed="rId3"/>
          <a:stretch>
            <a:fillRect/>
          </a:stretch>
        </p:blipFill>
        <p:spPr>
          <a:xfrm>
            <a:off x="4074548" y="4002824"/>
            <a:ext cx="1822882" cy="1822882"/>
          </a:xfrm>
          <a:prstGeom prst="rect">
            <a:avLst/>
          </a:prstGeom>
        </p:spPr>
      </p:pic>
      <p:pic>
        <p:nvPicPr>
          <p:cNvPr id="16" name="Picture 15">
            <a:extLst>
              <a:ext uri="{FF2B5EF4-FFF2-40B4-BE49-F238E27FC236}">
                <a16:creationId xmlns:a16="http://schemas.microsoft.com/office/drawing/2014/main" id="{1D5DAD83-3EF6-483E-8A0B-CEAEA433D0BA}"/>
              </a:ext>
            </a:extLst>
          </p:cNvPr>
          <p:cNvPicPr>
            <a:picLocks noChangeAspect="1"/>
          </p:cNvPicPr>
          <p:nvPr/>
        </p:nvPicPr>
        <p:blipFill>
          <a:blip r:embed="rId3"/>
          <a:stretch>
            <a:fillRect/>
          </a:stretch>
        </p:blipFill>
        <p:spPr>
          <a:xfrm>
            <a:off x="6797603" y="2542623"/>
            <a:ext cx="1822882" cy="1822882"/>
          </a:xfrm>
          <a:prstGeom prst="rect">
            <a:avLst/>
          </a:prstGeom>
        </p:spPr>
      </p:pic>
      <p:sp>
        <p:nvSpPr>
          <p:cNvPr id="18" name="TextBox 17">
            <a:extLst>
              <a:ext uri="{FF2B5EF4-FFF2-40B4-BE49-F238E27FC236}">
                <a16:creationId xmlns:a16="http://schemas.microsoft.com/office/drawing/2014/main" id="{5F5BAC1B-A2B7-4529-AF6A-6F1975E306E1}"/>
              </a:ext>
            </a:extLst>
          </p:cNvPr>
          <p:cNvSpPr txBox="1"/>
          <p:nvPr/>
        </p:nvSpPr>
        <p:spPr>
          <a:xfrm>
            <a:off x="4427738" y="1588685"/>
            <a:ext cx="1489969" cy="646331"/>
          </a:xfrm>
          <a:prstGeom prst="rect">
            <a:avLst/>
          </a:prstGeom>
          <a:noFill/>
        </p:spPr>
        <p:txBody>
          <a:bodyPr wrap="square">
            <a:spAutoFit/>
          </a:bodyPr>
          <a:lstStyle/>
          <a:p>
            <a:r>
              <a:rPr lang="en-IN" dirty="0"/>
              <a:t>Provide Symptoms</a:t>
            </a:r>
          </a:p>
        </p:txBody>
      </p:sp>
      <p:sp>
        <p:nvSpPr>
          <p:cNvPr id="20" name="TextBox 19">
            <a:extLst>
              <a:ext uri="{FF2B5EF4-FFF2-40B4-BE49-F238E27FC236}">
                <a16:creationId xmlns:a16="http://schemas.microsoft.com/office/drawing/2014/main" id="{45BFE351-EEAA-41E8-86C1-981088205CA6}"/>
              </a:ext>
            </a:extLst>
          </p:cNvPr>
          <p:cNvSpPr txBox="1"/>
          <p:nvPr/>
        </p:nvSpPr>
        <p:spPr>
          <a:xfrm>
            <a:off x="4366771" y="4579246"/>
            <a:ext cx="1238435" cy="646331"/>
          </a:xfrm>
          <a:prstGeom prst="rect">
            <a:avLst/>
          </a:prstGeom>
          <a:noFill/>
        </p:spPr>
        <p:txBody>
          <a:bodyPr wrap="square">
            <a:spAutoFit/>
          </a:bodyPr>
          <a:lstStyle/>
          <a:p>
            <a:r>
              <a:rPr lang="en-IN" dirty="0"/>
              <a:t>Get Home Remedies</a:t>
            </a:r>
          </a:p>
        </p:txBody>
      </p:sp>
      <p:sp>
        <p:nvSpPr>
          <p:cNvPr id="22" name="TextBox 21">
            <a:extLst>
              <a:ext uri="{FF2B5EF4-FFF2-40B4-BE49-F238E27FC236}">
                <a16:creationId xmlns:a16="http://schemas.microsoft.com/office/drawing/2014/main" id="{793CA5B0-8C7C-4469-91A0-ED4E6FF7B0FC}"/>
              </a:ext>
            </a:extLst>
          </p:cNvPr>
          <p:cNvSpPr txBox="1"/>
          <p:nvPr/>
        </p:nvSpPr>
        <p:spPr>
          <a:xfrm>
            <a:off x="7186474" y="3244334"/>
            <a:ext cx="1194046" cy="369332"/>
          </a:xfrm>
          <a:prstGeom prst="rect">
            <a:avLst/>
          </a:prstGeom>
          <a:noFill/>
        </p:spPr>
        <p:txBody>
          <a:bodyPr wrap="square">
            <a:spAutoFit/>
          </a:bodyPr>
          <a:lstStyle/>
          <a:p>
            <a:r>
              <a:rPr lang="en-IN" dirty="0"/>
              <a:t>ML Model</a:t>
            </a:r>
          </a:p>
        </p:txBody>
      </p:sp>
      <p:cxnSp>
        <p:nvCxnSpPr>
          <p:cNvPr id="24" name="Straight Connector 23">
            <a:extLst>
              <a:ext uri="{FF2B5EF4-FFF2-40B4-BE49-F238E27FC236}">
                <a16:creationId xmlns:a16="http://schemas.microsoft.com/office/drawing/2014/main" id="{01512261-001F-4010-9129-5F42CCFD6B4C}"/>
              </a:ext>
            </a:extLst>
          </p:cNvPr>
          <p:cNvCxnSpPr>
            <a:stCxn id="6" idx="3"/>
            <a:endCxn id="14" idx="1"/>
          </p:cNvCxnSpPr>
          <p:nvPr/>
        </p:nvCxnSpPr>
        <p:spPr>
          <a:xfrm flipV="1">
            <a:off x="1811045" y="1914191"/>
            <a:ext cx="2263503" cy="151480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977462E-5935-447C-9926-1307BFA5F6CD}"/>
              </a:ext>
            </a:extLst>
          </p:cNvPr>
          <p:cNvCxnSpPr>
            <a:stCxn id="18" idx="3"/>
            <a:endCxn id="16" idx="1"/>
          </p:cNvCxnSpPr>
          <p:nvPr/>
        </p:nvCxnSpPr>
        <p:spPr>
          <a:xfrm>
            <a:off x="5917707" y="1911851"/>
            <a:ext cx="879896" cy="154221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83AF0BF-7BE2-4825-AB9F-3B996D56639E}"/>
              </a:ext>
            </a:extLst>
          </p:cNvPr>
          <p:cNvCxnSpPr>
            <a:stCxn id="16" idx="3"/>
            <a:endCxn id="8" idx="1"/>
          </p:cNvCxnSpPr>
          <p:nvPr/>
        </p:nvCxnSpPr>
        <p:spPr>
          <a:xfrm flipV="1">
            <a:off x="8620485" y="3439784"/>
            <a:ext cx="562823" cy="1428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BE731FA0-C05D-4F5E-A81F-E4D46C693D45}"/>
              </a:ext>
            </a:extLst>
          </p:cNvPr>
          <p:cNvCxnSpPr>
            <a:stCxn id="16" idx="1"/>
            <a:endCxn id="15" idx="3"/>
          </p:cNvCxnSpPr>
          <p:nvPr/>
        </p:nvCxnSpPr>
        <p:spPr>
          <a:xfrm flipH="1">
            <a:off x="5897430" y="3454064"/>
            <a:ext cx="900173" cy="146020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71D3F1-A2E3-4244-8A14-19AB49882AD1}"/>
              </a:ext>
            </a:extLst>
          </p:cNvPr>
          <p:cNvCxnSpPr>
            <a:stCxn id="15" idx="1"/>
            <a:endCxn id="6" idx="3"/>
          </p:cNvCxnSpPr>
          <p:nvPr/>
        </p:nvCxnSpPr>
        <p:spPr>
          <a:xfrm flipH="1" flipV="1">
            <a:off x="1811045" y="3429000"/>
            <a:ext cx="2263503" cy="14852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82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BE56-C359-4380-A1DE-1BEC05631628}"/>
              </a:ext>
            </a:extLst>
          </p:cNvPr>
          <p:cNvSpPr>
            <a:spLocks noGrp="1"/>
          </p:cNvSpPr>
          <p:nvPr>
            <p:ph type="title"/>
          </p:nvPr>
        </p:nvSpPr>
        <p:spPr>
          <a:xfrm>
            <a:off x="677334" y="609601"/>
            <a:ext cx="8596668" cy="571130"/>
          </a:xfrm>
        </p:spPr>
        <p:txBody>
          <a:bodyPr>
            <a:normAutofit/>
          </a:bodyPr>
          <a:lstStyle/>
          <a:p>
            <a:r>
              <a:rPr lang="en-US" sz="2800" dirty="0"/>
              <a:t>Stages</a:t>
            </a:r>
            <a:endParaRPr lang="en-IN" sz="2800" dirty="0"/>
          </a:p>
        </p:txBody>
      </p:sp>
      <p:sp>
        <p:nvSpPr>
          <p:cNvPr id="3" name="Content Placeholder 2">
            <a:extLst>
              <a:ext uri="{FF2B5EF4-FFF2-40B4-BE49-F238E27FC236}">
                <a16:creationId xmlns:a16="http://schemas.microsoft.com/office/drawing/2014/main" id="{57D6C9E0-07A6-4307-A694-4DDDC43C9FA1}"/>
              </a:ext>
            </a:extLst>
          </p:cNvPr>
          <p:cNvSpPr>
            <a:spLocks noGrp="1"/>
          </p:cNvSpPr>
          <p:nvPr>
            <p:ph idx="1"/>
          </p:nvPr>
        </p:nvSpPr>
        <p:spPr>
          <a:xfrm>
            <a:off x="677334" y="1180731"/>
            <a:ext cx="8596668" cy="4860631"/>
          </a:xfrm>
        </p:spPr>
        <p:txBody>
          <a:bodyPr>
            <a:normAutofit/>
          </a:bodyPr>
          <a:lstStyle/>
          <a:p>
            <a:pPr>
              <a:buFont typeface="Wingdings" panose="05000000000000000000" pitchFamily="2" charset="2"/>
              <a:buChar char="Ø"/>
            </a:pPr>
            <a:r>
              <a:rPr lang="en-US" sz="2400" dirty="0">
                <a:solidFill>
                  <a:schemeClr val="tx1"/>
                </a:solidFill>
              </a:rPr>
              <a:t>Understanding the problem</a:t>
            </a:r>
          </a:p>
          <a:p>
            <a:pPr>
              <a:buFont typeface="Wingdings" panose="05000000000000000000" pitchFamily="2" charset="2"/>
              <a:buChar char="Ø"/>
            </a:pPr>
            <a:r>
              <a:rPr lang="en-US" sz="2400" dirty="0">
                <a:solidFill>
                  <a:schemeClr val="tx1"/>
                </a:solidFill>
              </a:rPr>
              <a:t>Proposed project Definition</a:t>
            </a:r>
          </a:p>
          <a:p>
            <a:pPr>
              <a:buFont typeface="Wingdings" panose="05000000000000000000" pitchFamily="2" charset="2"/>
              <a:buChar char="Ø"/>
            </a:pPr>
            <a:r>
              <a:rPr lang="en-US" sz="2400" dirty="0">
                <a:solidFill>
                  <a:schemeClr val="tx1"/>
                </a:solidFill>
              </a:rPr>
              <a:t>Data Extraction</a:t>
            </a:r>
          </a:p>
          <a:p>
            <a:pPr>
              <a:buFont typeface="Wingdings" panose="05000000000000000000" pitchFamily="2" charset="2"/>
              <a:buChar char="Ø"/>
            </a:pPr>
            <a:r>
              <a:rPr lang="en-US" sz="2400" dirty="0">
                <a:solidFill>
                  <a:schemeClr val="tx1"/>
                </a:solidFill>
              </a:rPr>
              <a:t>Data Cleaning</a:t>
            </a:r>
          </a:p>
          <a:p>
            <a:pPr>
              <a:buFont typeface="Wingdings" panose="05000000000000000000" pitchFamily="2" charset="2"/>
              <a:buChar char="Ø"/>
            </a:pPr>
            <a:r>
              <a:rPr lang="en-US" sz="2400" dirty="0">
                <a:solidFill>
                  <a:schemeClr val="tx1"/>
                </a:solidFill>
              </a:rPr>
              <a:t>Data Transformation &amp; Feature Selection </a:t>
            </a:r>
          </a:p>
          <a:p>
            <a:pPr>
              <a:buFont typeface="Wingdings" panose="05000000000000000000" pitchFamily="2" charset="2"/>
              <a:buChar char="Ø"/>
            </a:pPr>
            <a:r>
              <a:rPr lang="en-US" sz="2400" dirty="0">
                <a:solidFill>
                  <a:schemeClr val="tx1"/>
                </a:solidFill>
              </a:rPr>
              <a:t>Incorporating Machine Learning Algorithms</a:t>
            </a:r>
          </a:p>
          <a:p>
            <a:pPr>
              <a:buFont typeface="Wingdings" panose="05000000000000000000" pitchFamily="2" charset="2"/>
              <a:buChar char="Ø"/>
            </a:pPr>
            <a:r>
              <a:rPr lang="en-US" sz="2400" dirty="0">
                <a:solidFill>
                  <a:schemeClr val="tx1"/>
                </a:solidFill>
              </a:rPr>
              <a:t>Model Building</a:t>
            </a:r>
          </a:p>
          <a:p>
            <a:pPr>
              <a:buFont typeface="Wingdings" panose="05000000000000000000" pitchFamily="2" charset="2"/>
              <a:buChar char="Ø"/>
            </a:pPr>
            <a:r>
              <a:rPr lang="en-US" sz="2400" dirty="0">
                <a:solidFill>
                  <a:schemeClr val="tx1"/>
                </a:solidFill>
              </a:rPr>
              <a:t>Testing &amp; Deploying</a:t>
            </a:r>
          </a:p>
          <a:p>
            <a:pPr marL="0" indent="0">
              <a:buNone/>
            </a:pPr>
            <a:r>
              <a:rPr lang="en-US" sz="2400" dirty="0">
                <a:solidFill>
                  <a:schemeClr val="tx1"/>
                </a:solidFill>
              </a:rPr>
              <a:t>Now, We will understand each stage of our project development one by one…</a:t>
            </a:r>
          </a:p>
        </p:txBody>
      </p:sp>
      <p:sp>
        <p:nvSpPr>
          <p:cNvPr id="4" name="Footer Placeholder 3">
            <a:extLst>
              <a:ext uri="{FF2B5EF4-FFF2-40B4-BE49-F238E27FC236}">
                <a16:creationId xmlns:a16="http://schemas.microsoft.com/office/drawing/2014/main" id="{71184DB5-769C-427D-B4BB-5D07D620D6B1}"/>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373430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F2F8-9687-4B94-8F39-2877A5AFABF4}"/>
              </a:ext>
            </a:extLst>
          </p:cNvPr>
          <p:cNvSpPr>
            <a:spLocks noGrp="1"/>
          </p:cNvSpPr>
          <p:nvPr>
            <p:ph type="title"/>
          </p:nvPr>
        </p:nvSpPr>
        <p:spPr>
          <a:xfrm>
            <a:off x="677334" y="609600"/>
            <a:ext cx="8596668" cy="784194"/>
          </a:xfrm>
        </p:spPr>
        <p:txBody>
          <a:bodyPr>
            <a:normAutofit/>
          </a:bodyPr>
          <a:lstStyle/>
          <a:p>
            <a:r>
              <a:rPr lang="en-US" sz="2800" dirty="0"/>
              <a:t>Problem Statement</a:t>
            </a:r>
            <a:endParaRPr lang="en-IN" sz="2800" dirty="0"/>
          </a:p>
        </p:txBody>
      </p:sp>
      <p:sp>
        <p:nvSpPr>
          <p:cNvPr id="3" name="Content Placeholder 2">
            <a:extLst>
              <a:ext uri="{FF2B5EF4-FFF2-40B4-BE49-F238E27FC236}">
                <a16:creationId xmlns:a16="http://schemas.microsoft.com/office/drawing/2014/main" id="{0675CFAA-B275-4FCB-BEB1-309DD181E795}"/>
              </a:ext>
            </a:extLst>
          </p:cNvPr>
          <p:cNvSpPr>
            <a:spLocks noGrp="1"/>
          </p:cNvSpPr>
          <p:nvPr>
            <p:ph idx="1"/>
          </p:nvPr>
        </p:nvSpPr>
        <p:spPr>
          <a:xfrm>
            <a:off x="677334" y="1260629"/>
            <a:ext cx="8596668" cy="4780733"/>
          </a:xfrm>
        </p:spPr>
        <p:txBody>
          <a:bodyPr>
            <a:normAutofit/>
          </a:bodyPr>
          <a:lstStyle/>
          <a:p>
            <a:pPr>
              <a:buFont typeface="Wingdings" panose="05000000000000000000" pitchFamily="2" charset="2"/>
              <a:buChar char="Ø"/>
            </a:pPr>
            <a:r>
              <a:rPr lang="en-US" sz="2400" dirty="0">
                <a:solidFill>
                  <a:schemeClr val="tx1"/>
                </a:solidFill>
              </a:rPr>
              <a:t>In the 21</a:t>
            </a:r>
            <a:r>
              <a:rPr lang="en-US" sz="2400" baseline="30000" dirty="0">
                <a:solidFill>
                  <a:schemeClr val="tx1"/>
                </a:solidFill>
              </a:rPr>
              <a:t>st</a:t>
            </a:r>
            <a:r>
              <a:rPr lang="en-US" sz="2400" dirty="0">
                <a:solidFill>
                  <a:schemeClr val="tx1"/>
                </a:solidFill>
              </a:rPr>
              <a:t> century Fast-paced life is the style of life. And also prices for everything is going up.</a:t>
            </a:r>
          </a:p>
          <a:p>
            <a:pPr marL="0" indent="0">
              <a:buNone/>
            </a:pPr>
            <a:r>
              <a:rPr lang="en-US" sz="2400" dirty="0">
                <a:solidFill>
                  <a:schemeClr val="tx1"/>
                </a:solidFill>
              </a:rPr>
              <a:t>	starting from the first breath we take in, food we 	consume, the polluted atmosphere in which we </a:t>
            </a:r>
            <a:r>
              <a:rPr lang="en-US" sz="2400" dirty="0" err="1">
                <a:solidFill>
                  <a:schemeClr val="tx1"/>
                </a:solidFill>
              </a:rPr>
              <a:t>rome</a:t>
            </a:r>
            <a:r>
              <a:rPr lang="en-US" sz="2400" dirty="0">
                <a:solidFill>
                  <a:schemeClr val="tx1"/>
                </a:solidFill>
              </a:rPr>
              <a:t> 	around, working stress ,depression everything is affecting 	</a:t>
            </a:r>
            <a:r>
              <a:rPr lang="en-IN" sz="2400" dirty="0">
                <a:solidFill>
                  <a:schemeClr val="tx1"/>
                </a:solidFill>
              </a:rPr>
              <a:t>precious body and mind health but living this fast life we 	really don’t have time to go to the doctor regularly and 	also we don’t want to spend money in the doctor’s high 	consultancy fees for every small problem.</a:t>
            </a:r>
          </a:p>
          <a:p>
            <a:pPr>
              <a:buFont typeface="Wingdings" panose="05000000000000000000" pitchFamily="2" charset="2"/>
              <a:buChar char="Ø"/>
            </a:pPr>
            <a:r>
              <a:rPr lang="en-IN" sz="2400" dirty="0">
                <a:solidFill>
                  <a:schemeClr val="tx1"/>
                </a:solidFill>
              </a:rPr>
              <a:t>So, The Solution for this problem is to involve a machine and Nature in the picture. So, this the main idea and purpose of the proposed project.</a:t>
            </a:r>
          </a:p>
          <a:p>
            <a:pPr marL="0" indent="0">
              <a:buNone/>
            </a:pPr>
            <a:endParaRPr lang="en-US" sz="2400" dirty="0"/>
          </a:p>
        </p:txBody>
      </p:sp>
      <p:sp>
        <p:nvSpPr>
          <p:cNvPr id="4" name="Footer Placeholder 3">
            <a:extLst>
              <a:ext uri="{FF2B5EF4-FFF2-40B4-BE49-F238E27FC236}">
                <a16:creationId xmlns:a16="http://schemas.microsoft.com/office/drawing/2014/main" id="{AC512360-69AD-4966-B50E-ABFD72BDB9B1}"/>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350827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DF4-AA2F-4EC2-9E0A-5FE8304E6583}"/>
              </a:ext>
            </a:extLst>
          </p:cNvPr>
          <p:cNvSpPr>
            <a:spLocks noGrp="1"/>
          </p:cNvSpPr>
          <p:nvPr>
            <p:ph type="title"/>
          </p:nvPr>
        </p:nvSpPr>
        <p:spPr>
          <a:xfrm>
            <a:off x="677334" y="609600"/>
            <a:ext cx="8596668" cy="571130"/>
          </a:xfrm>
        </p:spPr>
        <p:txBody>
          <a:bodyPr>
            <a:normAutofit/>
          </a:bodyPr>
          <a:lstStyle/>
          <a:p>
            <a:r>
              <a:rPr lang="en-US" sz="2800" dirty="0"/>
              <a:t>Project Definition</a:t>
            </a:r>
            <a:endParaRPr lang="en-IN" sz="2800" dirty="0"/>
          </a:p>
        </p:txBody>
      </p:sp>
      <p:sp>
        <p:nvSpPr>
          <p:cNvPr id="3" name="Content Placeholder 2">
            <a:extLst>
              <a:ext uri="{FF2B5EF4-FFF2-40B4-BE49-F238E27FC236}">
                <a16:creationId xmlns:a16="http://schemas.microsoft.com/office/drawing/2014/main" id="{804BB95A-462D-4A52-8EC5-E6426984ED6E}"/>
              </a:ext>
            </a:extLst>
          </p:cNvPr>
          <p:cNvSpPr>
            <a:spLocks noGrp="1"/>
          </p:cNvSpPr>
          <p:nvPr>
            <p:ph idx="1"/>
          </p:nvPr>
        </p:nvSpPr>
        <p:spPr>
          <a:xfrm>
            <a:off x="677334" y="1242875"/>
            <a:ext cx="8596668" cy="4798488"/>
          </a:xfrm>
        </p:spPr>
        <p:txBody>
          <a:bodyPr>
            <a:normAutofit/>
          </a:bodyPr>
          <a:lstStyle/>
          <a:p>
            <a:pPr>
              <a:buFont typeface="Wingdings" panose="05000000000000000000" pitchFamily="2" charset="2"/>
              <a:buChar char="Ø"/>
            </a:pPr>
            <a:r>
              <a:rPr lang="en-US" sz="2400" dirty="0">
                <a:solidFill>
                  <a:schemeClr val="tx1"/>
                </a:solidFill>
              </a:rPr>
              <a:t>This project is based on diseases prediction and suggesting solution (</a:t>
            </a:r>
            <a:r>
              <a:rPr lang="en-US" sz="2400" dirty="0" err="1">
                <a:solidFill>
                  <a:schemeClr val="tx1"/>
                </a:solidFill>
              </a:rPr>
              <a:t>i.e</a:t>
            </a:r>
            <a:r>
              <a:rPr lang="en-US" sz="2400" dirty="0">
                <a:solidFill>
                  <a:schemeClr val="tx1"/>
                </a:solidFill>
              </a:rPr>
              <a:t> Home remedies) for the predicted diseases or symptoms added by user.</a:t>
            </a:r>
          </a:p>
          <a:p>
            <a:pPr marL="0" indent="0">
              <a:buNone/>
            </a:pPr>
            <a:r>
              <a:rPr lang="en-US" sz="2800" dirty="0">
                <a:solidFill>
                  <a:schemeClr val="accent1"/>
                </a:solidFill>
              </a:rPr>
              <a:t>Existing Projects v/s Purposed Project</a:t>
            </a:r>
          </a:p>
          <a:p>
            <a:pPr>
              <a:buFont typeface="Wingdings" panose="05000000000000000000" pitchFamily="2" charset="2"/>
              <a:buChar char="Ø"/>
            </a:pPr>
            <a:r>
              <a:rPr lang="en-US" sz="2400" dirty="0">
                <a:solidFill>
                  <a:schemeClr val="tx1"/>
                </a:solidFill>
              </a:rPr>
              <a:t>There are few diseases prediction projects in the market already in the market which will may predict the diseases acc. to provided symptoms and may get appointment of the doctor but main difference of this project is ,this project not only predict the diseases but also it will suggest the </a:t>
            </a:r>
            <a:r>
              <a:rPr lang="en-US" sz="2400" dirty="0">
                <a:solidFill>
                  <a:srgbClr val="FF0000"/>
                </a:solidFill>
              </a:rPr>
              <a:t>Home Remedies </a:t>
            </a:r>
            <a:r>
              <a:rPr lang="en-US" sz="2400" dirty="0">
                <a:solidFill>
                  <a:schemeClr val="tx1"/>
                </a:solidFill>
              </a:rPr>
              <a:t>for those symptoms or predicted diseases.</a:t>
            </a:r>
          </a:p>
          <a:p>
            <a:pPr marL="0" indent="0">
              <a:buNone/>
            </a:pPr>
            <a:endParaRPr lang="en-IN" sz="2800" dirty="0">
              <a:solidFill>
                <a:schemeClr val="accent1"/>
              </a:solidFill>
            </a:endParaRPr>
          </a:p>
        </p:txBody>
      </p:sp>
      <p:sp>
        <p:nvSpPr>
          <p:cNvPr id="4" name="Footer Placeholder 3">
            <a:extLst>
              <a:ext uri="{FF2B5EF4-FFF2-40B4-BE49-F238E27FC236}">
                <a16:creationId xmlns:a16="http://schemas.microsoft.com/office/drawing/2014/main" id="{1D429ADD-061E-43BE-B1E1-4BAE02C045FE}"/>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164262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68053C-20D2-461D-B754-B959C62CA19E}"/>
              </a:ext>
            </a:extLst>
          </p:cNvPr>
          <p:cNvPicPr>
            <a:picLocks noChangeAspect="1"/>
          </p:cNvPicPr>
          <p:nvPr/>
        </p:nvPicPr>
        <p:blipFill>
          <a:blip r:embed="rId2"/>
          <a:stretch>
            <a:fillRect/>
          </a:stretch>
        </p:blipFill>
        <p:spPr>
          <a:xfrm>
            <a:off x="0" y="1420427"/>
            <a:ext cx="12192000" cy="4149687"/>
          </a:xfrm>
          <a:prstGeom prst="rect">
            <a:avLst/>
          </a:prstGeom>
        </p:spPr>
      </p:pic>
      <p:sp>
        <p:nvSpPr>
          <p:cNvPr id="4" name="Rectangle 3">
            <a:extLst>
              <a:ext uri="{FF2B5EF4-FFF2-40B4-BE49-F238E27FC236}">
                <a16:creationId xmlns:a16="http://schemas.microsoft.com/office/drawing/2014/main" id="{5BC50623-7F62-47F4-B1AD-FE428969FE47}"/>
              </a:ext>
            </a:extLst>
          </p:cNvPr>
          <p:cNvSpPr/>
          <p:nvPr/>
        </p:nvSpPr>
        <p:spPr>
          <a:xfrm>
            <a:off x="186431" y="1420427"/>
            <a:ext cx="1997476" cy="639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730F13F8-7050-4C4B-9AF8-DD6C61E0AEF5}"/>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347541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42B-CBE0-4A82-ACB9-E80C9F4F4266}"/>
              </a:ext>
            </a:extLst>
          </p:cNvPr>
          <p:cNvSpPr>
            <a:spLocks noGrp="1"/>
          </p:cNvSpPr>
          <p:nvPr>
            <p:ph type="title"/>
          </p:nvPr>
        </p:nvSpPr>
        <p:spPr>
          <a:xfrm>
            <a:off x="677334" y="609600"/>
            <a:ext cx="8596668" cy="1059402"/>
          </a:xfrm>
        </p:spPr>
        <p:txBody>
          <a:bodyPr>
            <a:normAutofit/>
          </a:bodyPr>
          <a:lstStyle/>
          <a:p>
            <a:r>
              <a:rPr lang="en-US" sz="2800" dirty="0"/>
              <a:t>Functionalities Explained</a:t>
            </a:r>
            <a:br>
              <a:rPr lang="en-US" sz="2800" dirty="0">
                <a:solidFill>
                  <a:schemeClr val="tx1"/>
                </a:solidFill>
              </a:rPr>
            </a:br>
            <a:endParaRPr lang="en-IN" sz="2800" dirty="0"/>
          </a:p>
        </p:txBody>
      </p:sp>
      <p:sp>
        <p:nvSpPr>
          <p:cNvPr id="3" name="Content Placeholder 2">
            <a:extLst>
              <a:ext uri="{FF2B5EF4-FFF2-40B4-BE49-F238E27FC236}">
                <a16:creationId xmlns:a16="http://schemas.microsoft.com/office/drawing/2014/main" id="{9C37C8D5-B0AF-433E-9DB6-4A765A349F31}"/>
              </a:ext>
            </a:extLst>
          </p:cNvPr>
          <p:cNvSpPr>
            <a:spLocks noGrp="1"/>
          </p:cNvSpPr>
          <p:nvPr>
            <p:ph idx="1"/>
          </p:nvPr>
        </p:nvSpPr>
        <p:spPr>
          <a:xfrm>
            <a:off x="677334" y="1274052"/>
            <a:ext cx="8596668" cy="4767310"/>
          </a:xfrm>
        </p:spPr>
        <p:txBody>
          <a:bodyPr>
            <a:normAutofit/>
          </a:bodyPr>
          <a:lstStyle/>
          <a:p>
            <a:pPr marL="0" indent="0">
              <a:buNone/>
            </a:pPr>
            <a:r>
              <a:rPr lang="en-US" sz="2800" dirty="0"/>
              <a:t>	</a:t>
            </a:r>
            <a:r>
              <a:rPr lang="en-US" sz="2400" dirty="0">
                <a:solidFill>
                  <a:schemeClr val="tx1"/>
                </a:solidFill>
              </a:rPr>
              <a:t>First of all user will enter symptoms that he/she 	is 	facing via audio or directly text.</a:t>
            </a:r>
          </a:p>
          <a:p>
            <a:pPr marL="0" indent="0">
              <a:buNone/>
            </a:pPr>
            <a:r>
              <a:rPr lang="en-US" sz="2400" dirty="0">
                <a:solidFill>
                  <a:schemeClr val="tx1"/>
                </a:solidFill>
              </a:rPr>
              <a:t>	</a:t>
            </a:r>
            <a:r>
              <a:rPr lang="en-IN" sz="2400" dirty="0">
                <a:solidFill>
                  <a:schemeClr val="tx1"/>
                </a:solidFill>
              </a:rPr>
              <a:t>If input is given using audio then python speech 	recognizer will convert it into text else the direct text 	will be given input as ML trained model with the dataset. </a:t>
            </a:r>
          </a:p>
          <a:p>
            <a:pPr marL="0" indent="0">
              <a:buNone/>
            </a:pPr>
            <a:r>
              <a:rPr lang="en-IN" sz="2400" dirty="0">
                <a:solidFill>
                  <a:schemeClr val="tx1"/>
                </a:solidFill>
              </a:rPr>
              <a:t>	Now, Using different algorithms of ML (like K-Means 	Clustering) it will suggest the user some home 	remedies according to entered symptoms.</a:t>
            </a:r>
          </a:p>
          <a:p>
            <a:pPr marL="0" indent="0">
              <a:buNone/>
            </a:pPr>
            <a:endParaRPr lang="en-IN" sz="2400" dirty="0">
              <a:solidFill>
                <a:schemeClr val="tx1"/>
              </a:solidFill>
            </a:endParaRPr>
          </a:p>
          <a:p>
            <a:pPr marL="0" indent="0">
              <a:buNone/>
            </a:pPr>
            <a:endParaRPr lang="en-US" sz="2800" dirty="0"/>
          </a:p>
        </p:txBody>
      </p:sp>
      <p:sp>
        <p:nvSpPr>
          <p:cNvPr id="4" name="Footer Placeholder 3">
            <a:extLst>
              <a:ext uri="{FF2B5EF4-FFF2-40B4-BE49-F238E27FC236}">
                <a16:creationId xmlns:a16="http://schemas.microsoft.com/office/drawing/2014/main" id="{AD33F05B-7F8C-46FE-A611-CA1425BF2F3A}"/>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45416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92B62-12C0-4AB3-B874-36696C11263D}"/>
              </a:ext>
            </a:extLst>
          </p:cNvPr>
          <p:cNvSpPr>
            <a:spLocks noGrp="1"/>
          </p:cNvSpPr>
          <p:nvPr>
            <p:ph idx="1"/>
          </p:nvPr>
        </p:nvSpPr>
        <p:spPr>
          <a:xfrm>
            <a:off x="677334" y="683581"/>
            <a:ext cx="8596668" cy="5357781"/>
          </a:xfrm>
        </p:spPr>
        <p:txBody>
          <a:bodyPr>
            <a:normAutofit lnSpcReduction="10000"/>
          </a:bodyPr>
          <a:lstStyle/>
          <a:p>
            <a:pPr>
              <a:buFont typeface="Wingdings" panose="05000000000000000000" pitchFamily="2" charset="2"/>
              <a:buChar char="Ø"/>
            </a:pPr>
            <a:r>
              <a:rPr lang="en-US" sz="2600" dirty="0">
                <a:solidFill>
                  <a:schemeClr val="tx1"/>
                </a:solidFill>
              </a:rPr>
              <a:t>Continue…</a:t>
            </a:r>
          </a:p>
          <a:p>
            <a:pPr marL="0" indent="0">
              <a:buNone/>
            </a:pPr>
            <a:r>
              <a:rPr lang="en-US" sz="2400" dirty="0">
                <a:solidFill>
                  <a:schemeClr val="tx1"/>
                </a:solidFill>
              </a:rPr>
              <a:t>	If user already knows the diseases name then that can 	also be entered directly.</a:t>
            </a:r>
          </a:p>
          <a:p>
            <a:pPr marL="0" indent="0">
              <a:buNone/>
            </a:pPr>
            <a:r>
              <a:rPr lang="en-US" sz="2400" dirty="0">
                <a:solidFill>
                  <a:schemeClr val="tx1"/>
                </a:solidFill>
              </a:rPr>
              <a:t>	</a:t>
            </a:r>
            <a:r>
              <a:rPr lang="en-IN" sz="2400" dirty="0">
                <a:solidFill>
                  <a:schemeClr val="tx1"/>
                </a:solidFill>
              </a:rPr>
              <a:t>Now, Using different algorithms of ML (like K-Means 	Clustering) it will suggest the user some home 	remedies according to entered diseases name.</a:t>
            </a:r>
          </a:p>
          <a:p>
            <a:pPr marL="0" indent="0">
              <a:buNone/>
            </a:pPr>
            <a:endParaRPr lang="en-IN" sz="2400" dirty="0">
              <a:solidFill>
                <a:schemeClr val="tx1"/>
              </a:solidFill>
            </a:endParaRPr>
          </a:p>
          <a:p>
            <a:pPr marL="0" indent="0">
              <a:buNone/>
            </a:pPr>
            <a:endParaRPr lang="en-IN" sz="2400" dirty="0">
              <a:solidFill>
                <a:schemeClr val="tx1"/>
              </a:solidFill>
            </a:endParaRPr>
          </a:p>
          <a:p>
            <a:pPr marL="0" indent="0">
              <a:buNone/>
            </a:pPr>
            <a:endParaRPr lang="en-IN" sz="2400" dirty="0">
              <a:solidFill>
                <a:schemeClr val="tx1"/>
              </a:solidFill>
            </a:endParaRPr>
          </a:p>
          <a:p>
            <a:pPr>
              <a:buFont typeface="Wingdings" panose="05000000000000000000" pitchFamily="2" charset="2"/>
              <a:buChar char="Ø"/>
            </a:pPr>
            <a:endParaRPr lang="en-US" sz="2400" dirty="0">
              <a:solidFill>
                <a:schemeClr val="tx1"/>
              </a:solidFill>
            </a:endParaRPr>
          </a:p>
          <a:p>
            <a:pPr marL="0" indent="0">
              <a:buNone/>
            </a:pPr>
            <a:r>
              <a:rPr lang="en-US" sz="2400" dirty="0">
                <a:solidFill>
                  <a:schemeClr val="tx1"/>
                </a:solidFill>
              </a:rPr>
              <a:t>	</a:t>
            </a:r>
          </a:p>
          <a:p>
            <a:pPr marL="0" indent="0">
              <a:buNone/>
            </a:pPr>
            <a:r>
              <a:rPr lang="en-US" sz="2600" dirty="0"/>
              <a:t>	</a:t>
            </a:r>
            <a:endParaRPr lang="en-IN" dirty="0"/>
          </a:p>
          <a:p>
            <a:pPr marL="0" indent="0">
              <a:buNone/>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ED10F65E-D6A3-4820-A270-9C2F0EBCE225}"/>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61392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82F9-120F-4E11-8E78-AAF63A880636}"/>
              </a:ext>
            </a:extLst>
          </p:cNvPr>
          <p:cNvSpPr>
            <a:spLocks noGrp="1"/>
          </p:cNvSpPr>
          <p:nvPr>
            <p:ph type="title"/>
          </p:nvPr>
        </p:nvSpPr>
        <p:spPr>
          <a:xfrm>
            <a:off x="677334" y="609600"/>
            <a:ext cx="8596668" cy="651029"/>
          </a:xfrm>
        </p:spPr>
        <p:txBody>
          <a:bodyPr>
            <a:normAutofit/>
          </a:bodyPr>
          <a:lstStyle/>
          <a:p>
            <a:r>
              <a:rPr lang="en-US" sz="2800" dirty="0"/>
              <a:t>Functionalities Can be added Later on…</a:t>
            </a:r>
            <a:endParaRPr lang="en-IN" sz="2800" dirty="0"/>
          </a:p>
        </p:txBody>
      </p:sp>
      <p:sp>
        <p:nvSpPr>
          <p:cNvPr id="3" name="Content Placeholder 2">
            <a:extLst>
              <a:ext uri="{FF2B5EF4-FFF2-40B4-BE49-F238E27FC236}">
                <a16:creationId xmlns:a16="http://schemas.microsoft.com/office/drawing/2014/main" id="{9D7F7532-0634-4639-9264-824158D59763}"/>
              </a:ext>
            </a:extLst>
          </p:cNvPr>
          <p:cNvSpPr>
            <a:spLocks noGrp="1"/>
          </p:cNvSpPr>
          <p:nvPr>
            <p:ph idx="1"/>
          </p:nvPr>
        </p:nvSpPr>
        <p:spPr>
          <a:xfrm>
            <a:off x="677334" y="1118587"/>
            <a:ext cx="8596668" cy="4922776"/>
          </a:xfrm>
        </p:spPr>
        <p:txBody>
          <a:bodyPr>
            <a:normAutofit/>
          </a:bodyPr>
          <a:lstStyle/>
          <a:p>
            <a:pPr>
              <a:buFont typeface="Wingdings" panose="05000000000000000000" pitchFamily="2" charset="2"/>
              <a:buChar char="Ø"/>
            </a:pPr>
            <a:r>
              <a:rPr lang="en-US" sz="2400" dirty="0">
                <a:solidFill>
                  <a:schemeClr val="tx1"/>
                </a:solidFill>
              </a:rPr>
              <a:t>more than one language recognition and converting to text</a:t>
            </a:r>
          </a:p>
          <a:p>
            <a:pPr>
              <a:buFont typeface="Wingdings" panose="05000000000000000000" pitchFamily="2" charset="2"/>
              <a:buChar char="Ø"/>
            </a:pPr>
            <a:r>
              <a:rPr lang="en-IN" sz="2400" dirty="0">
                <a:solidFill>
                  <a:schemeClr val="tx1"/>
                </a:solidFill>
              </a:rPr>
              <a:t>User friendly chat bot</a:t>
            </a:r>
          </a:p>
          <a:p>
            <a:pPr>
              <a:buFont typeface="Wingdings" panose="05000000000000000000" pitchFamily="2" charset="2"/>
              <a:buChar char="Ø"/>
            </a:pPr>
            <a:r>
              <a:rPr lang="en-IN" sz="2400" dirty="0">
                <a:solidFill>
                  <a:schemeClr val="tx1"/>
                </a:solidFill>
              </a:rPr>
              <a:t>Sending suggestion to the Contact number/email</a:t>
            </a:r>
          </a:p>
          <a:p>
            <a:pPr marL="0" indent="0">
              <a:buNone/>
            </a:pPr>
            <a:endParaRPr lang="en-IN" sz="2600" dirty="0"/>
          </a:p>
        </p:txBody>
      </p:sp>
      <p:sp>
        <p:nvSpPr>
          <p:cNvPr id="4" name="Footer Placeholder 3">
            <a:extLst>
              <a:ext uri="{FF2B5EF4-FFF2-40B4-BE49-F238E27FC236}">
                <a16:creationId xmlns:a16="http://schemas.microsoft.com/office/drawing/2014/main" id="{07A2ECCD-A4F8-4341-AF3C-62BF8D65666C}"/>
              </a:ext>
            </a:extLst>
          </p:cNvPr>
          <p:cNvSpPr>
            <a:spLocks noGrp="1"/>
          </p:cNvSpPr>
          <p:nvPr>
            <p:ph type="ftr" sz="quarter" idx="11"/>
          </p:nvPr>
        </p:nvSpPr>
        <p:spPr/>
        <p:txBody>
          <a:bodyPr/>
          <a:lstStyle/>
          <a:p>
            <a:r>
              <a:rPr lang="en-US"/>
              <a:t>Helly Shah</a:t>
            </a:r>
            <a:endParaRPr lang="en-US" dirty="0"/>
          </a:p>
        </p:txBody>
      </p:sp>
    </p:spTree>
    <p:extLst>
      <p:ext uri="{BB962C8B-B14F-4D97-AF65-F5344CB8AC3E}">
        <p14:creationId xmlns:p14="http://schemas.microsoft.com/office/powerpoint/2010/main" val="285912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FE60-4157-459B-9315-D139AE614E92}"/>
              </a:ext>
            </a:extLst>
          </p:cNvPr>
          <p:cNvSpPr>
            <a:spLocks noGrp="1"/>
          </p:cNvSpPr>
          <p:nvPr>
            <p:ph type="title"/>
          </p:nvPr>
        </p:nvSpPr>
        <p:spPr>
          <a:xfrm>
            <a:off x="677334" y="609600"/>
            <a:ext cx="8596668" cy="713173"/>
          </a:xfrm>
        </p:spPr>
        <p:txBody>
          <a:bodyPr>
            <a:normAutofit/>
          </a:bodyPr>
          <a:lstStyle/>
          <a:p>
            <a:r>
              <a:rPr lang="en-US" sz="2800" dirty="0"/>
              <a:t>Data Extraction</a:t>
            </a:r>
            <a:endParaRPr lang="en-IN" sz="2800" dirty="0"/>
          </a:p>
        </p:txBody>
      </p:sp>
      <p:sp>
        <p:nvSpPr>
          <p:cNvPr id="3" name="Content Placeholder 2">
            <a:extLst>
              <a:ext uri="{FF2B5EF4-FFF2-40B4-BE49-F238E27FC236}">
                <a16:creationId xmlns:a16="http://schemas.microsoft.com/office/drawing/2014/main" id="{CA6074D2-0F62-41B2-A436-4D8E61653D3A}"/>
              </a:ext>
            </a:extLst>
          </p:cNvPr>
          <p:cNvSpPr>
            <a:spLocks noGrp="1"/>
          </p:cNvSpPr>
          <p:nvPr>
            <p:ph idx="1"/>
          </p:nvPr>
        </p:nvSpPr>
        <p:spPr>
          <a:xfrm>
            <a:off x="677334" y="1242875"/>
            <a:ext cx="8596668" cy="4798488"/>
          </a:xfrm>
        </p:spPr>
        <p:txBody>
          <a:bodyPr>
            <a:normAutofit/>
          </a:bodyPr>
          <a:lstStyle/>
          <a:p>
            <a:pPr>
              <a:buFont typeface="Wingdings" panose="05000000000000000000" pitchFamily="2" charset="2"/>
              <a:buChar char="Ø"/>
            </a:pPr>
            <a:r>
              <a:rPr lang="en-US" sz="2400" dirty="0">
                <a:solidFill>
                  <a:schemeClr val="tx1"/>
                </a:solidFill>
              </a:rPr>
              <a:t>The Data Extraction means collecting data to </a:t>
            </a:r>
            <a:r>
              <a:rPr lang="en-IN" sz="2400" b="0" i="0" dirty="0">
                <a:solidFill>
                  <a:srgbClr val="202124"/>
                </a:solidFill>
                <a:effectLst/>
              </a:rPr>
              <a:t>analyse</a:t>
            </a:r>
            <a:r>
              <a:rPr lang="en-IN" sz="2400" b="0" i="0" dirty="0">
                <a:solidFill>
                  <a:srgbClr val="202124"/>
                </a:solidFill>
                <a:effectLst/>
                <a:latin typeface="Google Sans"/>
              </a:rPr>
              <a:t> </a:t>
            </a:r>
            <a:r>
              <a:rPr lang="en-US" sz="2400" dirty="0">
                <a:solidFill>
                  <a:schemeClr val="tx1"/>
                </a:solidFill>
              </a:rPr>
              <a:t>and build models for the proposed project.</a:t>
            </a:r>
          </a:p>
          <a:p>
            <a:pPr>
              <a:buFont typeface="Wingdings" panose="05000000000000000000" pitchFamily="2" charset="2"/>
              <a:buChar char="Ø"/>
            </a:pPr>
            <a:r>
              <a:rPr lang="en-US" sz="2400" b="0" i="0" dirty="0">
                <a:solidFill>
                  <a:schemeClr val="tx1"/>
                </a:solidFill>
                <a:effectLst/>
              </a:rPr>
              <a:t>Data Extraction </a:t>
            </a:r>
            <a:r>
              <a:rPr lang="en-US" sz="2400" dirty="0">
                <a:solidFill>
                  <a:schemeClr val="tx1"/>
                </a:solidFill>
              </a:rPr>
              <a:t>can be</a:t>
            </a:r>
            <a:r>
              <a:rPr lang="en-US" sz="2400" b="0" i="0" dirty="0">
                <a:solidFill>
                  <a:schemeClr val="tx1"/>
                </a:solidFill>
                <a:effectLst/>
              </a:rPr>
              <a:t> done from various sources online, surveys, and existing Databases.</a:t>
            </a:r>
          </a:p>
          <a:p>
            <a:pPr>
              <a:buFont typeface="Wingdings" panose="05000000000000000000" pitchFamily="2" charset="2"/>
              <a:buChar char="Ø"/>
            </a:pPr>
            <a:r>
              <a:rPr lang="en-US" sz="2400" dirty="0">
                <a:solidFill>
                  <a:schemeClr val="tx1"/>
                </a:solidFill>
              </a:rPr>
              <a:t>Here , For this project dataset is taken from the online source and from the local public survey in the form of diseases and it’s symptoms which they have suffered from.</a:t>
            </a:r>
          </a:p>
          <a:p>
            <a:pPr>
              <a:buFont typeface="Wingdings" panose="05000000000000000000" pitchFamily="2" charset="2"/>
              <a:buChar char="Ø"/>
            </a:pPr>
            <a:r>
              <a:rPr lang="en-US" sz="2400" dirty="0">
                <a:solidFill>
                  <a:schemeClr val="tx1"/>
                </a:solidFill>
              </a:rPr>
              <a:t>So after the Data collection we have Dataset of around 5000 rows with Diseases and Symptoms.</a:t>
            </a:r>
            <a:endParaRPr lang="en-IN" sz="2400" dirty="0">
              <a:solidFill>
                <a:schemeClr val="tx1"/>
              </a:solidFill>
            </a:endParaRPr>
          </a:p>
        </p:txBody>
      </p:sp>
      <p:sp>
        <p:nvSpPr>
          <p:cNvPr id="4" name="Footer Placeholder 3">
            <a:extLst>
              <a:ext uri="{FF2B5EF4-FFF2-40B4-BE49-F238E27FC236}">
                <a16:creationId xmlns:a16="http://schemas.microsoft.com/office/drawing/2014/main" id="{B8EF0275-27F0-4165-AB40-1752A253DA7D}"/>
              </a:ext>
            </a:extLst>
          </p:cNvPr>
          <p:cNvSpPr>
            <a:spLocks noGrp="1"/>
          </p:cNvSpPr>
          <p:nvPr>
            <p:ph type="ftr" sz="quarter" idx="11"/>
          </p:nvPr>
        </p:nvSpPr>
        <p:spPr/>
        <p:txBody>
          <a:bodyPr/>
          <a:lstStyle/>
          <a:p>
            <a:r>
              <a:rPr lang="en-US"/>
              <a:t>Helly Shah</a:t>
            </a:r>
            <a:endParaRPr lang="en-US" dirty="0"/>
          </a:p>
        </p:txBody>
      </p:sp>
      <p:sp>
        <p:nvSpPr>
          <p:cNvPr id="6" name="TextBox 5">
            <a:extLst>
              <a:ext uri="{FF2B5EF4-FFF2-40B4-BE49-F238E27FC236}">
                <a16:creationId xmlns:a16="http://schemas.microsoft.com/office/drawing/2014/main" id="{C6DA336E-0C7E-412E-9CD8-CE74D75FC5DA}"/>
              </a:ext>
            </a:extLst>
          </p:cNvPr>
          <p:cNvSpPr txBox="1"/>
          <p:nvPr/>
        </p:nvSpPr>
        <p:spPr>
          <a:xfrm>
            <a:off x="677334" y="68688"/>
            <a:ext cx="6098958" cy="369332"/>
          </a:xfrm>
          <a:prstGeom prst="rect">
            <a:avLst/>
          </a:prstGeom>
          <a:noFill/>
        </p:spPr>
        <p:txBody>
          <a:bodyPr wrap="square">
            <a:spAutoFit/>
          </a:bodyPr>
          <a:lstStyle/>
          <a:p>
            <a:r>
              <a:rPr lang="en-IN" dirty="0">
                <a:solidFill>
                  <a:schemeClr val="bg2">
                    <a:lumMod val="75000"/>
                  </a:schemeClr>
                </a:solidFill>
              </a:rPr>
              <a:t>2nd Presentation</a:t>
            </a:r>
          </a:p>
        </p:txBody>
      </p:sp>
    </p:spTree>
    <p:extLst>
      <p:ext uri="{BB962C8B-B14F-4D97-AF65-F5344CB8AC3E}">
        <p14:creationId xmlns:p14="http://schemas.microsoft.com/office/powerpoint/2010/main" val="3903959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1413</TotalTime>
  <Words>1053</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Google Sans</vt:lpstr>
      <vt:lpstr>proxima-nova</vt:lpstr>
      <vt:lpstr>Trebuchet MS</vt:lpstr>
      <vt:lpstr>Wingdings</vt:lpstr>
      <vt:lpstr>Wingdings 3</vt:lpstr>
      <vt:lpstr>Facet</vt:lpstr>
      <vt:lpstr>PowerPoint Presentation</vt:lpstr>
      <vt:lpstr>Stages</vt:lpstr>
      <vt:lpstr>Problem Statement</vt:lpstr>
      <vt:lpstr>Project Definition</vt:lpstr>
      <vt:lpstr>PowerPoint Presentation</vt:lpstr>
      <vt:lpstr>Functionalities Explained </vt:lpstr>
      <vt:lpstr>PowerPoint Presentation</vt:lpstr>
      <vt:lpstr>Functionalities Can be added Later on…</vt:lpstr>
      <vt:lpstr>Data Extraction</vt:lpstr>
      <vt:lpstr>Snapshot of Dataset</vt:lpstr>
      <vt:lpstr>Data Cleaning</vt:lpstr>
      <vt:lpstr>Data Transformation &amp; Feature Selection</vt:lpstr>
      <vt:lpstr>Snapshot of new dataset</vt:lpstr>
      <vt:lpstr>Incorporating Machine Learning Algorithms </vt:lpstr>
      <vt:lpstr>PowerPoint Presentation</vt:lpstr>
      <vt:lpstr>Model Building</vt:lpstr>
      <vt:lpstr>Technical Feasibility  System Specification</vt:lpstr>
      <vt:lpstr>UML Diagram –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Helly shah</dc:creator>
  <cp:lastModifiedBy>Helly shah</cp:lastModifiedBy>
  <cp:revision>23</cp:revision>
  <dcterms:created xsi:type="dcterms:W3CDTF">2021-07-07T07:26:49Z</dcterms:created>
  <dcterms:modified xsi:type="dcterms:W3CDTF">2021-09-17T07:07:29Z</dcterms:modified>
</cp:coreProperties>
</file>