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02" r:id="rId6"/>
    <p:sldId id="315" r:id="rId7"/>
    <p:sldId id="328" r:id="rId8"/>
    <p:sldId id="329" r:id="rId9"/>
    <p:sldId id="310" r:id="rId10"/>
    <p:sldId id="331" r:id="rId11"/>
    <p:sldId id="332" r:id="rId12"/>
    <p:sldId id="333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ly Modi" initials="HM" lastIdx="1" clrIdx="0">
    <p:extLst>
      <p:ext uri="{19B8F6BF-5375-455C-9EA6-DF929625EA0E}">
        <p15:presenceInfo xmlns:p15="http://schemas.microsoft.com/office/powerpoint/2012/main" userId="c0bafcab6ac0b6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033" autoAdjust="0"/>
  </p:normalViewPr>
  <p:slideViewPr>
    <p:cSldViewPr snapToGrid="0">
      <p:cViewPr varScale="1">
        <p:scale>
          <a:sx n="95" d="100"/>
          <a:sy n="95" d="100"/>
        </p:scale>
        <p:origin x="67" y="149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39E59-DEB2-4575-8665-939580C2D291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9428ACEC-20EE-430E-9310-E612855AA634}">
      <dgm:prSet/>
      <dgm:spPr/>
      <dgm:t>
        <a:bodyPr/>
        <a:lstStyle/>
        <a:p>
          <a:r>
            <a:rPr lang="en-US" b="1"/>
            <a:t>Total Revenue </a:t>
          </a:r>
          <a:r>
            <a:rPr lang="en-US"/>
            <a:t>is 137 M</a:t>
          </a:r>
          <a:endParaRPr lang="en-IN"/>
        </a:p>
      </dgm:t>
    </dgm:pt>
    <dgm:pt modelId="{BFA1D3FF-907E-4306-BA98-247E9A1B440B}" type="parTrans" cxnId="{E744DFEB-AEC3-4F0C-B09E-8548C088A411}">
      <dgm:prSet/>
      <dgm:spPr/>
      <dgm:t>
        <a:bodyPr/>
        <a:lstStyle/>
        <a:p>
          <a:endParaRPr lang="en-IN"/>
        </a:p>
      </dgm:t>
    </dgm:pt>
    <dgm:pt modelId="{56AFC076-3DC7-49C3-875E-E6282E5ED5BF}" type="sibTrans" cxnId="{E744DFEB-AEC3-4F0C-B09E-8548C088A411}">
      <dgm:prSet/>
      <dgm:spPr/>
      <dgm:t>
        <a:bodyPr/>
        <a:lstStyle/>
        <a:p>
          <a:endParaRPr lang="en-IN"/>
        </a:p>
      </dgm:t>
    </dgm:pt>
    <dgm:pt modelId="{39EA614C-8630-4E52-AA54-6AF4FEECEA17}">
      <dgm:prSet/>
      <dgm:spPr/>
      <dgm:t>
        <a:bodyPr/>
        <a:lstStyle/>
        <a:p>
          <a:r>
            <a:rPr lang="en-US" b="1"/>
            <a:t>Total Profit </a:t>
          </a:r>
          <a:r>
            <a:rPr lang="en-US"/>
            <a:t>is 44M</a:t>
          </a:r>
          <a:endParaRPr lang="en-IN"/>
        </a:p>
      </dgm:t>
    </dgm:pt>
    <dgm:pt modelId="{D9F46EC8-24B1-41A1-8221-3870850A78CF}" type="parTrans" cxnId="{F89301D0-9FE5-4A5B-8F12-8436599860F1}">
      <dgm:prSet/>
      <dgm:spPr/>
      <dgm:t>
        <a:bodyPr/>
        <a:lstStyle/>
        <a:p>
          <a:endParaRPr lang="en-IN"/>
        </a:p>
      </dgm:t>
    </dgm:pt>
    <dgm:pt modelId="{D59C4DD9-EBAD-4392-81A5-F63CC480C11C}" type="sibTrans" cxnId="{F89301D0-9FE5-4A5B-8F12-8436599860F1}">
      <dgm:prSet/>
      <dgm:spPr/>
      <dgm:t>
        <a:bodyPr/>
        <a:lstStyle/>
        <a:p>
          <a:endParaRPr lang="en-IN"/>
        </a:p>
      </dgm:t>
    </dgm:pt>
    <dgm:pt modelId="{CE8A0DB8-D3E0-4665-8348-21D5096A5FE8}">
      <dgm:prSet/>
      <dgm:spPr/>
      <dgm:t>
        <a:bodyPr/>
        <a:lstStyle/>
        <a:p>
          <a:r>
            <a:rPr lang="en-US" dirty="0"/>
            <a:t>It indicate healthy </a:t>
          </a:r>
          <a:r>
            <a:rPr lang="en-US" b="1" dirty="0"/>
            <a:t>profit margin </a:t>
          </a:r>
          <a:r>
            <a:rPr lang="en-US" dirty="0"/>
            <a:t>of around 32% overall.</a:t>
          </a:r>
          <a:endParaRPr lang="en-IN" dirty="0"/>
        </a:p>
      </dgm:t>
    </dgm:pt>
    <dgm:pt modelId="{C7D0AD7C-CCE1-4ED4-90FC-F7AB8EA3FE66}" type="parTrans" cxnId="{CE57126D-FB9D-417F-9899-D634169E8783}">
      <dgm:prSet/>
      <dgm:spPr/>
      <dgm:t>
        <a:bodyPr/>
        <a:lstStyle/>
        <a:p>
          <a:endParaRPr lang="en-IN"/>
        </a:p>
      </dgm:t>
    </dgm:pt>
    <dgm:pt modelId="{1D26115C-FF0E-4079-8553-4CCBB345CBEB}" type="sibTrans" cxnId="{CE57126D-FB9D-417F-9899-D634169E8783}">
      <dgm:prSet/>
      <dgm:spPr/>
      <dgm:t>
        <a:bodyPr/>
        <a:lstStyle/>
        <a:p>
          <a:endParaRPr lang="en-IN"/>
        </a:p>
      </dgm:t>
    </dgm:pt>
    <dgm:pt modelId="{086ED989-056B-4421-978D-6DA0B982CF04}">
      <dgm:prSet/>
      <dgm:spPr/>
      <dgm:t>
        <a:bodyPr/>
        <a:lstStyle/>
        <a:p>
          <a:r>
            <a:rPr lang="en-US" b="1"/>
            <a:t>Sum of Units Sold </a:t>
          </a:r>
          <a:r>
            <a:rPr lang="en-US"/>
            <a:t>is 513K</a:t>
          </a:r>
          <a:endParaRPr lang="en-IN"/>
        </a:p>
      </dgm:t>
    </dgm:pt>
    <dgm:pt modelId="{F17FE8E9-C4DE-474A-ACC7-E40295AAA414}" type="parTrans" cxnId="{A94893B1-5AB9-4102-91C0-C06518515FF5}">
      <dgm:prSet/>
      <dgm:spPr/>
      <dgm:t>
        <a:bodyPr/>
        <a:lstStyle/>
        <a:p>
          <a:endParaRPr lang="en-IN"/>
        </a:p>
      </dgm:t>
    </dgm:pt>
    <dgm:pt modelId="{473BD1E2-5CCF-4A9A-B95A-2A77F1940704}" type="sibTrans" cxnId="{A94893B1-5AB9-4102-91C0-C06518515FF5}">
      <dgm:prSet/>
      <dgm:spPr/>
      <dgm:t>
        <a:bodyPr/>
        <a:lstStyle/>
        <a:p>
          <a:endParaRPr lang="en-IN"/>
        </a:p>
      </dgm:t>
    </dgm:pt>
    <dgm:pt modelId="{9215AB1E-8A20-4F01-ABC9-68A974FE905D}">
      <dgm:prSet/>
      <dgm:spPr/>
      <dgm:t>
        <a:bodyPr/>
        <a:lstStyle/>
        <a:p>
          <a:r>
            <a:rPr lang="en-US" b="1"/>
            <a:t>Sum of Units cost</a:t>
          </a:r>
          <a:r>
            <a:rPr lang="en-US"/>
            <a:t> is 19k</a:t>
          </a:r>
          <a:endParaRPr lang="en-IN"/>
        </a:p>
      </dgm:t>
    </dgm:pt>
    <dgm:pt modelId="{4BBD5E38-0B96-4C19-9258-34FC49F54220}" type="parTrans" cxnId="{F5EE5FF4-25E8-467F-B0BC-8AB584EB0678}">
      <dgm:prSet/>
      <dgm:spPr/>
      <dgm:t>
        <a:bodyPr/>
        <a:lstStyle/>
        <a:p>
          <a:endParaRPr lang="en-IN"/>
        </a:p>
      </dgm:t>
    </dgm:pt>
    <dgm:pt modelId="{64510F74-3434-406A-B537-2B2B0449076C}" type="sibTrans" cxnId="{F5EE5FF4-25E8-467F-B0BC-8AB584EB0678}">
      <dgm:prSet/>
      <dgm:spPr/>
      <dgm:t>
        <a:bodyPr/>
        <a:lstStyle/>
        <a:p>
          <a:endParaRPr lang="en-IN"/>
        </a:p>
      </dgm:t>
    </dgm:pt>
    <dgm:pt modelId="{876E1A35-1A5B-4F92-9DFD-FC36450339A9}" type="pres">
      <dgm:prSet presAssocID="{96139E59-DEB2-4575-8665-939580C2D291}" presName="Name0" presStyleCnt="0">
        <dgm:presLayoutVars>
          <dgm:dir/>
          <dgm:resizeHandles val="exact"/>
        </dgm:presLayoutVars>
      </dgm:prSet>
      <dgm:spPr/>
    </dgm:pt>
    <dgm:pt modelId="{75B19278-BB74-420F-8C86-2514F822F9BD}" type="pres">
      <dgm:prSet presAssocID="{9428ACEC-20EE-430E-9310-E612855AA634}" presName="node" presStyleLbl="node1" presStyleIdx="0" presStyleCnt="5">
        <dgm:presLayoutVars>
          <dgm:bulletEnabled val="1"/>
        </dgm:presLayoutVars>
      </dgm:prSet>
      <dgm:spPr/>
    </dgm:pt>
    <dgm:pt modelId="{848ED557-269E-4D63-A444-C66B66997AA5}" type="pres">
      <dgm:prSet presAssocID="{56AFC076-3DC7-49C3-875E-E6282E5ED5BF}" presName="sibTrans" presStyleCnt="0"/>
      <dgm:spPr/>
    </dgm:pt>
    <dgm:pt modelId="{8D5CAB74-7C38-442C-A7EC-7A0BEA202D87}" type="pres">
      <dgm:prSet presAssocID="{39EA614C-8630-4E52-AA54-6AF4FEECEA17}" presName="node" presStyleLbl="node1" presStyleIdx="1" presStyleCnt="5">
        <dgm:presLayoutVars>
          <dgm:bulletEnabled val="1"/>
        </dgm:presLayoutVars>
      </dgm:prSet>
      <dgm:spPr/>
    </dgm:pt>
    <dgm:pt modelId="{522E08F5-0CF3-4ECC-955E-EAFD0E006DB6}" type="pres">
      <dgm:prSet presAssocID="{D59C4DD9-EBAD-4392-81A5-F63CC480C11C}" presName="sibTrans" presStyleCnt="0"/>
      <dgm:spPr/>
    </dgm:pt>
    <dgm:pt modelId="{1517A0DF-7374-4B58-A08B-F0A95EBD67FB}" type="pres">
      <dgm:prSet presAssocID="{CE8A0DB8-D3E0-4665-8348-21D5096A5FE8}" presName="node" presStyleLbl="node1" presStyleIdx="2" presStyleCnt="5">
        <dgm:presLayoutVars>
          <dgm:bulletEnabled val="1"/>
        </dgm:presLayoutVars>
      </dgm:prSet>
      <dgm:spPr/>
    </dgm:pt>
    <dgm:pt modelId="{4DE5E9BE-F425-40A1-9892-6312AE487DAD}" type="pres">
      <dgm:prSet presAssocID="{1D26115C-FF0E-4079-8553-4CCBB345CBEB}" presName="sibTrans" presStyleCnt="0"/>
      <dgm:spPr/>
    </dgm:pt>
    <dgm:pt modelId="{4F50CC95-9FCD-4E80-B5D3-20113EEF0928}" type="pres">
      <dgm:prSet presAssocID="{086ED989-056B-4421-978D-6DA0B982CF04}" presName="node" presStyleLbl="node1" presStyleIdx="3" presStyleCnt="5">
        <dgm:presLayoutVars>
          <dgm:bulletEnabled val="1"/>
        </dgm:presLayoutVars>
      </dgm:prSet>
      <dgm:spPr/>
    </dgm:pt>
    <dgm:pt modelId="{9E0A577F-354A-4AD6-8604-16FC77EE9452}" type="pres">
      <dgm:prSet presAssocID="{473BD1E2-5CCF-4A9A-B95A-2A77F1940704}" presName="sibTrans" presStyleCnt="0"/>
      <dgm:spPr/>
    </dgm:pt>
    <dgm:pt modelId="{1DB6C6CC-B865-4872-9169-6F50AE799593}" type="pres">
      <dgm:prSet presAssocID="{9215AB1E-8A20-4F01-ABC9-68A974FE905D}" presName="node" presStyleLbl="node1" presStyleIdx="4" presStyleCnt="5">
        <dgm:presLayoutVars>
          <dgm:bulletEnabled val="1"/>
        </dgm:presLayoutVars>
      </dgm:prSet>
      <dgm:spPr/>
    </dgm:pt>
  </dgm:ptLst>
  <dgm:cxnLst>
    <dgm:cxn modelId="{F8C4DF0F-01F3-4E74-A8B9-FD8A5FF0A789}" type="presOf" srcId="{96139E59-DEB2-4575-8665-939580C2D291}" destId="{876E1A35-1A5B-4F92-9DFD-FC36450339A9}" srcOrd="0" destOrd="0" presId="urn:microsoft.com/office/officeart/2005/8/layout/hList6"/>
    <dgm:cxn modelId="{2111FA1A-B223-4A1D-A390-80463A013FDB}" type="presOf" srcId="{9215AB1E-8A20-4F01-ABC9-68A974FE905D}" destId="{1DB6C6CC-B865-4872-9169-6F50AE799593}" srcOrd="0" destOrd="0" presId="urn:microsoft.com/office/officeart/2005/8/layout/hList6"/>
    <dgm:cxn modelId="{4D7F6C2B-3FBF-4ACF-B5CA-7F0AA761B468}" type="presOf" srcId="{39EA614C-8630-4E52-AA54-6AF4FEECEA17}" destId="{8D5CAB74-7C38-442C-A7EC-7A0BEA202D87}" srcOrd="0" destOrd="0" presId="urn:microsoft.com/office/officeart/2005/8/layout/hList6"/>
    <dgm:cxn modelId="{737BEE66-8F84-4F22-8F72-621820E1194D}" type="presOf" srcId="{CE8A0DB8-D3E0-4665-8348-21D5096A5FE8}" destId="{1517A0DF-7374-4B58-A08B-F0A95EBD67FB}" srcOrd="0" destOrd="0" presId="urn:microsoft.com/office/officeart/2005/8/layout/hList6"/>
    <dgm:cxn modelId="{CE57126D-FB9D-417F-9899-D634169E8783}" srcId="{96139E59-DEB2-4575-8665-939580C2D291}" destId="{CE8A0DB8-D3E0-4665-8348-21D5096A5FE8}" srcOrd="2" destOrd="0" parTransId="{C7D0AD7C-CCE1-4ED4-90FC-F7AB8EA3FE66}" sibTransId="{1D26115C-FF0E-4079-8553-4CCBB345CBEB}"/>
    <dgm:cxn modelId="{8C2A4554-B75B-44FE-A500-C7B92B3BD4A1}" type="presOf" srcId="{086ED989-056B-4421-978D-6DA0B982CF04}" destId="{4F50CC95-9FCD-4E80-B5D3-20113EEF0928}" srcOrd="0" destOrd="0" presId="urn:microsoft.com/office/officeart/2005/8/layout/hList6"/>
    <dgm:cxn modelId="{0D37C055-F129-404B-BCD4-9D1828FFCB3A}" type="presOf" srcId="{9428ACEC-20EE-430E-9310-E612855AA634}" destId="{75B19278-BB74-420F-8C86-2514F822F9BD}" srcOrd="0" destOrd="0" presId="urn:microsoft.com/office/officeart/2005/8/layout/hList6"/>
    <dgm:cxn modelId="{A94893B1-5AB9-4102-91C0-C06518515FF5}" srcId="{96139E59-DEB2-4575-8665-939580C2D291}" destId="{086ED989-056B-4421-978D-6DA0B982CF04}" srcOrd="3" destOrd="0" parTransId="{F17FE8E9-C4DE-474A-ACC7-E40295AAA414}" sibTransId="{473BD1E2-5CCF-4A9A-B95A-2A77F1940704}"/>
    <dgm:cxn modelId="{F89301D0-9FE5-4A5B-8F12-8436599860F1}" srcId="{96139E59-DEB2-4575-8665-939580C2D291}" destId="{39EA614C-8630-4E52-AA54-6AF4FEECEA17}" srcOrd="1" destOrd="0" parTransId="{D9F46EC8-24B1-41A1-8221-3870850A78CF}" sibTransId="{D59C4DD9-EBAD-4392-81A5-F63CC480C11C}"/>
    <dgm:cxn modelId="{E744DFEB-AEC3-4F0C-B09E-8548C088A411}" srcId="{96139E59-DEB2-4575-8665-939580C2D291}" destId="{9428ACEC-20EE-430E-9310-E612855AA634}" srcOrd="0" destOrd="0" parTransId="{BFA1D3FF-907E-4306-BA98-247E9A1B440B}" sibTransId="{56AFC076-3DC7-49C3-875E-E6282E5ED5BF}"/>
    <dgm:cxn modelId="{F5EE5FF4-25E8-467F-B0BC-8AB584EB0678}" srcId="{96139E59-DEB2-4575-8665-939580C2D291}" destId="{9215AB1E-8A20-4F01-ABC9-68A974FE905D}" srcOrd="4" destOrd="0" parTransId="{4BBD5E38-0B96-4C19-9258-34FC49F54220}" sibTransId="{64510F74-3434-406A-B537-2B2B0449076C}"/>
    <dgm:cxn modelId="{0148040E-0742-4122-B47C-55BBC2A4EF8B}" type="presParOf" srcId="{876E1A35-1A5B-4F92-9DFD-FC36450339A9}" destId="{75B19278-BB74-420F-8C86-2514F822F9BD}" srcOrd="0" destOrd="0" presId="urn:microsoft.com/office/officeart/2005/8/layout/hList6"/>
    <dgm:cxn modelId="{CE1528A1-6685-405B-BD37-C597F9C8D25D}" type="presParOf" srcId="{876E1A35-1A5B-4F92-9DFD-FC36450339A9}" destId="{848ED557-269E-4D63-A444-C66B66997AA5}" srcOrd="1" destOrd="0" presId="urn:microsoft.com/office/officeart/2005/8/layout/hList6"/>
    <dgm:cxn modelId="{324F6974-C135-4F38-87AF-56B1A1D7C09F}" type="presParOf" srcId="{876E1A35-1A5B-4F92-9DFD-FC36450339A9}" destId="{8D5CAB74-7C38-442C-A7EC-7A0BEA202D87}" srcOrd="2" destOrd="0" presId="urn:microsoft.com/office/officeart/2005/8/layout/hList6"/>
    <dgm:cxn modelId="{B45EB4B6-0163-4216-AE12-31ACF15A3A07}" type="presParOf" srcId="{876E1A35-1A5B-4F92-9DFD-FC36450339A9}" destId="{522E08F5-0CF3-4ECC-955E-EAFD0E006DB6}" srcOrd="3" destOrd="0" presId="urn:microsoft.com/office/officeart/2005/8/layout/hList6"/>
    <dgm:cxn modelId="{57A00857-BF0F-4961-B1D5-2C509E590E87}" type="presParOf" srcId="{876E1A35-1A5B-4F92-9DFD-FC36450339A9}" destId="{1517A0DF-7374-4B58-A08B-F0A95EBD67FB}" srcOrd="4" destOrd="0" presId="urn:microsoft.com/office/officeart/2005/8/layout/hList6"/>
    <dgm:cxn modelId="{8BF89B2F-123A-428C-A597-05E7A311C937}" type="presParOf" srcId="{876E1A35-1A5B-4F92-9DFD-FC36450339A9}" destId="{4DE5E9BE-F425-40A1-9892-6312AE487DAD}" srcOrd="5" destOrd="0" presId="urn:microsoft.com/office/officeart/2005/8/layout/hList6"/>
    <dgm:cxn modelId="{F4656F8B-93CD-4E3B-9F4C-33D9227FC606}" type="presParOf" srcId="{876E1A35-1A5B-4F92-9DFD-FC36450339A9}" destId="{4F50CC95-9FCD-4E80-B5D3-20113EEF0928}" srcOrd="6" destOrd="0" presId="urn:microsoft.com/office/officeart/2005/8/layout/hList6"/>
    <dgm:cxn modelId="{2C31ACB5-45C5-4905-8D52-E58C64AEDCCC}" type="presParOf" srcId="{876E1A35-1A5B-4F92-9DFD-FC36450339A9}" destId="{9E0A577F-354A-4AD6-8604-16FC77EE9452}" srcOrd="7" destOrd="0" presId="urn:microsoft.com/office/officeart/2005/8/layout/hList6"/>
    <dgm:cxn modelId="{2F356CB6-FF2F-49E6-8BA4-CC8CCFD0218F}" type="presParOf" srcId="{876E1A35-1A5B-4F92-9DFD-FC36450339A9}" destId="{1DB6C6CC-B865-4872-9169-6F50AE799593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B9CE7-458B-49DD-9687-660D0F14519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4E8141-DE86-4A9B-8C6B-DE3DCBEDD58E}">
      <dgm:prSet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Sales Channel    Contribution </a:t>
          </a:r>
          <a:endParaRPr lang="en-IN" b="1" dirty="0"/>
        </a:p>
      </dgm:t>
    </dgm:pt>
    <dgm:pt modelId="{CD688A26-F85F-4EAF-8EF0-ACE774FBE6EC}" type="parTrans" cxnId="{98D8F9BF-735C-4658-89E9-438A3BAB48CA}">
      <dgm:prSet/>
      <dgm:spPr/>
      <dgm:t>
        <a:bodyPr/>
        <a:lstStyle/>
        <a:p>
          <a:endParaRPr lang="en-IN"/>
        </a:p>
      </dgm:t>
    </dgm:pt>
    <dgm:pt modelId="{BBB60CF1-6DAE-4A31-B1A7-7E3BB6D74F69}" type="sibTrans" cxnId="{98D8F9BF-735C-4658-89E9-438A3BAB48CA}">
      <dgm:prSet/>
      <dgm:spPr/>
      <dgm:t>
        <a:bodyPr/>
        <a:lstStyle/>
        <a:p>
          <a:endParaRPr lang="en-IN"/>
        </a:p>
      </dgm:t>
    </dgm:pt>
    <dgm:pt modelId="{87199A45-7A39-446F-8AED-A5892FB55F7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57.59% of total revenue is generated offline, signaling an opportunity for growth in online channels.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485A0C-A523-4B58-97E2-6E71A3E34887}" type="parTrans" cxnId="{20BA98A2-ED99-43D0-A71C-A7C66800E58C}">
      <dgm:prSet/>
      <dgm:spPr/>
      <dgm:t>
        <a:bodyPr/>
        <a:lstStyle/>
        <a:p>
          <a:endParaRPr lang="en-IN"/>
        </a:p>
      </dgm:t>
    </dgm:pt>
    <dgm:pt modelId="{0570AD7D-084F-46A6-96B7-BFFFBE93E911}" type="sibTrans" cxnId="{20BA98A2-ED99-43D0-A71C-A7C66800E58C}">
      <dgm:prSet/>
      <dgm:spPr/>
      <dgm:t>
        <a:bodyPr/>
        <a:lstStyle/>
        <a:p>
          <a:endParaRPr lang="en-IN"/>
        </a:p>
      </dgm:t>
    </dgm:pt>
    <dgm:pt modelId="{AFA9DA7C-8A7D-4470-8403-E875EEA2FED1}">
      <dgm:prSet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IN" b="1" dirty="0">
              <a:latin typeface="Arial" panose="020B0604020202020204" pitchFamily="34" charset="0"/>
              <a:cs typeface="Arial" panose="020B0604020202020204" pitchFamily="34" charset="0"/>
            </a:rPr>
            <a:t>Order</a:t>
          </a:r>
          <a:r>
            <a:rPr lang="en-IN" b="1" baseline="0" dirty="0">
              <a:latin typeface="Arial" panose="020B0604020202020204" pitchFamily="34" charset="0"/>
              <a:cs typeface="Arial" panose="020B0604020202020204" pitchFamily="34" charset="0"/>
            </a:rPr>
            <a:t> Prioritization</a:t>
          </a:r>
          <a:endParaRPr lang="en-I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9E4186-1CF6-46E2-B700-8100431601B7}" type="parTrans" cxnId="{CB2E5277-6E4F-4A86-8B0B-4912C5FFB11F}">
      <dgm:prSet/>
      <dgm:spPr/>
      <dgm:t>
        <a:bodyPr/>
        <a:lstStyle/>
        <a:p>
          <a:endParaRPr lang="en-IN"/>
        </a:p>
      </dgm:t>
    </dgm:pt>
    <dgm:pt modelId="{87065924-B0AF-4795-8A8A-846F370F8847}" type="sibTrans" cxnId="{CB2E5277-6E4F-4A86-8B0B-4912C5FFB11F}">
      <dgm:prSet/>
      <dgm:spPr/>
      <dgm:t>
        <a:bodyPr/>
        <a:lstStyle/>
        <a:p>
          <a:endParaRPr lang="en-IN"/>
        </a:p>
      </dgm:t>
    </dgm:pt>
    <dgm:pt modelId="{1DA62BE1-EC94-40C1-AE67-4034562B4AB4}">
      <dgm:prSet custT="1"/>
      <dgm:spPr/>
      <dgm:t>
        <a:bodyPr/>
        <a:lstStyle/>
        <a:p>
          <a:r>
            <a:rPr lang="en-IN" sz="2600" dirty="0">
              <a:latin typeface="Arial" panose="020B0604020202020204" pitchFamily="34" charset="0"/>
              <a:cs typeface="Arial" panose="020B0604020202020204" pitchFamily="34" charset="0"/>
            </a:rPr>
            <a:t>A Significant portion of orders (30%) falls under high priority, while medium priority orders account for 21%</a:t>
          </a:r>
        </a:p>
      </dgm:t>
    </dgm:pt>
    <dgm:pt modelId="{BCC0E013-7A3D-4AC8-8A15-A4DCCB9B548F}" type="parTrans" cxnId="{831785A8-EC8E-4736-9EBA-7D0526FF19FC}">
      <dgm:prSet/>
      <dgm:spPr/>
      <dgm:t>
        <a:bodyPr/>
        <a:lstStyle/>
        <a:p>
          <a:endParaRPr lang="en-IN"/>
        </a:p>
      </dgm:t>
    </dgm:pt>
    <dgm:pt modelId="{37EEB5B6-2DFB-4CBC-BE34-15AB5C867F34}" type="sibTrans" cxnId="{831785A8-EC8E-4736-9EBA-7D0526FF19FC}">
      <dgm:prSet/>
      <dgm:spPr/>
      <dgm:t>
        <a:bodyPr/>
        <a:lstStyle/>
        <a:p>
          <a:endParaRPr lang="en-IN"/>
        </a:p>
      </dgm:t>
    </dgm:pt>
    <dgm:pt modelId="{9C8FD2F9-5166-475C-B6F2-E8BB9AD730F5}" type="pres">
      <dgm:prSet presAssocID="{347B9CE7-458B-49DD-9687-660D0F145192}" presName="Name0" presStyleCnt="0">
        <dgm:presLayoutVars>
          <dgm:dir/>
          <dgm:animLvl val="lvl"/>
          <dgm:resizeHandles val="exact"/>
        </dgm:presLayoutVars>
      </dgm:prSet>
      <dgm:spPr/>
    </dgm:pt>
    <dgm:pt modelId="{8910F3CC-0FAB-41D9-9842-3F3B9A42AB9F}" type="pres">
      <dgm:prSet presAssocID="{824E8141-DE86-4A9B-8C6B-DE3DCBEDD58E}" presName="composite" presStyleCnt="0"/>
      <dgm:spPr/>
    </dgm:pt>
    <dgm:pt modelId="{0C010FC1-1421-4A9C-AE0D-DDC077148DA1}" type="pres">
      <dgm:prSet presAssocID="{824E8141-DE86-4A9B-8C6B-DE3DCBEDD58E}" presName="parTx" presStyleLbl="alignNode1" presStyleIdx="0" presStyleCnt="2" custScaleY="124960" custLinFactNeighborX="265" custLinFactNeighborY="-7588">
        <dgm:presLayoutVars>
          <dgm:chMax val="0"/>
          <dgm:chPref val="0"/>
          <dgm:bulletEnabled val="1"/>
        </dgm:presLayoutVars>
      </dgm:prSet>
      <dgm:spPr/>
    </dgm:pt>
    <dgm:pt modelId="{BB6CABC7-1CBA-4608-BCB3-0DBD825D8E19}" type="pres">
      <dgm:prSet presAssocID="{824E8141-DE86-4A9B-8C6B-DE3DCBEDD58E}" presName="desTx" presStyleLbl="alignAccFollowNode1" presStyleIdx="0" presStyleCnt="2" custScaleX="100013" custScaleY="90874" custLinFactNeighborX="-582" custLinFactNeighborY="-2991">
        <dgm:presLayoutVars>
          <dgm:bulletEnabled val="1"/>
        </dgm:presLayoutVars>
      </dgm:prSet>
      <dgm:spPr/>
    </dgm:pt>
    <dgm:pt modelId="{6D9BC8BF-8519-40D2-8D09-CE08E0F4166F}" type="pres">
      <dgm:prSet presAssocID="{BBB60CF1-6DAE-4A31-B1A7-7E3BB6D74F69}" presName="space" presStyleCnt="0"/>
      <dgm:spPr/>
    </dgm:pt>
    <dgm:pt modelId="{D2BAD1B4-5F2B-41CA-A9FF-C8030DCEDDE3}" type="pres">
      <dgm:prSet presAssocID="{AFA9DA7C-8A7D-4470-8403-E875EEA2FED1}" presName="composite" presStyleCnt="0"/>
      <dgm:spPr/>
    </dgm:pt>
    <dgm:pt modelId="{6A183AE1-A56B-46B1-8841-24578A258078}" type="pres">
      <dgm:prSet presAssocID="{AFA9DA7C-8A7D-4470-8403-E875EEA2FED1}" presName="parTx" presStyleLbl="alignNode1" presStyleIdx="1" presStyleCnt="2" custScaleX="89795" custScaleY="114945" custLinFactNeighborX="-9977" custLinFactNeighborY="-3179">
        <dgm:presLayoutVars>
          <dgm:chMax val="0"/>
          <dgm:chPref val="0"/>
          <dgm:bulletEnabled val="1"/>
        </dgm:presLayoutVars>
      </dgm:prSet>
      <dgm:spPr/>
    </dgm:pt>
    <dgm:pt modelId="{35422365-7D46-4812-933A-5306A25C9FD4}" type="pres">
      <dgm:prSet presAssocID="{AFA9DA7C-8A7D-4470-8403-E875EEA2FED1}" presName="desTx" presStyleLbl="alignAccFollowNode1" presStyleIdx="1" presStyleCnt="2" custScaleX="90701" custScaleY="93905" custLinFactNeighborX="-9598" custLinFactNeighborY="-1889">
        <dgm:presLayoutVars>
          <dgm:bulletEnabled val="1"/>
        </dgm:presLayoutVars>
      </dgm:prSet>
      <dgm:spPr/>
    </dgm:pt>
  </dgm:ptLst>
  <dgm:cxnLst>
    <dgm:cxn modelId="{CB2E5277-6E4F-4A86-8B0B-4912C5FFB11F}" srcId="{347B9CE7-458B-49DD-9687-660D0F145192}" destId="{AFA9DA7C-8A7D-4470-8403-E875EEA2FED1}" srcOrd="1" destOrd="0" parTransId="{C29E4186-1CF6-46E2-B700-8100431601B7}" sibTransId="{87065924-B0AF-4795-8A8A-846F370F8847}"/>
    <dgm:cxn modelId="{E4C8D877-8E11-40D7-8278-538343733CBA}" type="presOf" srcId="{347B9CE7-458B-49DD-9687-660D0F145192}" destId="{9C8FD2F9-5166-475C-B6F2-E8BB9AD730F5}" srcOrd="0" destOrd="0" presId="urn:microsoft.com/office/officeart/2005/8/layout/hList1"/>
    <dgm:cxn modelId="{2C435D7F-EDF8-4217-9AB0-5F8FDA6BF567}" type="presOf" srcId="{AFA9DA7C-8A7D-4470-8403-E875EEA2FED1}" destId="{6A183AE1-A56B-46B1-8841-24578A258078}" srcOrd="0" destOrd="0" presId="urn:microsoft.com/office/officeart/2005/8/layout/hList1"/>
    <dgm:cxn modelId="{20BA98A2-ED99-43D0-A71C-A7C66800E58C}" srcId="{824E8141-DE86-4A9B-8C6B-DE3DCBEDD58E}" destId="{87199A45-7A39-446F-8AED-A5892FB55F79}" srcOrd="0" destOrd="0" parTransId="{64485A0C-A523-4B58-97E2-6E71A3E34887}" sibTransId="{0570AD7D-084F-46A6-96B7-BFFFBE93E911}"/>
    <dgm:cxn modelId="{831785A8-EC8E-4736-9EBA-7D0526FF19FC}" srcId="{AFA9DA7C-8A7D-4470-8403-E875EEA2FED1}" destId="{1DA62BE1-EC94-40C1-AE67-4034562B4AB4}" srcOrd="0" destOrd="0" parTransId="{BCC0E013-7A3D-4AC8-8A15-A4DCCB9B548F}" sibTransId="{37EEB5B6-2DFB-4CBC-BE34-15AB5C867F34}"/>
    <dgm:cxn modelId="{98D8F9BF-735C-4658-89E9-438A3BAB48CA}" srcId="{347B9CE7-458B-49DD-9687-660D0F145192}" destId="{824E8141-DE86-4A9B-8C6B-DE3DCBEDD58E}" srcOrd="0" destOrd="0" parTransId="{CD688A26-F85F-4EAF-8EF0-ACE774FBE6EC}" sibTransId="{BBB60CF1-6DAE-4A31-B1A7-7E3BB6D74F69}"/>
    <dgm:cxn modelId="{DCCBACDD-1888-43E8-A0B9-48DD67AC2197}" type="presOf" srcId="{87199A45-7A39-446F-8AED-A5892FB55F79}" destId="{BB6CABC7-1CBA-4608-BCB3-0DBD825D8E19}" srcOrd="0" destOrd="0" presId="urn:microsoft.com/office/officeart/2005/8/layout/hList1"/>
    <dgm:cxn modelId="{09E067E2-A74E-4B7A-B355-FE6A122A57ED}" type="presOf" srcId="{1DA62BE1-EC94-40C1-AE67-4034562B4AB4}" destId="{35422365-7D46-4812-933A-5306A25C9FD4}" srcOrd="0" destOrd="0" presId="urn:microsoft.com/office/officeart/2005/8/layout/hList1"/>
    <dgm:cxn modelId="{106154E2-D3BC-4BA8-A78E-80AFA338F221}" type="presOf" srcId="{824E8141-DE86-4A9B-8C6B-DE3DCBEDD58E}" destId="{0C010FC1-1421-4A9C-AE0D-DDC077148DA1}" srcOrd="0" destOrd="0" presId="urn:microsoft.com/office/officeart/2005/8/layout/hList1"/>
    <dgm:cxn modelId="{9C863856-3086-4BFD-B067-AE74AEE932FB}" type="presParOf" srcId="{9C8FD2F9-5166-475C-B6F2-E8BB9AD730F5}" destId="{8910F3CC-0FAB-41D9-9842-3F3B9A42AB9F}" srcOrd="0" destOrd="0" presId="urn:microsoft.com/office/officeart/2005/8/layout/hList1"/>
    <dgm:cxn modelId="{5BA491D2-ADCF-4387-B883-B6DBE96CA8A0}" type="presParOf" srcId="{8910F3CC-0FAB-41D9-9842-3F3B9A42AB9F}" destId="{0C010FC1-1421-4A9C-AE0D-DDC077148DA1}" srcOrd="0" destOrd="0" presId="urn:microsoft.com/office/officeart/2005/8/layout/hList1"/>
    <dgm:cxn modelId="{7225AA7C-2E29-4888-996D-F905499697EA}" type="presParOf" srcId="{8910F3CC-0FAB-41D9-9842-3F3B9A42AB9F}" destId="{BB6CABC7-1CBA-4608-BCB3-0DBD825D8E19}" srcOrd="1" destOrd="0" presId="urn:microsoft.com/office/officeart/2005/8/layout/hList1"/>
    <dgm:cxn modelId="{21B813C7-1E6A-46AD-AEF3-43384C5F2C7B}" type="presParOf" srcId="{9C8FD2F9-5166-475C-B6F2-E8BB9AD730F5}" destId="{6D9BC8BF-8519-40D2-8D09-CE08E0F4166F}" srcOrd="1" destOrd="0" presId="urn:microsoft.com/office/officeart/2005/8/layout/hList1"/>
    <dgm:cxn modelId="{8DC2E7B9-BCDB-4650-A662-DF0530189A9F}" type="presParOf" srcId="{9C8FD2F9-5166-475C-B6F2-E8BB9AD730F5}" destId="{D2BAD1B4-5F2B-41CA-A9FF-C8030DCEDDE3}" srcOrd="2" destOrd="0" presId="urn:microsoft.com/office/officeart/2005/8/layout/hList1"/>
    <dgm:cxn modelId="{8B85ECE8-129A-486F-B41B-8AA341C792F5}" type="presParOf" srcId="{D2BAD1B4-5F2B-41CA-A9FF-C8030DCEDDE3}" destId="{6A183AE1-A56B-46B1-8841-24578A258078}" srcOrd="0" destOrd="0" presId="urn:microsoft.com/office/officeart/2005/8/layout/hList1"/>
    <dgm:cxn modelId="{9D5E81C5-EF5C-455D-B231-393114F1296B}" type="presParOf" srcId="{D2BAD1B4-5F2B-41CA-A9FF-C8030DCEDDE3}" destId="{35422365-7D46-4812-933A-5306A25C9F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19278-BB74-420F-8C86-2514F822F9BD}">
      <dsp:nvSpPr>
        <dsp:cNvPr id="0" name=""/>
        <dsp:cNvSpPr/>
      </dsp:nvSpPr>
      <dsp:spPr>
        <a:xfrm rot="16200000">
          <a:off x="-1180786" y="1183835"/>
          <a:ext cx="3437508" cy="106983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4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Total Revenue </a:t>
          </a:r>
          <a:r>
            <a:rPr lang="en-US" sz="1700" kern="1200"/>
            <a:t>is 137 M</a:t>
          </a:r>
          <a:endParaRPr lang="en-IN" sz="1700" kern="1200"/>
        </a:p>
      </dsp:txBody>
      <dsp:txXfrm rot="5400000">
        <a:off x="3050" y="687501"/>
        <a:ext cx="1069836" cy="2062504"/>
      </dsp:txXfrm>
    </dsp:sp>
    <dsp:sp modelId="{8D5CAB74-7C38-442C-A7EC-7A0BEA202D87}">
      <dsp:nvSpPr>
        <dsp:cNvPr id="0" name=""/>
        <dsp:cNvSpPr/>
      </dsp:nvSpPr>
      <dsp:spPr>
        <a:xfrm rot="16200000">
          <a:off x="-30712" y="1183835"/>
          <a:ext cx="3437508" cy="1069836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4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Total Profit </a:t>
          </a:r>
          <a:r>
            <a:rPr lang="en-US" sz="1700" kern="1200"/>
            <a:t>is 44M</a:t>
          </a:r>
          <a:endParaRPr lang="en-IN" sz="1700" kern="1200"/>
        </a:p>
      </dsp:txBody>
      <dsp:txXfrm rot="5400000">
        <a:off x="1153124" y="687501"/>
        <a:ext cx="1069836" cy="2062504"/>
      </dsp:txXfrm>
    </dsp:sp>
    <dsp:sp modelId="{1517A0DF-7374-4B58-A08B-F0A95EBD67FB}">
      <dsp:nvSpPr>
        <dsp:cNvPr id="0" name=""/>
        <dsp:cNvSpPr/>
      </dsp:nvSpPr>
      <dsp:spPr>
        <a:xfrm rot="16200000">
          <a:off x="1119362" y="1183835"/>
          <a:ext cx="3437508" cy="1069836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4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indicate healthy </a:t>
          </a:r>
          <a:r>
            <a:rPr lang="en-US" sz="1700" b="1" kern="1200" dirty="0"/>
            <a:t>profit margin </a:t>
          </a:r>
          <a:r>
            <a:rPr lang="en-US" sz="1700" kern="1200" dirty="0"/>
            <a:t>of around 32% overall.</a:t>
          </a:r>
          <a:endParaRPr lang="en-IN" sz="1700" kern="1200" dirty="0"/>
        </a:p>
      </dsp:txBody>
      <dsp:txXfrm rot="5400000">
        <a:off x="2303198" y="687501"/>
        <a:ext cx="1069836" cy="2062504"/>
      </dsp:txXfrm>
    </dsp:sp>
    <dsp:sp modelId="{4F50CC95-9FCD-4E80-B5D3-20113EEF0928}">
      <dsp:nvSpPr>
        <dsp:cNvPr id="0" name=""/>
        <dsp:cNvSpPr/>
      </dsp:nvSpPr>
      <dsp:spPr>
        <a:xfrm rot="16200000">
          <a:off x="2269436" y="1183835"/>
          <a:ext cx="3437508" cy="1069836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4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Sum of Units Sold </a:t>
          </a:r>
          <a:r>
            <a:rPr lang="en-US" sz="1700" kern="1200"/>
            <a:t>is 513K</a:t>
          </a:r>
          <a:endParaRPr lang="en-IN" sz="1700" kern="1200"/>
        </a:p>
      </dsp:txBody>
      <dsp:txXfrm rot="5400000">
        <a:off x="3453272" y="687501"/>
        <a:ext cx="1069836" cy="2062504"/>
      </dsp:txXfrm>
    </dsp:sp>
    <dsp:sp modelId="{1DB6C6CC-B865-4872-9169-6F50AE799593}">
      <dsp:nvSpPr>
        <dsp:cNvPr id="0" name=""/>
        <dsp:cNvSpPr/>
      </dsp:nvSpPr>
      <dsp:spPr>
        <a:xfrm rot="16200000">
          <a:off x="3419510" y="1183835"/>
          <a:ext cx="3437508" cy="1069836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4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Sum of Units cost</a:t>
          </a:r>
          <a:r>
            <a:rPr lang="en-US" sz="1700" kern="1200"/>
            <a:t> is 19k</a:t>
          </a:r>
          <a:endParaRPr lang="en-IN" sz="1700" kern="1200"/>
        </a:p>
      </dsp:txBody>
      <dsp:txXfrm rot="5400000">
        <a:off x="4603346" y="687501"/>
        <a:ext cx="1069836" cy="2062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10FC1-1421-4A9C-AE0D-DDC077148DA1}">
      <dsp:nvSpPr>
        <dsp:cNvPr id="0" name=""/>
        <dsp:cNvSpPr/>
      </dsp:nvSpPr>
      <dsp:spPr>
        <a:xfrm>
          <a:off x="11028" y="60304"/>
          <a:ext cx="3506615" cy="1329318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Sales Channel    Contribution </a:t>
          </a:r>
          <a:endParaRPr lang="en-IN" sz="2800" b="1" kern="1200" dirty="0"/>
        </a:p>
      </dsp:txBody>
      <dsp:txXfrm>
        <a:off x="11028" y="60304"/>
        <a:ext cx="3506615" cy="1329318"/>
      </dsp:txXfrm>
    </dsp:sp>
    <dsp:sp modelId="{BB6CABC7-1CBA-4608-BCB3-0DBD825D8E19}">
      <dsp:nvSpPr>
        <dsp:cNvPr id="0" name=""/>
        <dsp:cNvSpPr/>
      </dsp:nvSpPr>
      <dsp:spPr>
        <a:xfrm>
          <a:off x="0" y="1388631"/>
          <a:ext cx="3507071" cy="2951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57.59% of total revenue is generated offline, signaling an opportunity for growth in online channels.</a:t>
          </a:r>
          <a:endParaRPr lang="en-IN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388631"/>
        <a:ext cx="3507071" cy="2951051"/>
      </dsp:txXfrm>
    </dsp:sp>
    <dsp:sp modelId="{6A183AE1-A56B-46B1-8841-24578A258078}">
      <dsp:nvSpPr>
        <dsp:cNvPr id="0" name=""/>
        <dsp:cNvSpPr/>
      </dsp:nvSpPr>
      <dsp:spPr>
        <a:xfrm>
          <a:off x="3665535" y="109234"/>
          <a:ext cx="3148765" cy="1222779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Arial" panose="020B0604020202020204" pitchFamily="34" charset="0"/>
              <a:cs typeface="Arial" panose="020B0604020202020204" pitchFamily="34" charset="0"/>
            </a:rPr>
            <a:t>Order</a:t>
          </a:r>
          <a:r>
            <a:rPr lang="en-IN" sz="2800" b="1" kern="1200" baseline="0" dirty="0">
              <a:latin typeface="Arial" panose="020B0604020202020204" pitchFamily="34" charset="0"/>
              <a:cs typeface="Arial" panose="020B0604020202020204" pitchFamily="34" charset="0"/>
            </a:rPr>
            <a:t> Prioritization</a:t>
          </a:r>
          <a:endParaRPr lang="en-IN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65535" y="109234"/>
        <a:ext cx="3148765" cy="1222779"/>
      </dsp:txXfrm>
    </dsp:sp>
    <dsp:sp modelId="{35422365-7D46-4812-933A-5306A25C9FD4}">
      <dsp:nvSpPr>
        <dsp:cNvPr id="0" name=""/>
        <dsp:cNvSpPr/>
      </dsp:nvSpPr>
      <dsp:spPr>
        <a:xfrm>
          <a:off x="3662940" y="1323961"/>
          <a:ext cx="3180535" cy="3049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>
              <a:latin typeface="Arial" panose="020B0604020202020204" pitchFamily="34" charset="0"/>
              <a:cs typeface="Arial" panose="020B0604020202020204" pitchFamily="34" charset="0"/>
            </a:rPr>
            <a:t>A Significant portion of orders (30%) falls under high priority, while medium priority orders account for 21%</a:t>
          </a:r>
        </a:p>
      </dsp:txBody>
      <dsp:txXfrm>
        <a:off x="3662940" y="1323961"/>
        <a:ext cx="3180535" cy="3049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664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63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10/16/2024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sv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4060565" cy="1818777"/>
          </a:xfrm>
        </p:spPr>
        <p:txBody>
          <a:bodyPr/>
          <a:lstStyle/>
          <a:p>
            <a:pPr algn="ctr"/>
            <a:r>
              <a:rPr lang="en-US" sz="4800" dirty="0"/>
              <a:t>A</a:t>
            </a:r>
            <a:r>
              <a:rPr lang="en-US" dirty="0"/>
              <a:t>mazon Sales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Helly Modi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Amazon Logo">
            <a:extLst>
              <a:ext uri="{FF2B5EF4-FFF2-40B4-BE49-F238E27FC236}">
                <a16:creationId xmlns:a16="http://schemas.microsoft.com/office/drawing/2014/main" id="{5EC7382E-6416-9114-3765-6A99F02C02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E60610-2401-2BA8-8D0F-2631CF846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536" y="4175807"/>
            <a:ext cx="1716505" cy="858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7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2" y="2316910"/>
            <a:ext cx="4007183" cy="2374194"/>
          </a:xfrm>
        </p:spPr>
        <p:txBody>
          <a:bodyPr/>
          <a:lstStyle/>
          <a:p>
            <a:pPr rtl="0" eaLnBrk="1" latinLnBrk="0" hangingPunct="1"/>
            <a:r>
              <a:rPr lang="en-US" sz="28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By focusing on regional growth, pricing strategies, and operational efficiency, Amazon can increase profitability and maintain a competitive edge.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24223" y="5372501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15" y="1662883"/>
            <a:ext cx="4275138" cy="8309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5915" y="2493880"/>
            <a:ext cx="4275138" cy="356076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Key Sales Insights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Strategic Improvements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>
          <a:xfrm>
            <a:off x="5452679" y="728512"/>
            <a:ext cx="5855754" cy="5631571"/>
          </a:xfrm>
        </p:spPr>
      </p:pic>
      <p:pic>
        <p:nvPicPr>
          <p:cNvPr id="2052" name="Picture 4" descr="Amazon logo - Social media &amp; Logos Icons">
            <a:extLst>
              <a:ext uri="{FF2B5EF4-FFF2-40B4-BE49-F238E27FC236}">
                <a16:creationId xmlns:a16="http://schemas.microsoft.com/office/drawing/2014/main" id="{D7020035-9A48-4F33-7153-B7B9D1C10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034"/>
            <a:ext cx="2695464" cy="13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89" y="1278698"/>
            <a:ext cx="4275138" cy="69448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89" y="2132932"/>
            <a:ext cx="6127616" cy="3786605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management has gained importance to meet increasing competition and the need for improved methods of distribution to reduce cost and to increase profits.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 management today is the most important function in a commercial and business enterprise.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analysis provides a deep dive into Amazon's sales performance, highlighting key revenue trends, top products, and regional insights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pic>
        <p:nvPicPr>
          <p:cNvPr id="2" name="Picture 4" descr="Amazon logo - Social media &amp; Logos Icons">
            <a:extLst>
              <a:ext uri="{FF2B5EF4-FFF2-40B4-BE49-F238E27FC236}">
                <a16:creationId xmlns:a16="http://schemas.microsoft.com/office/drawing/2014/main" id="{6606AC60-8566-3CCD-2EE3-B7C44A84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034"/>
            <a:ext cx="2695464" cy="13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0CFF7B35-A1A9-FA3A-2EC7-3C18D052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1384D-D8A2-231F-1A65-C039D0D4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63" y="1252859"/>
            <a:ext cx="4275138" cy="83099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Insights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9465" y="1692342"/>
            <a:ext cx="1102936" cy="438150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6EC15D-D7DC-F878-E6B2-431ECB477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060217"/>
              </p:ext>
            </p:extLst>
          </p:nvPr>
        </p:nvGraphicFramePr>
        <p:xfrm>
          <a:off x="660400" y="2615279"/>
          <a:ext cx="5676232" cy="3437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2000" y="2083856"/>
            <a:ext cx="5080000" cy="438150"/>
          </a:xfrm>
        </p:spPr>
        <p:txBody>
          <a:bodyPr/>
          <a:lstStyle/>
          <a:p>
            <a:r>
              <a:rPr lang="en-US" sz="2800" b="1" dirty="0">
                <a:solidFill>
                  <a:schemeClr val="accent5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 Performance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75667" y="2757277"/>
            <a:ext cx="4171616" cy="286548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Sub-Saharan Africa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the highest total profit (12.2M), followed by Europe (11.1M).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North America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lagging with the lowest profit (1.5M), which suggests a need for strategy optimization in that region.</a:t>
            </a:r>
          </a:p>
          <a:p>
            <a:endParaRPr lang="en-US" dirty="0"/>
          </a:p>
        </p:txBody>
      </p:sp>
      <p:pic>
        <p:nvPicPr>
          <p:cNvPr id="4" name="Picture 4" descr="Amazon logo - Social media &amp; Logos Icons">
            <a:extLst>
              <a:ext uri="{FF2B5EF4-FFF2-40B4-BE49-F238E27FC236}">
                <a16:creationId xmlns:a16="http://schemas.microsoft.com/office/drawing/2014/main" id="{2A3BDD14-ACF6-44EB-699B-F1CC5044A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034"/>
            <a:ext cx="2606842" cy="13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148" y="138528"/>
            <a:ext cx="2391728" cy="778320"/>
          </a:xfrm>
        </p:spPr>
        <p:txBody>
          <a:bodyPr/>
          <a:lstStyle/>
          <a:p>
            <a:r>
              <a:rPr lang="en-US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904" y="1354138"/>
            <a:ext cx="2443748" cy="60076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Amazon logo - Social media &amp; Logos Icons">
            <a:extLst>
              <a:ext uri="{FF2B5EF4-FFF2-40B4-BE49-F238E27FC236}">
                <a16:creationId xmlns:a16="http://schemas.microsoft.com/office/drawing/2014/main" id="{821505B0-526D-1058-4073-0382DB70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91"/>
            <a:ext cx="2606842" cy="13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53899D3-932E-5EF2-BD1F-D24A698E6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532240"/>
              </p:ext>
            </p:extLst>
          </p:nvPr>
        </p:nvGraphicFramePr>
        <p:xfrm>
          <a:off x="229904" y="1654520"/>
          <a:ext cx="7181549" cy="457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962A1C95-989A-00C7-F0CA-01F90825F5AF}"/>
              </a:ext>
            </a:extLst>
          </p:cNvPr>
          <p:cNvGrpSpPr/>
          <p:nvPr/>
        </p:nvGrpSpPr>
        <p:grpSpPr>
          <a:xfrm>
            <a:off x="7550655" y="2065801"/>
            <a:ext cx="3712831" cy="864872"/>
            <a:chOff x="0" y="30537"/>
            <a:chExt cx="3712831" cy="86487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C2FB49-3AC2-FF66-E462-0474B3673D3D}"/>
                </a:ext>
              </a:extLst>
            </p:cNvPr>
            <p:cNvSpPr/>
            <p:nvPr/>
          </p:nvSpPr>
          <p:spPr>
            <a:xfrm>
              <a:off x="0" y="30537"/>
              <a:ext cx="3712831" cy="864872"/>
            </a:xfrm>
            <a:prstGeom prst="rect">
              <a:avLst/>
            </a:prstGeom>
            <a:gradFill flip="none" rotWithShape="0">
              <a:gsLst>
                <a:gs pos="0">
                  <a:schemeClr val="accent1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625C9F-4CFC-96D4-E4B6-0CF6405279FF}"/>
                </a:ext>
              </a:extLst>
            </p:cNvPr>
            <p:cNvSpPr txBox="1"/>
            <p:nvPr/>
          </p:nvSpPr>
          <p:spPr>
            <a:xfrm>
              <a:off x="0" y="30537"/>
              <a:ext cx="3712831" cy="864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Top and Bottom Products</a:t>
              </a:r>
              <a:endParaRPr lang="en-IN" sz="2400" b="1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947950-B90C-691D-837D-A7B5FF0D14DA}"/>
              </a:ext>
            </a:extLst>
          </p:cNvPr>
          <p:cNvGrpSpPr/>
          <p:nvPr/>
        </p:nvGrpSpPr>
        <p:grpSpPr>
          <a:xfrm>
            <a:off x="7550655" y="2930673"/>
            <a:ext cx="3712831" cy="2790026"/>
            <a:chOff x="0" y="687672"/>
            <a:chExt cx="3712831" cy="22476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CE9CBA-1CA6-8E42-94C7-806231855DAE}"/>
                </a:ext>
              </a:extLst>
            </p:cNvPr>
            <p:cNvSpPr/>
            <p:nvPr/>
          </p:nvSpPr>
          <p:spPr>
            <a:xfrm>
              <a:off x="0" y="697744"/>
              <a:ext cx="3712831" cy="223754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059E17-EC03-754B-8117-15B339EF291E}"/>
                </a:ext>
              </a:extLst>
            </p:cNvPr>
            <p:cNvSpPr txBox="1"/>
            <p:nvPr/>
          </p:nvSpPr>
          <p:spPr>
            <a:xfrm>
              <a:off x="148160" y="687672"/>
              <a:ext cx="3564671" cy="21776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Top sales come from cosmetics (37M), office supplies (31M), and household items (30M)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while the bottom five categories include fruits (0.47M), snacks (2.08M), and beverages (2.69M).</a:t>
              </a:r>
              <a:endParaRPr lang="en-IN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90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39196" y="1971785"/>
            <a:ext cx="2210067" cy="438150"/>
          </a:xfrm>
        </p:spPr>
        <p:txBody>
          <a:bodyPr/>
          <a:lstStyle/>
          <a:p>
            <a:r>
              <a:rPr lang="en-US" dirty="0"/>
              <a:t>Monthly Trend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79789" y="2592448"/>
            <a:ext cx="3474720" cy="2324457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Monthly revenue shows spikes in January followed by a decline towards the end of the year. 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Notably, revenue jumped from $10 million in January to $25 million in February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B1EB18-010F-4370-A5A6-0A68EC234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0948" y="1977646"/>
            <a:ext cx="4352290" cy="467783"/>
          </a:xfrm>
        </p:spPr>
        <p:txBody>
          <a:bodyPr/>
          <a:lstStyle/>
          <a:p>
            <a:r>
              <a:rPr lang="en-US" dirty="0"/>
              <a:t>Item Pricing and Cost Efficiency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640" y="2539845"/>
            <a:ext cx="3474720" cy="2935288"/>
          </a:xfrm>
        </p:spPr>
        <p:txBody>
          <a:bodyPr/>
          <a:lstStyle/>
          <a:p>
            <a:r>
              <a:rPr lang="en-US" dirty="0"/>
              <a:t>Household items and office supplies have the highest average unit price, but these categories also have relatively high unit costs.</a:t>
            </a:r>
          </a:p>
          <a:p>
            <a:r>
              <a:rPr lang="en-US" dirty="0"/>
              <a:t> In contrast, beverages and fruits have low unit prices and costs, but their contribution to total revenue is minimal.</a:t>
            </a:r>
          </a:p>
        </p:txBody>
      </p:sp>
      <p:pic>
        <p:nvPicPr>
          <p:cNvPr id="2" name="Picture 4" descr="Amazon logo - Social media &amp; Logos Icons">
            <a:extLst>
              <a:ext uri="{FF2B5EF4-FFF2-40B4-BE49-F238E27FC236}">
                <a16:creationId xmlns:a16="http://schemas.microsoft.com/office/drawing/2014/main" id="{FEE75187-32A5-80AE-EB45-7C5210D9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90"/>
            <a:ext cx="2518611" cy="12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9">
            <a:extLst>
              <a:ext uri="{FF2B5EF4-FFF2-40B4-BE49-F238E27FC236}">
                <a16:creationId xmlns:a16="http://schemas.microsoft.com/office/drawing/2014/main" id="{1A54BFE1-8EF9-72D3-3220-97A11DFEFB7C}"/>
              </a:ext>
            </a:extLst>
          </p:cNvPr>
          <p:cNvSpPr txBox="1">
            <a:spLocks/>
          </p:cNvSpPr>
          <p:nvPr/>
        </p:nvSpPr>
        <p:spPr>
          <a:xfrm>
            <a:off x="4044148" y="138528"/>
            <a:ext cx="2391728" cy="778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br>
              <a:rPr lang="en-US"/>
            </a:b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91091D-4A82-62FE-E686-B55F07482A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9369" y="1971785"/>
            <a:ext cx="2316547" cy="438150"/>
          </a:xfrm>
        </p:spPr>
        <p:txBody>
          <a:bodyPr/>
          <a:lstStyle/>
          <a:p>
            <a:r>
              <a:rPr lang="en-IN" dirty="0"/>
              <a:t>Revenue Trend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449B337-38C9-DAF2-8CEB-E11028CD9978}"/>
              </a:ext>
            </a:extLst>
          </p:cNvPr>
          <p:cNvSpPr txBox="1">
            <a:spLocks/>
          </p:cNvSpPr>
          <p:nvPr/>
        </p:nvSpPr>
        <p:spPr>
          <a:xfrm>
            <a:off x="366228" y="2592448"/>
            <a:ext cx="3474720" cy="304635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was a peak in total revenue in 2012 (32M), followed by a steady decline until 2016 (12M).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It would be worth investigating the causes of this drop and addressing market challenges or external factors during this period.</a:t>
            </a:r>
          </a:p>
        </p:txBody>
      </p:sp>
    </p:spTree>
    <p:extLst>
      <p:ext uri="{BB962C8B-B14F-4D97-AF65-F5344CB8AC3E}">
        <p14:creationId xmlns:p14="http://schemas.microsoft.com/office/powerpoint/2010/main" val="307599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875" y="81844"/>
            <a:ext cx="3946929" cy="63192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Improvement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181" y="1655105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083152" y="1095513"/>
            <a:ext cx="5442497" cy="1484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Focus on North American Market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Research local preferences and trends to tailor product offerings that meet the specific needs of North American customers.</a:t>
            </a:r>
            <a:endParaRPr lang="en-US" sz="1600" dirty="0">
              <a:cs typeface="Biome Light" panose="020B03030302040208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Consider adding more items across various categories that are popular or trending in North America</a:t>
            </a:r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161" y="5095162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918031" y="925767"/>
            <a:ext cx="3997954" cy="214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Review pricing models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For categories like household items , personal care which have high average unit costs and prices, look for cost cutting opportunities</a:t>
            </a:r>
            <a:r>
              <a:rPr lang="en-US" sz="1600" dirty="0">
                <a:cs typeface="Biome Light" panose="020B0303030204020804" pitchFamily="34" charset="0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Consider renegotiating supplier contracts or moving production to more cost efficient location to increase profit margins without raising prices.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8062" y="3118186"/>
            <a:ext cx="640912" cy="6196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4198" y="3153678"/>
            <a:ext cx="548640" cy="548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083152" y="2674344"/>
            <a:ext cx="5537537" cy="205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Enhance Low-Performing Categories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For underperforming items, we can pair them with best selling items or create targeted promotions.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Since Categories like fruits, snack, beverages are low  performing category, we can offer premium or organic options to grab the attention of health conscious customer.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918031" y="3251717"/>
            <a:ext cx="4075907" cy="1356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Seasonal and Targeted Promotions: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The revenue declined from April to August. </a:t>
            </a:r>
            <a:r>
              <a:rPr lang="en-US" sz="1600" dirty="0">
                <a:cs typeface="Biome Light" panose="020B0303030204020804" pitchFamily="34" charset="0"/>
              </a:rPr>
              <a:t>we can plan specific campaign for these month like back-to-school promotions or summer sales for cosmetic and personal care items.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768" y="1619594"/>
            <a:ext cx="826575" cy="691472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914644" y="1691010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083152" y="4516428"/>
            <a:ext cx="5131542" cy="170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Boost Online Sales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</a:t>
            </a:r>
            <a:r>
              <a:rPr lang="en-US" sz="1600" dirty="0">
                <a:cs typeface="Biome Light" panose="020B0303030204020804" pitchFamily="34" charset="0"/>
              </a:rPr>
              <a:t> can encourage online purchases by offering them discount or by running sales.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We can also introduce exclusive brands will differentiate our online platform and attract shoppers seeking unique products</a:t>
            </a:r>
            <a:endParaRPr lang="en-US" sz="1600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768" y="3565262"/>
            <a:ext cx="826575" cy="72918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Megaphone1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952648" y="3673050"/>
            <a:ext cx="548640" cy="548640"/>
          </a:xfrm>
          <a:prstGeom prst="rect">
            <a:avLst/>
          </a:prstGeom>
        </p:spPr>
      </p:pic>
      <p:pic>
        <p:nvPicPr>
          <p:cNvPr id="3" name="Picture 4" descr="Amazon logo - Social media &amp; Logos Icons">
            <a:extLst>
              <a:ext uri="{FF2B5EF4-FFF2-40B4-BE49-F238E27FC236}">
                <a16:creationId xmlns:a16="http://schemas.microsoft.com/office/drawing/2014/main" id="{6B40F8EF-D990-01C5-724C-245D3F8B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890"/>
            <a:ext cx="213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F794E25B-1963-92F2-4341-857577D0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247" y="5024177"/>
            <a:ext cx="640912" cy="6196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Clipboard">
            <a:extLst>
              <a:ext uri="{FF2B5EF4-FFF2-40B4-BE49-F238E27FC236}">
                <a16:creationId xmlns:a16="http://schemas.microsoft.com/office/drawing/2014/main" id="{40A6EE71-0809-08A1-E846-2F93AF2CB6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032942" y="5474164"/>
            <a:ext cx="548640" cy="548640"/>
          </a:xfrm>
          <a:prstGeom prst="rect">
            <a:avLst/>
          </a:prstGeo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90FD4ADD-BCA6-7624-18DA-E59AE59B0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6517" y="5474164"/>
            <a:ext cx="826575" cy="691472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93F73-8BEE-4CE3-8332-426A64EDF603}"/>
              </a:ext>
            </a:extLst>
          </p:cNvPr>
          <p:cNvSpPr txBox="1"/>
          <p:nvPr/>
        </p:nvSpPr>
        <p:spPr>
          <a:xfrm>
            <a:off x="7918032" y="4784630"/>
            <a:ext cx="4075906" cy="192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Holiday Campaigns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Despite a decline in the later months (December), sales usually peak around holidays.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Promote holiday-exclusive bundles, free shipping offers, or early Black Friday deals to capitalize on the holiday shopping surge.</a:t>
            </a:r>
          </a:p>
        </p:txBody>
      </p:sp>
    </p:spTree>
    <p:extLst>
      <p:ext uri="{BB962C8B-B14F-4D97-AF65-F5344CB8AC3E}">
        <p14:creationId xmlns:p14="http://schemas.microsoft.com/office/powerpoint/2010/main" val="28278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207</TotalTime>
  <Words>651</Words>
  <Application>Microsoft Office PowerPoint</Application>
  <PresentationFormat>Widescreen</PresentationFormat>
  <Paragraphs>67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Wingdings</vt:lpstr>
      <vt:lpstr>Office Theme</vt:lpstr>
      <vt:lpstr>Amazon Sales  analysis</vt:lpstr>
      <vt:lpstr>Agenda</vt:lpstr>
      <vt:lpstr>Introduction</vt:lpstr>
      <vt:lpstr>PowerPoint Presentation</vt:lpstr>
      <vt:lpstr>PowerPoint Presentation</vt:lpstr>
      <vt:lpstr>Insights</vt:lpstr>
      <vt:lpstr>Insights </vt:lpstr>
      <vt:lpstr>PowerPoint Presentation</vt:lpstr>
      <vt:lpstr>Improvement </vt:lpstr>
      <vt:lpstr>By focusing on regional growth, pricing strategies, and operational efficiency, Amazon can increase profitability and maintain a competitive edge.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Helly Modi</dc:creator>
  <cp:lastModifiedBy>Helly Modi</cp:lastModifiedBy>
  <cp:revision>25</cp:revision>
  <dcterms:created xsi:type="dcterms:W3CDTF">2024-10-16T06:54:18Z</dcterms:created>
  <dcterms:modified xsi:type="dcterms:W3CDTF">2024-10-16T10:22:00Z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