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72" r:id="rId7"/>
    <p:sldId id="268" r:id="rId8"/>
    <p:sldId id="270" r:id="rId9"/>
    <p:sldId id="271" r:id="rId10"/>
    <p:sldId id="259" r:id="rId11"/>
    <p:sldId id="263" r:id="rId12"/>
    <p:sldId id="27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52" autoAdjust="0"/>
  </p:normalViewPr>
  <p:slideViewPr>
    <p:cSldViewPr snapToGrid="0" showGuides="1">
      <p:cViewPr varScale="1">
        <p:scale>
          <a:sx n="95" d="100"/>
          <a:sy n="95" d="100"/>
        </p:scale>
        <p:origin x="67" y="26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2F426-721C-4926-97BC-42ED7E1D16E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D9046A-BE30-4D1A-86D3-425981121A7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Attrition Rate</a:t>
          </a:r>
        </a:p>
        <a:p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16.12%</a:t>
          </a:r>
          <a:endParaRPr lang="en-IN" sz="2400" dirty="0">
            <a:solidFill>
              <a:schemeClr val="bg1"/>
            </a:solidFill>
          </a:endParaRPr>
        </a:p>
      </dgm:t>
    </dgm:pt>
    <dgm:pt modelId="{AF950111-1EC1-4B47-BC42-4D9DF81376C0}" type="parTrans" cxnId="{71641A2C-B957-48F1-AE6E-A4F992BF46BC}">
      <dgm:prSet/>
      <dgm:spPr/>
      <dgm:t>
        <a:bodyPr/>
        <a:lstStyle/>
        <a:p>
          <a:endParaRPr lang="en-IN"/>
        </a:p>
      </dgm:t>
    </dgm:pt>
    <dgm:pt modelId="{00A06A27-1A2A-466D-BB9A-E4AC86DF3474}" type="sibTrans" cxnId="{71641A2C-B957-48F1-AE6E-A4F992BF46BC}">
      <dgm:prSet/>
      <dgm:spPr/>
      <dgm:t>
        <a:bodyPr/>
        <a:lstStyle/>
        <a:p>
          <a:endParaRPr lang="en-IN"/>
        </a:p>
      </dgm:t>
    </dgm:pt>
    <dgm:pt modelId="{E310A7C2-4F41-4990-B22A-CD813A6801D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Average Job Satisfaction </a:t>
          </a:r>
        </a:p>
        <a:p>
          <a:r>
            <a:rPr lang="en-IN" dirty="0">
              <a:solidFill>
                <a:schemeClr val="bg1"/>
              </a:solidFill>
            </a:rPr>
            <a:t>2.73/4</a:t>
          </a:r>
        </a:p>
      </dgm:t>
    </dgm:pt>
    <dgm:pt modelId="{9CD84640-6650-449F-BE07-666A1E2CEBFF}" type="parTrans" cxnId="{3D0ABBFD-1D87-45E1-B1B2-18C1DE0A1142}">
      <dgm:prSet/>
      <dgm:spPr/>
      <dgm:t>
        <a:bodyPr/>
        <a:lstStyle/>
        <a:p>
          <a:endParaRPr lang="en-IN"/>
        </a:p>
      </dgm:t>
    </dgm:pt>
    <dgm:pt modelId="{4C000091-A507-4D36-BA27-5E06C082488D}" type="sibTrans" cxnId="{3D0ABBFD-1D87-45E1-B1B2-18C1DE0A1142}">
      <dgm:prSet/>
      <dgm:spPr/>
      <dgm:t>
        <a:bodyPr/>
        <a:lstStyle/>
        <a:p>
          <a:endParaRPr lang="en-IN"/>
        </a:p>
      </dgm:t>
    </dgm:pt>
    <dgm:pt modelId="{348D372C-D2A8-4082-9E8B-CC8B902F14B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Average work life balance </a:t>
          </a:r>
        </a:p>
        <a:p>
          <a:r>
            <a:rPr lang="en-IN" dirty="0">
              <a:solidFill>
                <a:schemeClr val="bg1"/>
              </a:solidFill>
            </a:rPr>
            <a:t>2.76/4</a:t>
          </a:r>
        </a:p>
      </dgm:t>
    </dgm:pt>
    <dgm:pt modelId="{FF694918-FA91-4590-8F1F-BF24B815553F}" type="parTrans" cxnId="{A9E0CE5B-9F27-4623-8870-1A8C28F22177}">
      <dgm:prSet/>
      <dgm:spPr/>
      <dgm:t>
        <a:bodyPr/>
        <a:lstStyle/>
        <a:p>
          <a:endParaRPr lang="en-IN"/>
        </a:p>
      </dgm:t>
    </dgm:pt>
    <dgm:pt modelId="{6513D38E-A2EA-40CF-8CDD-1D6172F3F212}" type="sibTrans" cxnId="{A9E0CE5B-9F27-4623-8870-1A8C28F22177}">
      <dgm:prSet/>
      <dgm:spPr/>
      <dgm:t>
        <a:bodyPr/>
        <a:lstStyle/>
        <a:p>
          <a:endParaRPr lang="en-IN"/>
        </a:p>
      </dgm:t>
    </dgm:pt>
    <dgm:pt modelId="{E2DC3C10-9501-4DE7-9F7B-DF1FF58EF05C}" type="pres">
      <dgm:prSet presAssocID="{C672F426-721C-4926-97BC-42ED7E1D16E6}" presName="diagram" presStyleCnt="0">
        <dgm:presLayoutVars>
          <dgm:dir/>
          <dgm:resizeHandles val="exact"/>
        </dgm:presLayoutVars>
      </dgm:prSet>
      <dgm:spPr/>
    </dgm:pt>
    <dgm:pt modelId="{5DFCA4E4-9089-4A9A-9599-5BE6AA3A9343}" type="pres">
      <dgm:prSet presAssocID="{49D9046A-BE30-4D1A-86D3-425981121A79}" presName="node" presStyleLbl="node1" presStyleIdx="0" presStyleCnt="3" custLinFactNeighborX="769" custLinFactNeighborY="-30532">
        <dgm:presLayoutVars>
          <dgm:bulletEnabled val="1"/>
        </dgm:presLayoutVars>
      </dgm:prSet>
      <dgm:spPr/>
    </dgm:pt>
    <dgm:pt modelId="{E3F74644-4E3C-4768-8FE6-4705C6472E41}" type="pres">
      <dgm:prSet presAssocID="{00A06A27-1A2A-466D-BB9A-E4AC86DF3474}" presName="sibTrans" presStyleCnt="0"/>
      <dgm:spPr/>
    </dgm:pt>
    <dgm:pt modelId="{B106DD68-A514-4245-A122-DE644010DAD1}" type="pres">
      <dgm:prSet presAssocID="{E310A7C2-4F41-4990-B22A-CD813A6801D4}" presName="node" presStyleLbl="node1" presStyleIdx="1" presStyleCnt="3" custLinFactNeighborX="1130" custLinFactNeighborY="-11411">
        <dgm:presLayoutVars>
          <dgm:bulletEnabled val="1"/>
        </dgm:presLayoutVars>
      </dgm:prSet>
      <dgm:spPr/>
    </dgm:pt>
    <dgm:pt modelId="{CF54CFC7-6CF4-4DD1-B3D1-8B351E30C88C}" type="pres">
      <dgm:prSet presAssocID="{4C000091-A507-4D36-BA27-5E06C082488D}" presName="sibTrans" presStyleCnt="0"/>
      <dgm:spPr/>
    </dgm:pt>
    <dgm:pt modelId="{EA77930B-90E1-45DC-9B84-2E7244E4B4EA}" type="pres">
      <dgm:prSet presAssocID="{348D372C-D2A8-4082-9E8B-CC8B902F14B4}" presName="node" presStyleLbl="node1" presStyleIdx="2" presStyleCnt="3" custLinFactNeighborX="1154" custLinFactNeighborY="12328">
        <dgm:presLayoutVars>
          <dgm:bulletEnabled val="1"/>
        </dgm:presLayoutVars>
      </dgm:prSet>
      <dgm:spPr/>
    </dgm:pt>
  </dgm:ptLst>
  <dgm:cxnLst>
    <dgm:cxn modelId="{CA63E209-655E-4708-A281-DC317DAE78F4}" type="presOf" srcId="{49D9046A-BE30-4D1A-86D3-425981121A79}" destId="{5DFCA4E4-9089-4A9A-9599-5BE6AA3A9343}" srcOrd="0" destOrd="0" presId="urn:microsoft.com/office/officeart/2005/8/layout/default"/>
    <dgm:cxn modelId="{A9BB8714-AE7C-41AE-9367-4558880DD022}" type="presOf" srcId="{C672F426-721C-4926-97BC-42ED7E1D16E6}" destId="{E2DC3C10-9501-4DE7-9F7B-DF1FF58EF05C}" srcOrd="0" destOrd="0" presId="urn:microsoft.com/office/officeart/2005/8/layout/default"/>
    <dgm:cxn modelId="{71641A2C-B957-48F1-AE6E-A4F992BF46BC}" srcId="{C672F426-721C-4926-97BC-42ED7E1D16E6}" destId="{49D9046A-BE30-4D1A-86D3-425981121A79}" srcOrd="0" destOrd="0" parTransId="{AF950111-1EC1-4B47-BC42-4D9DF81376C0}" sibTransId="{00A06A27-1A2A-466D-BB9A-E4AC86DF3474}"/>
    <dgm:cxn modelId="{A9E0CE5B-9F27-4623-8870-1A8C28F22177}" srcId="{C672F426-721C-4926-97BC-42ED7E1D16E6}" destId="{348D372C-D2A8-4082-9E8B-CC8B902F14B4}" srcOrd="2" destOrd="0" parTransId="{FF694918-FA91-4590-8F1F-BF24B815553F}" sibTransId="{6513D38E-A2EA-40CF-8CDD-1D6172F3F212}"/>
    <dgm:cxn modelId="{9DAFC958-5E39-4C83-9F6C-06F0033ECFC4}" type="presOf" srcId="{348D372C-D2A8-4082-9E8B-CC8B902F14B4}" destId="{EA77930B-90E1-45DC-9B84-2E7244E4B4EA}" srcOrd="0" destOrd="0" presId="urn:microsoft.com/office/officeart/2005/8/layout/default"/>
    <dgm:cxn modelId="{2F9414D3-0DF7-4102-8647-630F800A5DBA}" type="presOf" srcId="{E310A7C2-4F41-4990-B22A-CD813A6801D4}" destId="{B106DD68-A514-4245-A122-DE644010DAD1}" srcOrd="0" destOrd="0" presId="urn:microsoft.com/office/officeart/2005/8/layout/default"/>
    <dgm:cxn modelId="{3D0ABBFD-1D87-45E1-B1B2-18C1DE0A1142}" srcId="{C672F426-721C-4926-97BC-42ED7E1D16E6}" destId="{E310A7C2-4F41-4990-B22A-CD813A6801D4}" srcOrd="1" destOrd="0" parTransId="{9CD84640-6650-449F-BE07-666A1E2CEBFF}" sibTransId="{4C000091-A507-4D36-BA27-5E06C082488D}"/>
    <dgm:cxn modelId="{DBF8A607-CCA6-4C08-A94D-9C8CFCC27313}" type="presParOf" srcId="{E2DC3C10-9501-4DE7-9F7B-DF1FF58EF05C}" destId="{5DFCA4E4-9089-4A9A-9599-5BE6AA3A9343}" srcOrd="0" destOrd="0" presId="urn:microsoft.com/office/officeart/2005/8/layout/default"/>
    <dgm:cxn modelId="{FF3788DF-5D90-49A7-9090-27EFD58891CE}" type="presParOf" srcId="{E2DC3C10-9501-4DE7-9F7B-DF1FF58EF05C}" destId="{E3F74644-4E3C-4768-8FE6-4705C6472E41}" srcOrd="1" destOrd="0" presId="urn:microsoft.com/office/officeart/2005/8/layout/default"/>
    <dgm:cxn modelId="{022A8DAD-2ED0-46FC-BBB2-551AA2176F38}" type="presParOf" srcId="{E2DC3C10-9501-4DE7-9F7B-DF1FF58EF05C}" destId="{B106DD68-A514-4245-A122-DE644010DAD1}" srcOrd="2" destOrd="0" presId="urn:microsoft.com/office/officeart/2005/8/layout/default"/>
    <dgm:cxn modelId="{92A36460-87C8-4021-AAB9-E59BD28F06E9}" type="presParOf" srcId="{E2DC3C10-9501-4DE7-9F7B-DF1FF58EF05C}" destId="{CF54CFC7-6CF4-4DD1-B3D1-8B351E30C88C}" srcOrd="3" destOrd="0" presId="urn:microsoft.com/office/officeart/2005/8/layout/default"/>
    <dgm:cxn modelId="{81677C1E-9C13-453A-A181-3C7278C11A29}" type="presParOf" srcId="{E2DC3C10-9501-4DE7-9F7B-DF1FF58EF05C}" destId="{EA77930B-90E1-45DC-9B84-2E7244E4B4E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CA4E4-9089-4A9A-9599-5BE6AA3A9343}">
      <dsp:nvSpPr>
        <dsp:cNvPr id="0" name=""/>
        <dsp:cNvSpPr/>
      </dsp:nvSpPr>
      <dsp:spPr>
        <a:xfrm>
          <a:off x="0" y="0"/>
          <a:ext cx="2112905" cy="1267743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Attrition Rate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16.12%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0" y="0"/>
        <a:ext cx="2112905" cy="1267743"/>
      </dsp:txXfrm>
    </dsp:sp>
    <dsp:sp modelId="{B106DD68-A514-4245-A122-DE644010DAD1}">
      <dsp:nvSpPr>
        <dsp:cNvPr id="0" name=""/>
        <dsp:cNvSpPr/>
      </dsp:nvSpPr>
      <dsp:spPr>
        <a:xfrm>
          <a:off x="0" y="1636330"/>
          <a:ext cx="2112905" cy="1267743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Average Job Satisfaction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bg1"/>
              </a:solidFill>
            </a:rPr>
            <a:t>2.73/4</a:t>
          </a:r>
        </a:p>
      </dsp:txBody>
      <dsp:txXfrm>
        <a:off x="0" y="1636330"/>
        <a:ext cx="2112905" cy="1267743"/>
      </dsp:txXfrm>
    </dsp:sp>
    <dsp:sp modelId="{EA77930B-90E1-45DC-9B84-2E7244E4B4EA}">
      <dsp:nvSpPr>
        <dsp:cNvPr id="0" name=""/>
        <dsp:cNvSpPr/>
      </dsp:nvSpPr>
      <dsp:spPr>
        <a:xfrm>
          <a:off x="0" y="3416313"/>
          <a:ext cx="2112905" cy="1267743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Average work life balance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bg1"/>
              </a:solidFill>
            </a:rPr>
            <a:t>2.76/4</a:t>
          </a:r>
        </a:p>
      </dsp:txBody>
      <dsp:txXfrm>
        <a:off x="0" y="3416313"/>
        <a:ext cx="2112905" cy="1267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0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0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33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635646" y="3423035"/>
            <a:ext cx="531871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Attrition  	   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871235" y="5373774"/>
            <a:ext cx="35361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Helly Modi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2B5676-EA79-FC52-6061-499A117E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1" y="41488"/>
            <a:ext cx="2175389" cy="21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1774203" y="528895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By Helly Modi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2603563" y="571770"/>
            <a:ext cx="1878507" cy="4925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0468" y="1791824"/>
            <a:ext cx="3735310" cy="3772306"/>
            <a:chOff x="432629" y="1775121"/>
            <a:chExt cx="4271237" cy="28287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75121"/>
              <a:ext cx="4185433" cy="369332"/>
              <a:chOff x="518433" y="1934198"/>
              <a:chExt cx="4185433" cy="36933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671" y="1934198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Introduction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1358" y="2578080"/>
              <a:ext cx="4192506" cy="369332"/>
              <a:chOff x="511358" y="2520218"/>
              <a:chExt cx="4192506" cy="369332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1358" y="2582948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7669" y="2520218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Dashboard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23329" y="3431594"/>
              <a:ext cx="4180535" cy="285085"/>
              <a:chOff x="523329" y="3170718"/>
              <a:chExt cx="4180535" cy="28508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23329" y="322350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69" y="3170718"/>
                <a:ext cx="3536195" cy="27695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 Insights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432629" y="4234553"/>
              <a:ext cx="4271236" cy="369332"/>
              <a:chOff x="432629" y="3770664"/>
              <a:chExt cx="4271236" cy="36933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432629" y="3839182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67670" y="3770664"/>
                <a:ext cx="3536195" cy="3693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Strategic Improvement</a:t>
                </a:r>
              </a:p>
            </p:txBody>
          </p: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0E1C0-9E33-3DC5-2EDA-E0EA0EEE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6" y="-20241"/>
            <a:ext cx="1402399" cy="14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2500880" y="434736"/>
            <a:ext cx="25780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656" y="1553937"/>
            <a:ext cx="6633983" cy="4983744"/>
            <a:chOff x="469347" y="1734427"/>
            <a:chExt cx="4234519" cy="29999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469347" y="1775121"/>
              <a:ext cx="4234519" cy="455518"/>
              <a:chOff x="469347" y="1934198"/>
              <a:chExt cx="4234519" cy="45551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469347" y="215742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671" y="1934198"/>
                <a:ext cx="3536195" cy="2223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24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469347" y="2704309"/>
              <a:ext cx="3338138" cy="1018974"/>
              <a:chOff x="469347" y="2646447"/>
              <a:chExt cx="3338138" cy="101897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469347" y="304202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052956" y="2646447"/>
                <a:ext cx="2754529" cy="101897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2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address this challenge, the organization has engaged an HR analytics consultancy to analyze employee data and uncover the reasons behind attrition.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052956" y="3919243"/>
              <a:ext cx="2720856" cy="81517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2200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will develop a comprehensive dashboard to facilitate data-driven decisions that aim to enhance employee retention.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469347" y="1734427"/>
              <a:ext cx="4207872" cy="2600721"/>
              <a:chOff x="469347" y="1270538"/>
              <a:chExt cx="4207872" cy="260072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469347" y="363896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052956" y="1270538"/>
                <a:ext cx="3624263" cy="8151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200" i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recent years, the company has experienced an attrition rate of approximately 15%, significantly impacting its overall performance.</a:t>
                </a:r>
              </a:p>
            </p:txBody>
          </p: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0E1C0-9E33-3DC5-2EDA-E0EA0EEE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6" y="-20241"/>
            <a:ext cx="1402399" cy="14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FE7A5-2258-4C9F-5938-08858062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89"/>
            <a:ext cx="12192000" cy="68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E93F2-F912-E7CD-A2EB-005E9D0E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2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37791-3F4B-CE6C-94BF-AA70FCAC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12955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3693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358544" y="601708"/>
            <a:ext cx="244624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0114" y="336277"/>
            <a:ext cx="5349370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558648" y="710945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Attrition Factors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51600" y="1303597"/>
            <a:ext cx="4197004" cy="5008033"/>
            <a:chOff x="4711392" y="2125063"/>
            <a:chExt cx="3075333" cy="376664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19259"/>
              <a:chOff x="5063285" y="2128413"/>
              <a:chExt cx="3067396" cy="41925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3703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Attrition is highest among employees in their 30s (37.55%) and 20s (34.18%).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555564"/>
              <a:chOff x="5055348" y="2856123"/>
              <a:chExt cx="3075333" cy="5555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5555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Single employees account for the majority of attrition (50.63%), while married employees show a lower rate of turnover.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555564"/>
              <a:chOff x="5063285" y="3639850"/>
              <a:chExt cx="3067396" cy="55556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5555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Employees who travel frequently have a higher attrition rate than those who do not travel or travel rarely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19259"/>
              <a:chOff x="5056141" y="4560242"/>
              <a:chExt cx="3074540" cy="41925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3703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Human Resources also has the highest department-level attrition (23.17%).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185188"/>
              <a:chOff x="4721542" y="4753566"/>
              <a:chExt cx="2998053" cy="18518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65272" cy="57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1851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65%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185188"/>
              <a:chOff x="4721542" y="5706518"/>
              <a:chExt cx="2998053" cy="18518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77124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1851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23.17%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78796" y="1303597"/>
            <a:ext cx="3191687" cy="4273053"/>
            <a:chOff x="8365092" y="1300476"/>
            <a:chExt cx="3191687" cy="4273053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Job Role Attrition: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55795" y="1782711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Sales Executives and Research Scientists experience the highest attrition, with 165 and 159 employees leaving, respectively.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509641" y="3188565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Field: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505626" y="3662135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Life Sciences and Medical fields contribute to the highest attrition.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587972" y="4468483"/>
              <a:ext cx="26494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Salary Hikes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98424" y="4834865"/>
              <a:ext cx="2975669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Employees who receive smaller raises (10%-15%) showing a significantly higher attrition rate.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88201" y="4333114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365092" y="2961216"/>
              <a:ext cx="3095197" cy="84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Diagram 65">
            <a:extLst>
              <a:ext uri="{FF2B5EF4-FFF2-40B4-BE49-F238E27FC236}">
                <a16:creationId xmlns:a16="http://schemas.microsoft.com/office/drawing/2014/main" id="{E24050CD-9AA6-9494-AC31-14C09260D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222708"/>
              </p:ext>
            </p:extLst>
          </p:nvPr>
        </p:nvGraphicFramePr>
        <p:xfrm>
          <a:off x="314227" y="1458243"/>
          <a:ext cx="2112905" cy="482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5EF97E-BE28-475B-8BDD-0CB67E5B5E9A}"/>
              </a:ext>
            </a:extLst>
          </p:cNvPr>
          <p:cNvSpPr/>
          <p:nvPr/>
        </p:nvSpPr>
        <p:spPr>
          <a:xfrm>
            <a:off x="4352751" y="2153140"/>
            <a:ext cx="3304239" cy="117776"/>
          </a:xfrm>
          <a:prstGeom prst="roundRect">
            <a:avLst>
              <a:gd name="adj" fmla="val 5000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9C3187-9E85-4944-F6B8-FDAE9737EAB9}"/>
              </a:ext>
            </a:extLst>
          </p:cNvPr>
          <p:cNvSpPr/>
          <p:nvPr/>
        </p:nvSpPr>
        <p:spPr>
          <a:xfrm>
            <a:off x="4348004" y="2153140"/>
            <a:ext cx="2638615" cy="117776"/>
          </a:xfrm>
          <a:prstGeom prst="roundRect">
            <a:avLst>
              <a:gd name="adj" fmla="val 50000"/>
            </a:avLst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E290F0-11F2-448B-B255-DE09D7008FF1}"/>
              </a:ext>
            </a:extLst>
          </p:cNvPr>
          <p:cNvSpPr/>
          <p:nvPr/>
        </p:nvSpPr>
        <p:spPr>
          <a:xfrm>
            <a:off x="3550360" y="2106424"/>
            <a:ext cx="60924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71.73%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2934127" y="124104"/>
            <a:ext cx="6141081" cy="5035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Strategic Improvement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4943" y="874113"/>
            <a:ext cx="12261885" cy="2109539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0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8"/>
              <a:ext cx="1431827" cy="1456895"/>
              <a:chOff x="7168469" y="2677815"/>
              <a:chExt cx="1431827" cy="1456895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FCBFAE-6E88-440A-ACEC-41E289885112}"/>
                  </a:ext>
                </a:extLst>
              </p:cNvPr>
              <p:cNvSpPr/>
              <p:nvPr/>
            </p:nvSpPr>
            <p:spPr>
              <a:xfrm>
                <a:off x="8139961" y="2722422"/>
                <a:ext cx="150473" cy="150473"/>
              </a:xfrm>
              <a:prstGeom prst="ellipse">
                <a:avLst/>
              </a:prstGeom>
              <a:solidFill>
                <a:srgbClr val="833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42801" y="3368427"/>
            <a:ext cx="3012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Improve Work-Life Balance: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3877" y="3712789"/>
            <a:ext cx="72830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142801" y="3953174"/>
            <a:ext cx="2492294" cy="217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Introduce programs to promote better work-life balance, such as flexible work hours, remote work options, or reducing mandatory overtime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034822" y="3353386"/>
            <a:ext cx="797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Tenure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94182" y="368502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2739724" y="3859846"/>
            <a:ext cx="3356276" cy="2616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attrition occurs within the first 2-3 years of employment.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Focus on employees in their 20’s and 30’s with personalize retention strategies such as mentorship programs, leadership training, or career opportunity.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382962" y="3353386"/>
            <a:ext cx="32671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Salary and Benefits Packages: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777123" y="368502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71457" y="3874349"/>
            <a:ext cx="3513550" cy="2616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Address the issue of lower salary hikes by offering more competitive compensation.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Providing more substantial raises or bonus incentives may increase employee satisfaction and reduce attrition.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262785" y="3368427"/>
            <a:ext cx="18466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Job Satisfaction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947491" y="3701068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10097642" y="3930497"/>
            <a:ext cx="2011802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Conduct regular or monthly surveys to track sentiment and improve engagement.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4943" y="874113"/>
            <a:ext cx="12261885" cy="2109539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0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06778"/>
              <a:ext cx="1431827" cy="1456895"/>
              <a:chOff x="7168469" y="2677815"/>
              <a:chExt cx="1431827" cy="1456895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17724961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095353" y="2677815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FCBFAE-6E88-440A-ACEC-41E289885112}"/>
                  </a:ext>
                </a:extLst>
              </p:cNvPr>
              <p:cNvSpPr/>
              <p:nvPr/>
            </p:nvSpPr>
            <p:spPr>
              <a:xfrm>
                <a:off x="8139961" y="2722422"/>
                <a:ext cx="150473" cy="150473"/>
              </a:xfrm>
              <a:prstGeom prst="ellipse">
                <a:avLst/>
              </a:prstGeom>
              <a:solidFill>
                <a:srgbClr val="833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065792" y="3137933"/>
            <a:ext cx="35207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Education and Skill Mismatch: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82049" y="3573236"/>
            <a:ext cx="72830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96301" y="3938210"/>
            <a:ext cx="2702197" cy="179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higher qualifications might feel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underutilized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those with lower qualifications might feel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overwhelmed.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2944078" y="3874349"/>
            <a:ext cx="2411510" cy="1856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Provide upskilling opportunities and offer more challenging roles for highly educated employees.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5655942" y="3137933"/>
            <a:ext cx="32671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Travel Impact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99607" y="3572899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5630099" y="3874349"/>
            <a:ext cx="3617823" cy="2616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Consider reducing the frequency of business travel or offer incentives like additional time off or rewards for employees who travel frequently.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Ensuring that employees who travel feel valued can help mitigate attrition rates.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159911" y="3097039"/>
            <a:ext cx="28555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Department-Specific Attrition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281" y="3793621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635490" y="3882368"/>
            <a:ext cx="2239691" cy="2170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Conduct employee satisfaction surveys within these departments and resolve team-specific issues.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2A5F5-2B21-175C-5A96-E01A743246D6}"/>
              </a:ext>
            </a:extLst>
          </p:cNvPr>
          <p:cNvSpPr txBox="1"/>
          <p:nvPr/>
        </p:nvSpPr>
        <p:spPr>
          <a:xfrm>
            <a:off x="2934127" y="124104"/>
            <a:ext cx="6141081" cy="5035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Strategic Improvement</a:t>
            </a:r>
          </a:p>
        </p:txBody>
      </p:sp>
    </p:spTree>
    <p:extLst>
      <p:ext uri="{BB962C8B-B14F-4D97-AF65-F5344CB8AC3E}">
        <p14:creationId xmlns:p14="http://schemas.microsoft.com/office/powerpoint/2010/main" val="393360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215</TotalTime>
  <Words>482</Words>
  <Application>Microsoft Office PowerPoint</Application>
  <PresentationFormat>Widescreen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2</vt:lpstr>
      <vt:lpstr>Human resources slide 4</vt:lpstr>
      <vt:lpstr>Human resources slide 4</vt:lpstr>
      <vt:lpstr>Human resources slide 4</vt:lpstr>
      <vt:lpstr>Human resources slide 3</vt:lpstr>
      <vt:lpstr>Human resources slide 7</vt:lpstr>
      <vt:lpstr>Human resources slide 7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Helly Modi</dc:creator>
  <cp:lastModifiedBy>Helly Modi</cp:lastModifiedBy>
  <cp:revision>23</cp:revision>
  <dcterms:created xsi:type="dcterms:W3CDTF">2024-10-17T07:32:24Z</dcterms:created>
  <dcterms:modified xsi:type="dcterms:W3CDTF">2024-10-18T07:41:35Z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