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0" d="100"/>
          <a:sy n="90" d="100"/>
        </p:scale>
        <p:origin x="29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E640-3F48-8F3B-B7E7-A1BFCE82C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34599C-2D72-DE54-F5A2-AE659AA29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8502D4-DDBC-3B13-3401-839EDDF309FB}"/>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5" name="Footer Placeholder 4">
            <a:extLst>
              <a:ext uri="{FF2B5EF4-FFF2-40B4-BE49-F238E27FC236}">
                <a16:creationId xmlns:a16="http://schemas.microsoft.com/office/drawing/2014/main" id="{D7399127-AD0B-5512-1A12-A02347CA7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FD968-2AA4-2A2A-637E-A681E5B48D29}"/>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236638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2053-E60E-E9EF-8D7D-724CC7F5DE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721928-F5EC-0109-5272-DC4FCCC4E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785EF-B330-1AF4-80E2-AE55068D97D3}"/>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5" name="Footer Placeholder 4">
            <a:extLst>
              <a:ext uri="{FF2B5EF4-FFF2-40B4-BE49-F238E27FC236}">
                <a16:creationId xmlns:a16="http://schemas.microsoft.com/office/drawing/2014/main" id="{2D452A55-302B-1CFF-D4F6-CD2FA3123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EFBED-328A-B0A7-6245-19A4C41358E2}"/>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253007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76D032-7F29-8540-63C4-24A713DF45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D251E-6CDB-3777-9BCB-CD0EFD88F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2B3C1B-C8A3-16B5-B16B-8A02E5909DD8}"/>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5" name="Footer Placeholder 4">
            <a:extLst>
              <a:ext uri="{FF2B5EF4-FFF2-40B4-BE49-F238E27FC236}">
                <a16:creationId xmlns:a16="http://schemas.microsoft.com/office/drawing/2014/main" id="{72C94603-4A55-4546-8956-B9610EDC8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254CF-EA5B-37B8-99CB-C19FBED7ED99}"/>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288695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D8EA-EA18-16F7-4FBB-003D0779A4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B6EA7-6DAE-A11E-2483-DCB2F85FA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3E155-390D-21CC-D981-251652C611C7}"/>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5" name="Footer Placeholder 4">
            <a:extLst>
              <a:ext uri="{FF2B5EF4-FFF2-40B4-BE49-F238E27FC236}">
                <a16:creationId xmlns:a16="http://schemas.microsoft.com/office/drawing/2014/main" id="{8602A23D-CBD5-3809-1797-C06FC0A44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560DE-EDEC-F6BE-DE0B-286461334786}"/>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149502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3266-99DA-87EE-426A-150CDFE49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C0D8C-192C-E837-7B67-5500C8A4B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AE9E6-DF19-C3EA-A37B-08D03C684547}"/>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5" name="Footer Placeholder 4">
            <a:extLst>
              <a:ext uri="{FF2B5EF4-FFF2-40B4-BE49-F238E27FC236}">
                <a16:creationId xmlns:a16="http://schemas.microsoft.com/office/drawing/2014/main" id="{AF3DB4E1-34FB-0D1C-B5BE-92E061D5F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A48FFA-6211-C4D0-B47A-AE6AE1928F9C}"/>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310021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37EA-DA1A-81F4-5F76-FB136808B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FFE0C4-1DC6-533D-6F5C-6B159EEAC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3171DE-5D3B-407A-2F0F-B33E2237F7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4E4573-F909-C2E3-D399-592ACFF770A2}"/>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6" name="Footer Placeholder 5">
            <a:extLst>
              <a:ext uri="{FF2B5EF4-FFF2-40B4-BE49-F238E27FC236}">
                <a16:creationId xmlns:a16="http://schemas.microsoft.com/office/drawing/2014/main" id="{232A4B63-E443-01F9-5E8C-C2074303E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9F4AF4-BBE2-606E-CE9C-967281862229}"/>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273786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CB54-ACA7-5AA9-92F6-5CC86A864B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503DB2-2888-C7AE-B800-A4788C24D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3DE2F-ACB9-E19D-ECD1-135B6AF99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81B8D2-1EEE-5944-A68A-ACE2208C3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C01B-D2D3-2C86-F167-E99E432D7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C78762-5E6D-B365-E6D1-3E90FC0A3162}"/>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8" name="Footer Placeholder 7">
            <a:extLst>
              <a:ext uri="{FF2B5EF4-FFF2-40B4-BE49-F238E27FC236}">
                <a16:creationId xmlns:a16="http://schemas.microsoft.com/office/drawing/2014/main" id="{12C1FFBB-ECBC-B2DE-FD05-ACCACE47B0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0BDD5F-A38B-086F-5A84-8AF11528570C}"/>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426292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2112-4A42-8197-1C8F-134BEB183C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153ACA-6A5A-17B4-C353-7F6D92DDDE11}"/>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4" name="Footer Placeholder 3">
            <a:extLst>
              <a:ext uri="{FF2B5EF4-FFF2-40B4-BE49-F238E27FC236}">
                <a16:creationId xmlns:a16="http://schemas.microsoft.com/office/drawing/2014/main" id="{CCEC6DBD-97A6-654E-8ED3-2CA2728C9F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238A66-EEDA-FFC5-3BFA-6288A70EC9A6}"/>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226841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C48E5-9D44-C4F2-2EF5-42649C981D81}"/>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3" name="Footer Placeholder 2">
            <a:extLst>
              <a:ext uri="{FF2B5EF4-FFF2-40B4-BE49-F238E27FC236}">
                <a16:creationId xmlns:a16="http://schemas.microsoft.com/office/drawing/2014/main" id="{E0CA4A7E-1619-70D7-5DBB-E3317129F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1C3CAB-5FA5-F015-5C14-8F0BD2E01736}"/>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400703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FBCC-BED8-343A-0D50-41D779753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5DA32D-7D3F-3BA3-0491-27F326B7B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41928-87F2-E69F-F38E-F9963EA2F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E6633-52EF-38C9-E123-41C02BA65B85}"/>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6" name="Footer Placeholder 5">
            <a:extLst>
              <a:ext uri="{FF2B5EF4-FFF2-40B4-BE49-F238E27FC236}">
                <a16:creationId xmlns:a16="http://schemas.microsoft.com/office/drawing/2014/main" id="{F3C067B6-0C5F-E423-0F87-0C4C470C6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4DF256-57BF-4F28-4250-6472EFA33582}"/>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353647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70E6-5F88-ACE7-5121-A9D43E615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D7B9B9-7281-8E9B-0976-02DB90876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1C4AA9-AD29-0C6E-4644-C409FD4D7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64560-E36F-06EB-7F14-54521E1732BB}"/>
              </a:ext>
            </a:extLst>
          </p:cNvPr>
          <p:cNvSpPr>
            <a:spLocks noGrp="1"/>
          </p:cNvSpPr>
          <p:nvPr>
            <p:ph type="dt" sz="half" idx="10"/>
          </p:nvPr>
        </p:nvSpPr>
        <p:spPr/>
        <p:txBody>
          <a:bodyPr/>
          <a:lstStyle/>
          <a:p>
            <a:fld id="{67C034F9-7F33-4FC1-9176-FCE48FF71312}" type="datetimeFigureOut">
              <a:rPr lang="en-IN" smtClean="0"/>
              <a:t>09-01-2023</a:t>
            </a:fld>
            <a:endParaRPr lang="en-IN"/>
          </a:p>
        </p:txBody>
      </p:sp>
      <p:sp>
        <p:nvSpPr>
          <p:cNvPr id="6" name="Footer Placeholder 5">
            <a:extLst>
              <a:ext uri="{FF2B5EF4-FFF2-40B4-BE49-F238E27FC236}">
                <a16:creationId xmlns:a16="http://schemas.microsoft.com/office/drawing/2014/main" id="{0BAB2849-B1B1-A261-EE07-96C0A8B0F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3936E-30BD-1F80-E85C-A5B361F485C2}"/>
              </a:ext>
            </a:extLst>
          </p:cNvPr>
          <p:cNvSpPr>
            <a:spLocks noGrp="1"/>
          </p:cNvSpPr>
          <p:nvPr>
            <p:ph type="sldNum" sz="quarter" idx="12"/>
          </p:nvPr>
        </p:nvSpPr>
        <p:spPr/>
        <p:txBody>
          <a:bodyPr/>
          <a:lstStyle/>
          <a:p>
            <a:fld id="{D09FBF21-5FD5-4038-93B5-6FAA4B516205}" type="slidenum">
              <a:rPr lang="en-IN" smtClean="0"/>
              <a:t>‹#›</a:t>
            </a:fld>
            <a:endParaRPr lang="en-IN"/>
          </a:p>
        </p:txBody>
      </p:sp>
    </p:spTree>
    <p:extLst>
      <p:ext uri="{BB962C8B-B14F-4D97-AF65-F5344CB8AC3E}">
        <p14:creationId xmlns:p14="http://schemas.microsoft.com/office/powerpoint/2010/main" val="336146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18833-6C93-679F-ABED-052CCF36F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20A28-A51C-AB47-B762-D362FDF68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232B3-C1C1-EDA8-AA8A-973530300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034F9-7F33-4FC1-9176-FCE48FF71312}" type="datetimeFigureOut">
              <a:rPr lang="en-IN" smtClean="0"/>
              <a:t>09-01-2023</a:t>
            </a:fld>
            <a:endParaRPr lang="en-IN"/>
          </a:p>
        </p:txBody>
      </p:sp>
      <p:sp>
        <p:nvSpPr>
          <p:cNvPr id="5" name="Footer Placeholder 4">
            <a:extLst>
              <a:ext uri="{FF2B5EF4-FFF2-40B4-BE49-F238E27FC236}">
                <a16:creationId xmlns:a16="http://schemas.microsoft.com/office/drawing/2014/main" id="{0A461AB0-F7C2-060C-AF86-B1A9CD0C8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AB8881-E1DC-F56E-92CE-01DAB1924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FBF21-5FD5-4038-93B5-6FAA4B516205}" type="slidenum">
              <a:rPr lang="en-IN" smtClean="0"/>
              <a:t>‹#›</a:t>
            </a:fld>
            <a:endParaRPr lang="en-IN"/>
          </a:p>
        </p:txBody>
      </p:sp>
    </p:spTree>
    <p:extLst>
      <p:ext uri="{BB962C8B-B14F-4D97-AF65-F5344CB8AC3E}">
        <p14:creationId xmlns:p14="http://schemas.microsoft.com/office/powerpoint/2010/main" val="161408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20472-6E13-5671-6190-CB724E4A6D34}"/>
              </a:ext>
            </a:extLst>
          </p:cNvPr>
          <p:cNvSpPr txBox="1"/>
          <p:nvPr/>
        </p:nvSpPr>
        <p:spPr>
          <a:xfrm>
            <a:off x="321733" y="162467"/>
            <a:ext cx="6096000" cy="369332"/>
          </a:xfrm>
          <a:prstGeom prst="rect">
            <a:avLst/>
          </a:prstGeom>
          <a:noFill/>
        </p:spPr>
        <p:txBody>
          <a:bodyPr wrap="square">
            <a:spAutoFit/>
          </a:bodyPr>
          <a:lstStyle/>
          <a:p>
            <a:pPr algn="just"/>
            <a:r>
              <a:rPr lang="en-US" b="1" i="0" dirty="0">
                <a:solidFill>
                  <a:srgbClr val="610B38"/>
                </a:solidFill>
                <a:effectLst/>
                <a:latin typeface="erdana"/>
              </a:rPr>
              <a:t>Types of Operating Systems (OS)</a:t>
            </a:r>
          </a:p>
        </p:txBody>
      </p:sp>
      <p:sp>
        <p:nvSpPr>
          <p:cNvPr id="5" name="TextBox 4">
            <a:extLst>
              <a:ext uri="{FF2B5EF4-FFF2-40B4-BE49-F238E27FC236}">
                <a16:creationId xmlns:a16="http://schemas.microsoft.com/office/drawing/2014/main" id="{11FF39C1-5232-04EF-0BBD-0EAEE11C3C60}"/>
              </a:ext>
            </a:extLst>
          </p:cNvPr>
          <p:cNvSpPr txBox="1"/>
          <p:nvPr/>
        </p:nvSpPr>
        <p:spPr>
          <a:xfrm>
            <a:off x="321732" y="576072"/>
            <a:ext cx="8915401" cy="1477328"/>
          </a:xfrm>
          <a:prstGeom prst="rect">
            <a:avLst/>
          </a:prstGeom>
          <a:noFill/>
        </p:spPr>
        <p:txBody>
          <a:bodyPr wrap="square">
            <a:spAutoFit/>
          </a:bodyPr>
          <a:lstStyle/>
          <a:p>
            <a:pPr algn="just"/>
            <a:r>
              <a:rPr lang="en-US" b="1" i="0" dirty="0">
                <a:solidFill>
                  <a:srgbClr val="333333"/>
                </a:solidFill>
                <a:effectLst/>
                <a:latin typeface="inter-regular"/>
              </a:rPr>
              <a:t>Batch operating system</a:t>
            </a:r>
            <a:endParaRPr lang="en-US" b="0" i="0" dirty="0">
              <a:solidFill>
                <a:srgbClr val="333333"/>
              </a:solidFill>
              <a:effectLst/>
              <a:latin typeface="inter-regular"/>
            </a:endParaRPr>
          </a:p>
          <a:p>
            <a:pPr algn="just"/>
            <a:r>
              <a:rPr lang="en-US" b="0" i="0" dirty="0">
                <a:solidFill>
                  <a:srgbClr val="333333"/>
                </a:solidFill>
                <a:effectLst/>
                <a:latin typeface="inter-regular"/>
              </a:rPr>
              <a:t>In Batch operating system, access is given to more than one person; they submit their respective jobs to the system for the execution.</a:t>
            </a:r>
            <a:r>
              <a:rPr lang="en-US" dirty="0">
                <a:solidFill>
                  <a:srgbClr val="333333"/>
                </a:solidFill>
                <a:latin typeface="inter-regular"/>
              </a:rPr>
              <a:t> </a:t>
            </a:r>
            <a:r>
              <a:rPr lang="en-US" b="0" i="0" dirty="0">
                <a:solidFill>
                  <a:srgbClr val="333333"/>
                </a:solidFill>
                <a:effectLst/>
                <a:latin typeface="inter-regular"/>
              </a:rPr>
              <a:t>The system put all of the jobs in a queue on the basis of first come first serve and then executes the jobs one by one. The users collect their respective output when all the jobs get executed.</a:t>
            </a:r>
          </a:p>
        </p:txBody>
      </p:sp>
      <p:pic>
        <p:nvPicPr>
          <p:cNvPr id="8194" name="Picture 2" descr="Batch Operating System">
            <a:extLst>
              <a:ext uri="{FF2B5EF4-FFF2-40B4-BE49-F238E27FC236}">
                <a16:creationId xmlns:a16="http://schemas.microsoft.com/office/drawing/2014/main" id="{26D66A15-EA5F-C61C-B7DF-A030BB8DB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7936" y="0"/>
            <a:ext cx="3334063" cy="20489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D42ED9-AAB3-17DE-FE4D-63BA2CA406D3}"/>
              </a:ext>
            </a:extLst>
          </p:cNvPr>
          <p:cNvSpPr txBox="1"/>
          <p:nvPr/>
        </p:nvSpPr>
        <p:spPr>
          <a:xfrm>
            <a:off x="313263" y="2023122"/>
            <a:ext cx="11684000" cy="4801314"/>
          </a:xfrm>
          <a:prstGeom prst="rect">
            <a:avLst/>
          </a:prstGeom>
          <a:noFill/>
        </p:spPr>
        <p:txBody>
          <a:bodyPr wrap="square">
            <a:spAutoFit/>
          </a:bodyPr>
          <a:lstStyle/>
          <a:p>
            <a:pPr algn="just"/>
            <a:r>
              <a:rPr lang="en-US" b="1" i="0" dirty="0">
                <a:solidFill>
                  <a:srgbClr val="610B4B"/>
                </a:solidFill>
                <a:effectLst/>
                <a:latin typeface="erdana"/>
              </a:rPr>
              <a:t>Advantages of Batch OS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 The use of a </a:t>
            </a:r>
            <a:r>
              <a:rPr lang="en-US" b="1" i="0" dirty="0">
                <a:solidFill>
                  <a:srgbClr val="000000"/>
                </a:solidFill>
                <a:effectLst/>
                <a:latin typeface="inter-regular"/>
              </a:rPr>
              <a:t>resident monitor</a:t>
            </a:r>
            <a:r>
              <a:rPr lang="en-US" b="0" i="0" dirty="0">
                <a:solidFill>
                  <a:srgbClr val="000000"/>
                </a:solidFill>
                <a:effectLst/>
                <a:latin typeface="inter-regular"/>
              </a:rPr>
              <a:t> improves computer efficiency as it eliminates CPU time between two jobs.</a:t>
            </a:r>
          </a:p>
          <a:p>
            <a:pPr algn="just"/>
            <a:endParaRPr lang="en-US" b="0" i="0" dirty="0">
              <a:solidFill>
                <a:srgbClr val="610B4B"/>
              </a:solidFill>
              <a:effectLst/>
              <a:latin typeface="erdana"/>
            </a:endParaRPr>
          </a:p>
          <a:p>
            <a:pPr algn="just"/>
            <a:r>
              <a:rPr lang="en-US" b="1" dirty="0">
                <a:solidFill>
                  <a:srgbClr val="610B4B"/>
                </a:solidFill>
                <a:latin typeface="erdana"/>
              </a:rPr>
              <a:t>Resident Monitor: </a:t>
            </a:r>
            <a:r>
              <a:rPr lang="en-US" b="0" i="0" dirty="0">
                <a:solidFill>
                  <a:srgbClr val="333333"/>
                </a:solidFill>
                <a:effectLst/>
                <a:latin typeface="inter-regular"/>
              </a:rPr>
              <a:t>The purpose of this operating system was mainly to transfer control from one job to another as soon as the job was completed. It contained a small set of programs called the resident monitor that always resided in one part of the main memory. </a:t>
            </a:r>
            <a:endParaRPr lang="en-US" b="1" dirty="0">
              <a:solidFill>
                <a:srgbClr val="610B4B"/>
              </a:solidFill>
              <a:latin typeface="erdana"/>
            </a:endParaRPr>
          </a:p>
          <a:p>
            <a:pPr algn="just"/>
            <a:endParaRPr lang="en-US" b="0" i="0" dirty="0">
              <a:solidFill>
                <a:srgbClr val="610B4B"/>
              </a:solidFill>
              <a:effectLst/>
              <a:latin typeface="erdana"/>
            </a:endParaRPr>
          </a:p>
          <a:p>
            <a:pPr algn="just"/>
            <a:r>
              <a:rPr lang="en-US" b="1" i="0" dirty="0">
                <a:solidFill>
                  <a:srgbClr val="610B4B"/>
                </a:solidFill>
                <a:effectLst/>
                <a:latin typeface="erdana"/>
              </a:rPr>
              <a:t>Disadvantages of Batch OS</a:t>
            </a:r>
            <a:endParaRPr lang="en-US" b="1" i="0" dirty="0">
              <a:solidFill>
                <a:srgbClr val="333333"/>
              </a:solidFill>
              <a:effectLst/>
              <a:latin typeface="inter-bold"/>
            </a:endParaRPr>
          </a:p>
          <a:p>
            <a:pPr algn="just"/>
            <a:r>
              <a:rPr lang="en-US" b="1" i="0" dirty="0">
                <a:solidFill>
                  <a:srgbClr val="333333"/>
                </a:solidFill>
                <a:effectLst/>
                <a:latin typeface="inter-bold"/>
              </a:rPr>
              <a:t>1. Starvation</a:t>
            </a:r>
            <a:endParaRPr lang="en-US" b="0" i="0" dirty="0">
              <a:solidFill>
                <a:srgbClr val="333333"/>
              </a:solidFill>
              <a:effectLst/>
              <a:latin typeface="inter-regular"/>
            </a:endParaRPr>
          </a:p>
          <a:p>
            <a:pPr algn="just"/>
            <a:r>
              <a:rPr lang="en-US" b="0" i="0" dirty="0">
                <a:solidFill>
                  <a:srgbClr val="333333"/>
                </a:solidFill>
                <a:effectLst/>
                <a:latin typeface="inter-regular"/>
              </a:rPr>
              <a:t>Batch processing suffers from starvation.</a:t>
            </a:r>
          </a:p>
          <a:p>
            <a:pPr algn="just"/>
            <a:r>
              <a:rPr lang="en-US" b="0" i="0" dirty="0">
                <a:solidFill>
                  <a:srgbClr val="333333"/>
                </a:solidFill>
                <a:effectLst/>
                <a:latin typeface="inter-regular"/>
              </a:rPr>
              <a:t>There are five jobs J1, J2, J3, J4, and J5, present in the batch. If the execution time of J1 is very high, then the other four jobs will never be executed, or they will have to wait for a very long time. Hence the other processes get starved.</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2. Not Interactive</a:t>
            </a:r>
            <a:endParaRPr lang="en-US" b="0" i="0" dirty="0">
              <a:solidFill>
                <a:srgbClr val="333333"/>
              </a:solidFill>
              <a:effectLst/>
              <a:latin typeface="inter-regular"/>
            </a:endParaRPr>
          </a:p>
          <a:p>
            <a:pPr algn="just"/>
            <a:r>
              <a:rPr lang="en-US" b="0" i="0" dirty="0">
                <a:solidFill>
                  <a:srgbClr val="333333"/>
                </a:solidFill>
                <a:effectLst/>
                <a:latin typeface="inter-regular"/>
              </a:rPr>
              <a:t>Batch Processing is not suitable for jobs that are dependent on the user's input. If a job requires the input of two numbers from the console, then it will never get it in the batch processing scenario since the user is not present at the time of execution.</a:t>
            </a:r>
          </a:p>
        </p:txBody>
      </p:sp>
    </p:spTree>
    <p:extLst>
      <p:ext uri="{BB962C8B-B14F-4D97-AF65-F5344CB8AC3E}">
        <p14:creationId xmlns:p14="http://schemas.microsoft.com/office/powerpoint/2010/main" val="352828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B97568-309D-6189-C216-021C7C1E9168}"/>
              </a:ext>
            </a:extLst>
          </p:cNvPr>
          <p:cNvSpPr txBox="1"/>
          <p:nvPr/>
        </p:nvSpPr>
        <p:spPr>
          <a:xfrm>
            <a:off x="245533" y="257370"/>
            <a:ext cx="11650133" cy="3970318"/>
          </a:xfrm>
          <a:prstGeom prst="rect">
            <a:avLst/>
          </a:prstGeom>
          <a:noFill/>
        </p:spPr>
        <p:txBody>
          <a:bodyPr wrap="square">
            <a:spAutoFit/>
          </a:bodyPr>
          <a:lstStyle/>
          <a:p>
            <a:pPr algn="just"/>
            <a:r>
              <a:rPr lang="en-US" b="1" i="0" dirty="0">
                <a:solidFill>
                  <a:srgbClr val="333333"/>
                </a:solidFill>
                <a:effectLst/>
                <a:latin typeface="inter-bold"/>
              </a:rPr>
              <a:t>Program execution</a:t>
            </a:r>
            <a:endParaRPr lang="en-US" b="0" i="0" dirty="0">
              <a:solidFill>
                <a:srgbClr val="333333"/>
              </a:solidFill>
              <a:effectLst/>
              <a:latin typeface="inter-regular"/>
            </a:endParaRPr>
          </a:p>
          <a:p>
            <a:pPr algn="just"/>
            <a:r>
              <a:rPr lang="en-US" b="0" i="0" dirty="0">
                <a:solidFill>
                  <a:srgbClr val="333333"/>
                </a:solidFill>
                <a:effectLst/>
                <a:latin typeface="inter-regular"/>
              </a:rPr>
              <a:t>To execute a program, several tasks need to be performed. Both the instructions and data must be loaded into the main memory. In addition, input-output devices and files should be initialized, and other resources must be prepared. The Operating structures handle these kinds of multi-tasks.</a:t>
            </a:r>
          </a:p>
          <a:p>
            <a:pPr algn="just"/>
            <a:endParaRPr lang="en-US" dirty="0">
              <a:solidFill>
                <a:srgbClr val="333333"/>
              </a:solidFill>
              <a:latin typeface="inter-regular"/>
            </a:endParaRPr>
          </a:p>
          <a:p>
            <a:pPr algn="just"/>
            <a:r>
              <a:rPr lang="en-US" b="1" i="0" dirty="0">
                <a:solidFill>
                  <a:srgbClr val="333333"/>
                </a:solidFill>
                <a:effectLst/>
                <a:latin typeface="inter-bold"/>
              </a:rPr>
              <a:t>Control Input/output devices</a:t>
            </a:r>
            <a:endParaRPr lang="en-US" b="0" i="0" dirty="0">
              <a:solidFill>
                <a:srgbClr val="333333"/>
              </a:solidFill>
              <a:effectLst/>
              <a:latin typeface="inter-regular"/>
            </a:endParaRPr>
          </a:p>
          <a:p>
            <a:pPr algn="just"/>
            <a:r>
              <a:rPr lang="en-US" b="0" i="0" dirty="0">
                <a:solidFill>
                  <a:srgbClr val="333333"/>
                </a:solidFill>
                <a:effectLst/>
                <a:latin typeface="inter-regular"/>
              </a:rPr>
              <a:t>As there are numerous types of I/O devices within the computer system, and each I/O device calls for its own precise set of instructions for the operation. The Operating System hides that info with the aid of presenting a uniform interface. Thus, it is convenient for programmers to access such devices easily.</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Program Creation</a:t>
            </a:r>
            <a:endParaRPr lang="en-US" b="0" i="0" dirty="0">
              <a:solidFill>
                <a:srgbClr val="333333"/>
              </a:solidFill>
              <a:effectLst/>
              <a:latin typeface="inter-regular"/>
            </a:endParaRPr>
          </a:p>
          <a:p>
            <a:pPr algn="just"/>
            <a:r>
              <a:rPr lang="en-US" b="0" i="0" dirty="0">
                <a:solidFill>
                  <a:srgbClr val="333333"/>
                </a:solidFill>
                <a:effectLst/>
                <a:latin typeface="inter-regular"/>
              </a:rPr>
              <a:t>The Operating system offers the structures and tools, including editors and debuggers, to help the programmer create, modify, and debugging programs.</a:t>
            </a:r>
          </a:p>
          <a:p>
            <a:pPr algn="just"/>
            <a:endParaRPr lang="en-US" b="0" i="0" dirty="0">
              <a:solidFill>
                <a:srgbClr val="333333"/>
              </a:solidFill>
              <a:effectLst/>
              <a:latin typeface="inter-regular"/>
            </a:endParaRPr>
          </a:p>
        </p:txBody>
      </p:sp>
      <p:sp>
        <p:nvSpPr>
          <p:cNvPr id="5" name="TextBox 4">
            <a:extLst>
              <a:ext uri="{FF2B5EF4-FFF2-40B4-BE49-F238E27FC236}">
                <a16:creationId xmlns:a16="http://schemas.microsoft.com/office/drawing/2014/main" id="{A18CD84A-CFF6-19C7-7AA2-2469BA50FB15}"/>
              </a:ext>
            </a:extLst>
          </p:cNvPr>
          <p:cNvSpPr txBox="1"/>
          <p:nvPr/>
        </p:nvSpPr>
        <p:spPr>
          <a:xfrm>
            <a:off x="245532" y="4036417"/>
            <a:ext cx="11599332" cy="2585323"/>
          </a:xfrm>
          <a:prstGeom prst="rect">
            <a:avLst/>
          </a:prstGeom>
          <a:noFill/>
        </p:spPr>
        <p:txBody>
          <a:bodyPr wrap="square">
            <a:spAutoFit/>
          </a:bodyPr>
          <a:lstStyle/>
          <a:p>
            <a:pPr algn="just"/>
            <a:r>
              <a:rPr lang="en-US" b="1" i="0" dirty="0">
                <a:solidFill>
                  <a:srgbClr val="333333"/>
                </a:solidFill>
                <a:effectLst/>
                <a:latin typeface="inter-bold"/>
              </a:rPr>
              <a:t>Error Detection and Response</a:t>
            </a:r>
            <a:endParaRPr lang="en-US" b="0" i="0" dirty="0">
              <a:solidFill>
                <a:srgbClr val="333333"/>
              </a:solidFill>
              <a:effectLst/>
              <a:latin typeface="inter-regular"/>
            </a:endParaRPr>
          </a:p>
          <a:p>
            <a:pPr algn="just"/>
            <a:r>
              <a:rPr lang="en-US" b="0" i="0" dirty="0">
                <a:solidFill>
                  <a:srgbClr val="333333"/>
                </a:solidFill>
                <a:effectLst/>
                <a:latin typeface="inter-regular"/>
              </a:rPr>
              <a:t>An Error in a device may also cause malfunctioning of the entire device. These include hardware and software. To avoid error, the operating system monitors the system for detecting errors and takes suitable action with at least impact on running applications.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While working with computers, errors may occur quite often. Errors may occur in the:</a:t>
            </a:r>
          </a:p>
          <a:p>
            <a:pPr algn="just">
              <a:buFont typeface="Arial" panose="020B0604020202020204" pitchFamily="34" charset="0"/>
              <a:buChar char="•"/>
            </a:pPr>
            <a:r>
              <a:rPr lang="en-US" b="1" i="0" dirty="0">
                <a:solidFill>
                  <a:srgbClr val="000000"/>
                </a:solidFill>
                <a:effectLst/>
                <a:latin typeface="inter-bold"/>
              </a:rPr>
              <a:t> Input/ Output devices:</a:t>
            </a:r>
            <a:r>
              <a:rPr lang="en-US" b="0" i="0" dirty="0">
                <a:solidFill>
                  <a:srgbClr val="000000"/>
                </a:solidFill>
                <a:effectLst/>
                <a:latin typeface="inter-regular"/>
              </a:rPr>
              <a:t> For example, connection failure in the network, lack of paper in the printer, etc.</a:t>
            </a:r>
          </a:p>
          <a:p>
            <a:pPr algn="just">
              <a:buFont typeface="Arial" panose="020B0604020202020204" pitchFamily="34" charset="0"/>
              <a:buChar char="•"/>
            </a:pPr>
            <a:r>
              <a:rPr lang="en-US" b="1" i="0" dirty="0">
                <a:solidFill>
                  <a:srgbClr val="000000"/>
                </a:solidFill>
                <a:effectLst/>
                <a:latin typeface="inter-bold"/>
              </a:rPr>
              <a:t> User program:</a:t>
            </a:r>
            <a:r>
              <a:rPr lang="en-US" b="0" i="0" dirty="0">
                <a:solidFill>
                  <a:srgbClr val="000000"/>
                </a:solidFill>
                <a:effectLst/>
                <a:latin typeface="inter-regular"/>
              </a:rPr>
              <a:t> For example: attempt to access illegal memory locations, divide by zero, use too much CPU time, etc.</a:t>
            </a:r>
          </a:p>
          <a:p>
            <a:pPr algn="just">
              <a:buFont typeface="Arial" panose="020B0604020202020204" pitchFamily="34" charset="0"/>
              <a:buChar char="•"/>
            </a:pPr>
            <a:r>
              <a:rPr lang="en-US" b="1" i="0" dirty="0">
                <a:solidFill>
                  <a:srgbClr val="000000"/>
                </a:solidFill>
                <a:effectLst/>
                <a:latin typeface="inter-bold"/>
              </a:rPr>
              <a:t> Memory hardware:</a:t>
            </a:r>
            <a:r>
              <a:rPr lang="en-US" b="0" i="0" dirty="0">
                <a:solidFill>
                  <a:srgbClr val="000000"/>
                </a:solidFill>
                <a:effectLst/>
                <a:latin typeface="inter-regular"/>
              </a:rPr>
              <a:t> For example, Memory error, the memory becomes full, etc.</a:t>
            </a:r>
          </a:p>
        </p:txBody>
      </p:sp>
    </p:spTree>
    <p:extLst>
      <p:ext uri="{BB962C8B-B14F-4D97-AF65-F5344CB8AC3E}">
        <p14:creationId xmlns:p14="http://schemas.microsoft.com/office/powerpoint/2010/main" val="9570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5ACA4-1142-4463-01C4-B19831F72CF2}"/>
              </a:ext>
            </a:extLst>
          </p:cNvPr>
          <p:cNvSpPr txBox="1"/>
          <p:nvPr/>
        </p:nvSpPr>
        <p:spPr>
          <a:xfrm>
            <a:off x="228599" y="245540"/>
            <a:ext cx="11641667" cy="4524315"/>
          </a:xfrm>
          <a:prstGeom prst="rect">
            <a:avLst/>
          </a:prstGeom>
          <a:noFill/>
        </p:spPr>
        <p:txBody>
          <a:bodyPr wrap="square">
            <a:spAutoFit/>
          </a:bodyPr>
          <a:lstStyle/>
          <a:p>
            <a:pPr algn="just"/>
            <a:r>
              <a:rPr lang="en-US" b="1" i="0" dirty="0">
                <a:solidFill>
                  <a:srgbClr val="333333"/>
                </a:solidFill>
                <a:effectLst/>
                <a:latin typeface="inter-bold"/>
              </a:rPr>
              <a:t>Accounting</a:t>
            </a:r>
            <a:endParaRPr lang="en-US" b="0" i="0" dirty="0">
              <a:solidFill>
                <a:srgbClr val="333333"/>
              </a:solidFill>
              <a:effectLst/>
              <a:latin typeface="inter-regular"/>
            </a:endParaRPr>
          </a:p>
          <a:p>
            <a:pPr algn="just"/>
            <a:r>
              <a:rPr lang="en-US" b="0" i="0" dirty="0">
                <a:solidFill>
                  <a:srgbClr val="333333"/>
                </a:solidFill>
                <a:effectLst/>
                <a:latin typeface="inter-regular"/>
              </a:rPr>
              <a:t>An Operating device collects utilization records for numerous assets and tracks the overall performance parameters and responsive time to enhance overall performance. These personal records are beneficial for additional upgrades and tuning the device to enhance overall performance.</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Security and Protection</a:t>
            </a:r>
            <a:endParaRPr lang="en-US" b="0" i="0" dirty="0">
              <a:solidFill>
                <a:srgbClr val="333333"/>
              </a:solidFill>
              <a:effectLst/>
              <a:latin typeface="inter-regular"/>
            </a:endParaRPr>
          </a:p>
          <a:p>
            <a:pPr algn="just"/>
            <a:r>
              <a:rPr lang="en-US" b="0" i="0" dirty="0">
                <a:solidFill>
                  <a:srgbClr val="333333"/>
                </a:solidFill>
                <a:effectLst/>
                <a:latin typeface="inter-regular"/>
              </a:rPr>
              <a:t>Operating device affords safety to the statistics and packages of a person and protects any interference from unauthorized users. The safety feature counters threats, which are published via way of individuals out of doors the manage of the running device.</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For Example:</a:t>
            </a:r>
            <a:endParaRPr lang="en-US" b="0" i="0" dirty="0">
              <a:solidFill>
                <a:srgbClr val="333333"/>
              </a:solidFill>
              <a:effectLst/>
              <a:latin typeface="inter-regular"/>
            </a:endParaRPr>
          </a:p>
          <a:p>
            <a:pPr algn="just"/>
            <a:r>
              <a:rPr lang="en-US" b="0" i="0" dirty="0">
                <a:solidFill>
                  <a:srgbClr val="333333"/>
                </a:solidFill>
                <a:effectLst/>
                <a:latin typeface="inter-regular"/>
              </a:rPr>
              <a:t>When a user downloads something from the internet, that program may contain malicious code that may harm the already existing programs. The operating system ensures that proper checks are applied while downloading such programs.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If one computer system is shared amongst a couple of users, then the various processes must be protected from another intrusion.  The Operating System include providing unique users ids and passwords to each user.</a:t>
            </a:r>
          </a:p>
        </p:txBody>
      </p:sp>
      <p:sp>
        <p:nvSpPr>
          <p:cNvPr id="5" name="TextBox 4">
            <a:extLst>
              <a:ext uri="{FF2B5EF4-FFF2-40B4-BE49-F238E27FC236}">
                <a16:creationId xmlns:a16="http://schemas.microsoft.com/office/drawing/2014/main" id="{B449064B-6F96-A9F8-B6E6-4455A0DB10EE}"/>
              </a:ext>
            </a:extLst>
          </p:cNvPr>
          <p:cNvSpPr txBox="1"/>
          <p:nvPr/>
        </p:nvSpPr>
        <p:spPr>
          <a:xfrm>
            <a:off x="237067" y="4855913"/>
            <a:ext cx="11548532" cy="1754326"/>
          </a:xfrm>
          <a:prstGeom prst="rect">
            <a:avLst/>
          </a:prstGeom>
          <a:noFill/>
        </p:spPr>
        <p:txBody>
          <a:bodyPr wrap="square">
            <a:spAutoFit/>
          </a:bodyPr>
          <a:lstStyle/>
          <a:p>
            <a:pPr algn="just"/>
            <a:r>
              <a:rPr lang="en-US" b="1" i="0" dirty="0">
                <a:solidFill>
                  <a:srgbClr val="333333"/>
                </a:solidFill>
                <a:effectLst/>
                <a:latin typeface="inter-bold"/>
              </a:rPr>
              <a:t>File management</a:t>
            </a:r>
            <a:endParaRPr lang="en-US" b="0" i="0" dirty="0">
              <a:solidFill>
                <a:srgbClr val="333333"/>
              </a:solidFill>
              <a:effectLst/>
              <a:latin typeface="inter-regular"/>
            </a:endParaRPr>
          </a:p>
          <a:p>
            <a:pPr algn="just"/>
            <a:r>
              <a:rPr lang="en-US" b="0" i="0" dirty="0">
                <a:solidFill>
                  <a:srgbClr val="333333"/>
                </a:solidFill>
                <a:effectLst/>
                <a:latin typeface="inter-regular"/>
              </a:rPr>
              <a:t>Computers keep data and information on secondary storage devices like magnetic tape, magnetic disk, optical disk, etc. Each storage media has its capabilities like speed, capacity, data transfer rate, and data access methods.</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Communication</a:t>
            </a:r>
            <a:endParaRPr lang="en-US" b="0" i="0" dirty="0">
              <a:solidFill>
                <a:srgbClr val="333333"/>
              </a:solidFill>
              <a:effectLst/>
              <a:latin typeface="inter-regular"/>
            </a:endParaRPr>
          </a:p>
          <a:p>
            <a:pPr algn="just"/>
            <a:r>
              <a:rPr lang="en-US" b="0" i="0" dirty="0">
                <a:solidFill>
                  <a:srgbClr val="333333"/>
                </a:solidFill>
                <a:effectLst/>
                <a:latin typeface="inter-regular"/>
              </a:rPr>
              <a:t>The operating system manages the exchange of data and programs among different computers connected over a network.  </a:t>
            </a:r>
          </a:p>
        </p:txBody>
      </p:sp>
    </p:spTree>
    <p:extLst>
      <p:ext uri="{BB962C8B-B14F-4D97-AF65-F5344CB8AC3E}">
        <p14:creationId xmlns:p14="http://schemas.microsoft.com/office/powerpoint/2010/main" val="248382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63C85-8545-D016-5DA0-FFD7167AC733}"/>
              </a:ext>
            </a:extLst>
          </p:cNvPr>
          <p:cNvSpPr txBox="1"/>
          <p:nvPr/>
        </p:nvSpPr>
        <p:spPr>
          <a:xfrm>
            <a:off x="279401" y="344438"/>
            <a:ext cx="5816600" cy="6186309"/>
          </a:xfrm>
          <a:prstGeom prst="rect">
            <a:avLst/>
          </a:prstGeom>
          <a:noFill/>
        </p:spPr>
        <p:txBody>
          <a:bodyPr wrap="square">
            <a:spAutoFit/>
          </a:bodyPr>
          <a:lstStyle/>
          <a:p>
            <a:pPr algn="just"/>
            <a:r>
              <a:rPr lang="en-US" b="1" i="0" dirty="0">
                <a:solidFill>
                  <a:srgbClr val="610B38"/>
                </a:solidFill>
                <a:effectLst/>
                <a:latin typeface="erdana"/>
              </a:rPr>
              <a:t>Multiprogramming Operating System</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Multiprogramming is an extension to batch processing where the CPU is always kept busy. Each process needs two types of system time: CPU time and I/O time.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In a multiprogramming environment, when a process does its I/O, The CPU can start the execution of other processes. Therefore, multiprogramming improves the efficiency of the system.</a:t>
            </a:r>
          </a:p>
          <a:p>
            <a:pPr algn="just"/>
            <a:endParaRPr lang="en-US" dirty="0">
              <a:solidFill>
                <a:srgbClr val="333333"/>
              </a:solidFill>
              <a:latin typeface="inter-regular"/>
            </a:endParaRPr>
          </a:p>
          <a:p>
            <a:pPr algn="just"/>
            <a:r>
              <a:rPr lang="en-US" b="1" i="0" dirty="0">
                <a:solidFill>
                  <a:srgbClr val="610B4B"/>
                </a:solidFill>
                <a:effectLst/>
                <a:latin typeface="erdana"/>
              </a:rPr>
              <a:t>Advantages of Multiprogramming OS</a:t>
            </a:r>
          </a:p>
          <a:p>
            <a:pPr algn="just">
              <a:buFont typeface="Arial" panose="020B0604020202020204" pitchFamily="34" charset="0"/>
              <a:buChar char="•"/>
            </a:pPr>
            <a:r>
              <a:rPr lang="en-US" b="0" i="0" dirty="0">
                <a:solidFill>
                  <a:srgbClr val="000000"/>
                </a:solidFill>
                <a:effectLst/>
                <a:latin typeface="inter-regular"/>
              </a:rPr>
              <a:t> Throughout the system, it increased as the CPU always had one program to execute.</a:t>
            </a:r>
          </a:p>
          <a:p>
            <a:pPr algn="just">
              <a:buFont typeface="Arial" panose="020B0604020202020204" pitchFamily="34" charset="0"/>
              <a:buChar char="•"/>
            </a:pPr>
            <a:r>
              <a:rPr lang="en-US" b="0" i="0" dirty="0">
                <a:solidFill>
                  <a:srgbClr val="000000"/>
                </a:solidFill>
                <a:effectLst/>
                <a:latin typeface="inter-regular"/>
              </a:rPr>
              <a:t> Response time can also be reduced.</a:t>
            </a:r>
          </a:p>
          <a:p>
            <a:pPr algn="just"/>
            <a:endParaRPr lang="en-US" b="0" i="0" dirty="0">
              <a:solidFill>
                <a:srgbClr val="610B4B"/>
              </a:solidFill>
              <a:effectLst/>
              <a:latin typeface="erdana"/>
            </a:endParaRPr>
          </a:p>
          <a:p>
            <a:pPr algn="just"/>
            <a:r>
              <a:rPr lang="en-US" b="1" i="0" dirty="0">
                <a:solidFill>
                  <a:srgbClr val="610B4B"/>
                </a:solidFill>
                <a:effectLst/>
                <a:latin typeface="erdana"/>
              </a:rPr>
              <a:t>Disadvantages of Multiprogramming OS</a:t>
            </a:r>
          </a:p>
          <a:p>
            <a:pPr algn="just">
              <a:buFont typeface="Arial" panose="020B0604020202020204" pitchFamily="34" charset="0"/>
              <a:buChar char="•"/>
            </a:pPr>
            <a:r>
              <a:rPr lang="en-US" b="0" i="0" dirty="0">
                <a:solidFill>
                  <a:srgbClr val="000000"/>
                </a:solidFill>
                <a:effectLst/>
                <a:latin typeface="inter-regular"/>
              </a:rPr>
              <a:t> Multiprogramming systems provide an environment in which various systems resources are used efficiently, but they do not provide any user interaction with the computer system.</a:t>
            </a:r>
          </a:p>
          <a:p>
            <a:pPr algn="just"/>
            <a:endParaRPr lang="en-US" b="0" i="0" dirty="0">
              <a:solidFill>
                <a:srgbClr val="333333"/>
              </a:solidFill>
              <a:effectLst/>
              <a:latin typeface="inter-regular"/>
            </a:endParaRPr>
          </a:p>
        </p:txBody>
      </p:sp>
      <p:pic>
        <p:nvPicPr>
          <p:cNvPr id="7170" name="Picture 2" descr="Multiprocessing Operating System">
            <a:extLst>
              <a:ext uri="{FF2B5EF4-FFF2-40B4-BE49-F238E27FC236}">
                <a16:creationId xmlns:a16="http://schemas.microsoft.com/office/drawing/2014/main" id="{9A83A785-285F-935F-6FA8-D4EFFAAFA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3663"/>
            <a:ext cx="52387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77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D49D-D5DA-BE18-894A-172B2D5CDEE2}"/>
              </a:ext>
            </a:extLst>
          </p:cNvPr>
          <p:cNvSpPr txBox="1"/>
          <p:nvPr/>
        </p:nvSpPr>
        <p:spPr>
          <a:xfrm>
            <a:off x="220133" y="124937"/>
            <a:ext cx="5875867" cy="5909310"/>
          </a:xfrm>
          <a:prstGeom prst="rect">
            <a:avLst/>
          </a:prstGeom>
          <a:noFill/>
        </p:spPr>
        <p:txBody>
          <a:bodyPr wrap="square">
            <a:spAutoFit/>
          </a:bodyPr>
          <a:lstStyle/>
          <a:p>
            <a:pPr algn="just"/>
            <a:r>
              <a:rPr lang="en-US" b="1" i="0" dirty="0">
                <a:solidFill>
                  <a:srgbClr val="610B38"/>
                </a:solidFill>
                <a:effectLst/>
                <a:latin typeface="erdana"/>
              </a:rPr>
              <a:t>Multiprocessing Operating System</a:t>
            </a:r>
          </a:p>
          <a:p>
            <a:pPr algn="just"/>
            <a:r>
              <a:rPr lang="en-US" b="0" i="0" dirty="0">
                <a:solidFill>
                  <a:srgbClr val="333333"/>
                </a:solidFill>
                <a:effectLst/>
                <a:latin typeface="inter-regular"/>
              </a:rPr>
              <a:t>In Multiprocessing, Parallel computing is achieved. There are more than one processors present in the system which can execute more than one process at the same time. This will increase the throughput of the system.</a:t>
            </a:r>
          </a:p>
          <a:p>
            <a:pPr algn="just"/>
            <a:endParaRPr lang="en-US" dirty="0">
              <a:solidFill>
                <a:srgbClr val="333333"/>
              </a:solidFill>
              <a:latin typeface="inter-regular"/>
            </a:endParaRPr>
          </a:p>
          <a:p>
            <a:pPr algn="just"/>
            <a:r>
              <a:rPr lang="en-US" b="1" i="0" dirty="0">
                <a:solidFill>
                  <a:srgbClr val="333333"/>
                </a:solidFill>
                <a:effectLst/>
                <a:latin typeface="inter-regular"/>
              </a:rPr>
              <a:t>Advantages of Multiprocessing operating system:</a:t>
            </a:r>
          </a:p>
          <a:p>
            <a:pPr algn="just"/>
            <a:endParaRPr lang="en-US" b="1"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 Increased reliability:</a:t>
            </a:r>
            <a:r>
              <a:rPr lang="en-US" b="0" i="0" dirty="0">
                <a:solidFill>
                  <a:srgbClr val="000000"/>
                </a:solidFill>
                <a:effectLst/>
                <a:latin typeface="inter-regular"/>
              </a:rPr>
              <a:t> Due to the multiprocessing system, processing tasks can be distributed among several processors. This increases reliability as if one processor fails, the task can be given to another processor for completion.</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 Increased throughout:</a:t>
            </a:r>
            <a:r>
              <a:rPr lang="en-US" b="0" i="0" dirty="0">
                <a:solidFill>
                  <a:srgbClr val="000000"/>
                </a:solidFill>
                <a:effectLst/>
                <a:latin typeface="inter-regular"/>
              </a:rPr>
              <a:t> As several processors increase, more work can be done in less.</a:t>
            </a:r>
          </a:p>
          <a:p>
            <a:pPr algn="just"/>
            <a:endParaRPr lang="en-US" b="0" i="0" dirty="0">
              <a:solidFill>
                <a:srgbClr val="333333"/>
              </a:solidFill>
              <a:effectLst/>
              <a:latin typeface="inter-regular"/>
            </a:endParaRPr>
          </a:p>
          <a:p>
            <a:pPr algn="just"/>
            <a:r>
              <a:rPr lang="en-US" b="1" i="0" dirty="0">
                <a:solidFill>
                  <a:srgbClr val="333333"/>
                </a:solidFill>
                <a:effectLst/>
                <a:latin typeface="inter-regular"/>
              </a:rPr>
              <a:t>Disadvantages of Multiprocessing operating System</a:t>
            </a:r>
          </a:p>
          <a:p>
            <a:pPr algn="just"/>
            <a:endParaRPr lang="en-US" b="1"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 Multiprocessing operating system is more complex and sophisticated as it takes care of multiple CPUs simultaneously.</a:t>
            </a:r>
          </a:p>
        </p:txBody>
      </p:sp>
      <p:sp>
        <p:nvSpPr>
          <p:cNvPr id="5" name="TextBox 4">
            <a:extLst>
              <a:ext uri="{FF2B5EF4-FFF2-40B4-BE49-F238E27FC236}">
                <a16:creationId xmlns:a16="http://schemas.microsoft.com/office/drawing/2014/main" id="{05A4F6ED-F91B-1C1A-298B-6D31B53C651C}"/>
              </a:ext>
            </a:extLst>
          </p:cNvPr>
          <p:cNvSpPr txBox="1"/>
          <p:nvPr/>
        </p:nvSpPr>
        <p:spPr>
          <a:xfrm>
            <a:off x="6096000" y="3728844"/>
            <a:ext cx="6096000" cy="2600712"/>
          </a:xfrm>
          <a:prstGeom prst="rect">
            <a:avLst/>
          </a:prstGeom>
          <a:noFill/>
        </p:spPr>
        <p:txBody>
          <a:bodyPr wrap="square">
            <a:spAutoFit/>
          </a:bodyPr>
          <a:lstStyle/>
          <a:p>
            <a:pPr eaLnBrk="1" hangingPunct="1">
              <a:buClr>
                <a:srgbClr val="006500"/>
              </a:buClr>
              <a:buSzPct val="90000"/>
              <a:buFont typeface="MS Gothic" panose="020B0609070205080204" pitchFamily="49" charset="-128"/>
              <a:buChar char="■"/>
            </a:pPr>
            <a:r>
              <a:rPr lang="en-US" altLang="en-US" sz="2000" i="1" dirty="0">
                <a:solidFill>
                  <a:srgbClr val="650065"/>
                </a:solidFill>
                <a:latin typeface="Arial" panose="020B0604020202020204" pitchFamily="34" charset="0"/>
              </a:rPr>
              <a:t>Symmetric multiprocessing (SMP)</a:t>
            </a:r>
            <a:endParaRPr lang="en-US" altLang="en-US" sz="2000" dirty="0">
              <a:latin typeface="Arial" panose="020B0604020202020204" pitchFamily="34" charset="0"/>
            </a:endParaRPr>
          </a:p>
          <a:p>
            <a:pPr lvl="1" eaLnBrk="1" hangingPunct="1">
              <a:spcBef>
                <a:spcPts val="438"/>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 Each processor runs and identical copy of the operating system.</a:t>
            </a:r>
            <a:endParaRPr lang="en-US" altLang="en-US" dirty="0">
              <a:latin typeface="Arial" panose="020B0604020202020204" pitchFamily="34" charset="0"/>
            </a:endParaRPr>
          </a:p>
          <a:p>
            <a:pPr eaLnBrk="1" hangingPunct="1">
              <a:spcBef>
                <a:spcPts val="475"/>
              </a:spcBef>
              <a:buClr>
                <a:srgbClr val="006500"/>
              </a:buClr>
              <a:buSzPct val="90000"/>
              <a:buFont typeface="MS Gothic" panose="020B0609070205080204" pitchFamily="49" charset="-128"/>
              <a:buChar char="■"/>
            </a:pPr>
            <a:r>
              <a:rPr lang="en-US" altLang="en-US" sz="2000" i="1" dirty="0">
                <a:solidFill>
                  <a:srgbClr val="650065"/>
                </a:solidFill>
                <a:latin typeface="Arial" panose="020B0604020202020204" pitchFamily="34" charset="0"/>
              </a:rPr>
              <a:t> Asymmetric multiprocessing</a:t>
            </a:r>
            <a:endParaRPr lang="en-US" altLang="en-US" sz="2000" dirty="0">
              <a:latin typeface="Arial" panose="020B0604020202020204" pitchFamily="34" charset="0"/>
            </a:endParaRPr>
          </a:p>
          <a:p>
            <a:pPr lvl="1" eaLnBrk="1" hangingPunct="1">
              <a:spcBef>
                <a:spcPts val="438"/>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 Each processor is assigned a specific task; master processor schedules and allocated work to slave processors.</a:t>
            </a:r>
            <a:endParaRPr lang="en-US" altLang="en-US" dirty="0">
              <a:latin typeface="Arial" panose="020B0604020202020204" pitchFamily="34" charset="0"/>
            </a:endParaRPr>
          </a:p>
          <a:p>
            <a:pPr lvl="1" eaLnBrk="1" hangingPunct="1">
              <a:spcBef>
                <a:spcPts val="450"/>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 More common in extremely large systems</a:t>
            </a:r>
            <a:endParaRPr lang="en-US" b="0" i="0" dirty="0">
              <a:solidFill>
                <a:srgbClr val="333333"/>
              </a:solidFill>
              <a:effectLst/>
              <a:latin typeface="inter-regular"/>
            </a:endParaRPr>
          </a:p>
        </p:txBody>
      </p:sp>
      <p:pic>
        <p:nvPicPr>
          <p:cNvPr id="6146" name="Picture 2" descr="Multiprocessing Operating System">
            <a:extLst>
              <a:ext uri="{FF2B5EF4-FFF2-40B4-BE49-F238E27FC236}">
                <a16:creationId xmlns:a16="http://schemas.microsoft.com/office/drawing/2014/main" id="{5887DB64-EF01-A661-3BCA-5A572229C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133" y="476250"/>
            <a:ext cx="51816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95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9028D-3FAB-BE64-D544-873310453C68}"/>
              </a:ext>
            </a:extLst>
          </p:cNvPr>
          <p:cNvSpPr txBox="1"/>
          <p:nvPr/>
        </p:nvSpPr>
        <p:spPr>
          <a:xfrm>
            <a:off x="160867" y="348734"/>
            <a:ext cx="6790266" cy="5355312"/>
          </a:xfrm>
          <a:prstGeom prst="rect">
            <a:avLst/>
          </a:prstGeom>
          <a:noFill/>
        </p:spPr>
        <p:txBody>
          <a:bodyPr wrap="square">
            <a:spAutoFit/>
          </a:bodyPr>
          <a:lstStyle/>
          <a:p>
            <a:pPr algn="just"/>
            <a:r>
              <a:rPr lang="en-IN" b="1" i="0" dirty="0">
                <a:solidFill>
                  <a:srgbClr val="610B4B"/>
                </a:solidFill>
                <a:effectLst/>
                <a:latin typeface="erdana"/>
              </a:rPr>
              <a:t>Multitasking Operating System</a:t>
            </a:r>
          </a:p>
          <a:p>
            <a:pPr algn="just"/>
            <a:endParaRPr lang="en-IN" b="1" dirty="0">
              <a:solidFill>
                <a:srgbClr val="610B4B"/>
              </a:solidFill>
              <a:latin typeface="erdana"/>
            </a:endParaRPr>
          </a:p>
          <a:p>
            <a:pPr algn="just"/>
            <a:r>
              <a:rPr lang="en-US" b="0" i="0" dirty="0">
                <a:solidFill>
                  <a:srgbClr val="333333"/>
                </a:solidFill>
                <a:effectLst/>
                <a:latin typeface="inter-regular"/>
              </a:rPr>
              <a:t>The multitasking operating system is a logical extension of a multiprogramming system that enables </a:t>
            </a:r>
            <a:r>
              <a:rPr lang="en-US" b="1" i="0" dirty="0">
                <a:solidFill>
                  <a:srgbClr val="333333"/>
                </a:solidFill>
                <a:effectLst/>
                <a:latin typeface="inter-bold"/>
              </a:rPr>
              <a:t>multiple</a:t>
            </a:r>
            <a:r>
              <a:rPr lang="en-US" b="0" i="0" dirty="0">
                <a:solidFill>
                  <a:srgbClr val="333333"/>
                </a:solidFill>
                <a:effectLst/>
                <a:latin typeface="inter-regular"/>
              </a:rPr>
              <a:t> programs simultaneously. It allows a user to perform more than one computer task at the same time.</a:t>
            </a:r>
          </a:p>
          <a:p>
            <a:pPr algn="just"/>
            <a:endParaRPr lang="en-US" dirty="0">
              <a:solidFill>
                <a:srgbClr val="333333"/>
              </a:solidFill>
              <a:latin typeface="inter-regular"/>
            </a:endParaRPr>
          </a:p>
          <a:p>
            <a:pPr algn="just"/>
            <a:r>
              <a:rPr lang="en-US" b="1" i="0" dirty="0">
                <a:solidFill>
                  <a:srgbClr val="610B4B"/>
                </a:solidFill>
                <a:effectLst/>
                <a:latin typeface="erdana"/>
              </a:rPr>
              <a:t>Advantages of Multitasking operating system</a:t>
            </a:r>
          </a:p>
          <a:p>
            <a:pPr algn="just"/>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This operating system is more suited to supporting multiple users simultaneously.</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 The multitasking operating systems have well-defined memory management.</a:t>
            </a:r>
          </a:p>
          <a:p>
            <a:pPr algn="just"/>
            <a:endParaRPr lang="en-US" b="1" i="0" dirty="0">
              <a:solidFill>
                <a:srgbClr val="610B4B"/>
              </a:solidFill>
              <a:effectLst/>
              <a:latin typeface="erdana"/>
            </a:endParaRPr>
          </a:p>
          <a:p>
            <a:pPr algn="just"/>
            <a:r>
              <a:rPr lang="en-US" b="1" i="0" dirty="0">
                <a:solidFill>
                  <a:srgbClr val="610B4B"/>
                </a:solidFill>
                <a:effectLst/>
                <a:latin typeface="erdana"/>
              </a:rPr>
              <a:t>Disadvantages of Multitasking operating system</a:t>
            </a:r>
          </a:p>
          <a:p>
            <a:pPr algn="just">
              <a:buFont typeface="Arial" panose="020B0604020202020204" pitchFamily="34" charset="0"/>
              <a:buChar char="•"/>
            </a:pPr>
            <a:r>
              <a:rPr lang="en-US" b="0" i="0" dirty="0">
                <a:solidFill>
                  <a:srgbClr val="000000"/>
                </a:solidFill>
                <a:effectLst/>
                <a:latin typeface="inter-regular"/>
              </a:rPr>
              <a:t> The multiple processors are busier at the same time to complete any task in a multitasking environment, so the CPU generates more heat.</a:t>
            </a:r>
          </a:p>
          <a:p>
            <a:pPr algn="just"/>
            <a:endParaRPr lang="en-IN" b="1" i="0" dirty="0">
              <a:solidFill>
                <a:srgbClr val="610B4B"/>
              </a:solidFill>
              <a:effectLst/>
              <a:latin typeface="erdana"/>
            </a:endParaRPr>
          </a:p>
        </p:txBody>
      </p:sp>
      <p:pic>
        <p:nvPicPr>
          <p:cNvPr id="1026" name="Picture 2" descr="multitasking Operating System">
            <a:extLst>
              <a:ext uri="{FF2B5EF4-FFF2-40B4-BE49-F238E27FC236}">
                <a16:creationId xmlns:a16="http://schemas.microsoft.com/office/drawing/2014/main" id="{BDA877FE-7382-3EAE-9394-B4001311D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116" y="1119189"/>
            <a:ext cx="52387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95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CB1B8D-C969-8F22-8DD9-C06982060425}"/>
              </a:ext>
            </a:extLst>
          </p:cNvPr>
          <p:cNvSpPr txBox="1"/>
          <p:nvPr/>
        </p:nvSpPr>
        <p:spPr>
          <a:xfrm>
            <a:off x="330200" y="323334"/>
            <a:ext cx="6807200" cy="5355312"/>
          </a:xfrm>
          <a:prstGeom prst="rect">
            <a:avLst/>
          </a:prstGeom>
          <a:noFill/>
        </p:spPr>
        <p:txBody>
          <a:bodyPr wrap="square">
            <a:spAutoFit/>
          </a:bodyPr>
          <a:lstStyle/>
          <a:p>
            <a:pPr algn="just"/>
            <a:r>
              <a:rPr lang="en-IN" b="1" i="0" dirty="0">
                <a:solidFill>
                  <a:srgbClr val="610B38"/>
                </a:solidFill>
                <a:effectLst/>
                <a:latin typeface="erdana"/>
              </a:rPr>
              <a:t>Network Operating System</a:t>
            </a:r>
          </a:p>
          <a:p>
            <a:pPr algn="just"/>
            <a:endParaRPr lang="en-IN" b="1" dirty="0">
              <a:solidFill>
                <a:srgbClr val="610B38"/>
              </a:solidFill>
              <a:latin typeface="erdana"/>
            </a:endParaRPr>
          </a:p>
          <a:p>
            <a:pPr algn="just"/>
            <a:r>
              <a:rPr lang="en-US" b="0" i="0" dirty="0">
                <a:solidFill>
                  <a:srgbClr val="333333"/>
                </a:solidFill>
                <a:effectLst/>
                <a:latin typeface="inter-regular"/>
              </a:rPr>
              <a:t>An Operating system, which includes software and associated protocols to communicate with other computers via a network conveniently and cost-effectively, is called Network Operating System.</a:t>
            </a:r>
            <a:endParaRPr lang="en-IN" b="1" i="0" dirty="0">
              <a:solidFill>
                <a:srgbClr val="610B38"/>
              </a:solidFill>
              <a:effectLst/>
              <a:latin typeface="erdana"/>
            </a:endParaRPr>
          </a:p>
          <a:p>
            <a:pPr algn="just"/>
            <a:endParaRPr lang="en-IN" b="1" dirty="0">
              <a:solidFill>
                <a:srgbClr val="610B38"/>
              </a:solidFill>
              <a:latin typeface="erdana"/>
            </a:endParaRPr>
          </a:p>
          <a:p>
            <a:pPr algn="just"/>
            <a:r>
              <a:rPr lang="en-US" b="1" i="0" dirty="0">
                <a:solidFill>
                  <a:srgbClr val="610B4B"/>
                </a:solidFill>
                <a:effectLst/>
                <a:latin typeface="erdana"/>
              </a:rPr>
              <a:t>Advantages of Network Operating System</a:t>
            </a:r>
          </a:p>
          <a:p>
            <a:pPr algn="just"/>
            <a:endParaRPr lang="en-US" b="1"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In this type of operating system, network traffic reduces due to the division between clients and the server.</a:t>
            </a:r>
          </a:p>
          <a:p>
            <a:pPr algn="just">
              <a:buFont typeface="Arial" panose="020B0604020202020204" pitchFamily="34" charset="0"/>
              <a:buChar char="•"/>
            </a:pPr>
            <a:r>
              <a:rPr lang="en-US" b="0" i="0" dirty="0">
                <a:solidFill>
                  <a:srgbClr val="000000"/>
                </a:solidFill>
                <a:effectLst/>
                <a:latin typeface="inter-regular"/>
              </a:rPr>
              <a:t> This type of system is less expensive to set up and maintain.</a:t>
            </a:r>
          </a:p>
          <a:p>
            <a:pPr algn="just"/>
            <a:endParaRPr lang="en-US" b="0" i="0" dirty="0">
              <a:solidFill>
                <a:srgbClr val="610B4B"/>
              </a:solidFill>
              <a:effectLst/>
              <a:latin typeface="erdana"/>
            </a:endParaRPr>
          </a:p>
          <a:p>
            <a:pPr algn="just"/>
            <a:r>
              <a:rPr lang="en-US" b="1" i="0" dirty="0">
                <a:solidFill>
                  <a:srgbClr val="610B4B"/>
                </a:solidFill>
                <a:effectLst/>
                <a:latin typeface="erdana"/>
              </a:rPr>
              <a:t>Disadvantages of Network Operating System</a:t>
            </a:r>
          </a:p>
          <a:p>
            <a:pPr algn="just"/>
            <a:endParaRPr lang="en-US" b="1"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In this type of operating system, the failure of any node in a system affects the whole system.</a:t>
            </a:r>
          </a:p>
          <a:p>
            <a:pPr algn="just">
              <a:buFont typeface="Arial" panose="020B0604020202020204" pitchFamily="34" charset="0"/>
              <a:buChar char="•"/>
            </a:pPr>
            <a:r>
              <a:rPr lang="en-US" b="0" i="0" dirty="0">
                <a:solidFill>
                  <a:srgbClr val="000000"/>
                </a:solidFill>
                <a:effectLst/>
                <a:latin typeface="inter-regular"/>
              </a:rPr>
              <a:t> Security and performance are important issues. So trained network administrators are required for network administration.</a:t>
            </a:r>
          </a:p>
          <a:p>
            <a:pPr algn="just"/>
            <a:endParaRPr lang="en-IN" b="1" i="0" dirty="0">
              <a:solidFill>
                <a:srgbClr val="610B38"/>
              </a:solidFill>
              <a:effectLst/>
              <a:latin typeface="erdana"/>
            </a:endParaRPr>
          </a:p>
        </p:txBody>
      </p:sp>
      <p:pic>
        <p:nvPicPr>
          <p:cNvPr id="2050" name="Picture 2" descr="network Operating System">
            <a:extLst>
              <a:ext uri="{FF2B5EF4-FFF2-40B4-BE49-F238E27FC236}">
                <a16:creationId xmlns:a16="http://schemas.microsoft.com/office/drawing/2014/main" id="{20453B37-F7B7-6BD2-360F-9A5740C9E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667" y="182033"/>
            <a:ext cx="45720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twork Operating System">
            <a:extLst>
              <a:ext uri="{FF2B5EF4-FFF2-40B4-BE49-F238E27FC236}">
                <a16:creationId xmlns:a16="http://schemas.microsoft.com/office/drawing/2014/main" id="{590FF7FF-9E94-3161-59C2-9937E2FBE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4572000"/>
            <a:ext cx="63912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5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2540A-3DE2-023E-831B-1ACFB8358D39}"/>
              </a:ext>
            </a:extLst>
          </p:cNvPr>
          <p:cNvSpPr txBox="1"/>
          <p:nvPr/>
        </p:nvSpPr>
        <p:spPr>
          <a:xfrm>
            <a:off x="237066" y="186605"/>
            <a:ext cx="6096000" cy="5632311"/>
          </a:xfrm>
          <a:prstGeom prst="rect">
            <a:avLst/>
          </a:prstGeom>
          <a:noFill/>
        </p:spPr>
        <p:txBody>
          <a:bodyPr wrap="square">
            <a:spAutoFit/>
          </a:bodyPr>
          <a:lstStyle/>
          <a:p>
            <a:pPr algn="just"/>
            <a:r>
              <a:rPr lang="en-US" b="1" i="0" dirty="0">
                <a:solidFill>
                  <a:srgbClr val="610B38"/>
                </a:solidFill>
                <a:effectLst/>
                <a:latin typeface="erdana"/>
              </a:rPr>
              <a:t>Real Time Operating System</a:t>
            </a:r>
          </a:p>
          <a:p>
            <a:pPr algn="just"/>
            <a:r>
              <a:rPr lang="en-US" b="0" i="0" dirty="0">
                <a:solidFill>
                  <a:srgbClr val="333333"/>
                </a:solidFill>
                <a:effectLst/>
                <a:latin typeface="inter-regular"/>
              </a:rPr>
              <a:t>In Real-Time Systems, each job carries a certain deadline within which the job is supposed to be completed, otherwise, the huge loss will be there, or even if the result is produced, it will be completely useless.</a:t>
            </a:r>
          </a:p>
          <a:p>
            <a:endParaRPr lang="en-US" dirty="0"/>
          </a:p>
          <a:p>
            <a:pPr algn="just"/>
            <a:r>
              <a:rPr lang="en-US" b="1" i="0" dirty="0">
                <a:solidFill>
                  <a:srgbClr val="610B4B"/>
                </a:solidFill>
                <a:effectLst/>
                <a:latin typeface="erdana"/>
              </a:rPr>
              <a:t>Advantages of Real-time operating system:</a:t>
            </a:r>
          </a:p>
          <a:p>
            <a:pPr algn="just"/>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Easy to layout, develop and execute real-time applications under the real-time operating system.</a:t>
            </a:r>
          </a:p>
          <a:p>
            <a:pPr algn="just">
              <a:buFont typeface="Arial" panose="020B0604020202020204" pitchFamily="34" charset="0"/>
              <a:buChar char="•"/>
            </a:pPr>
            <a:r>
              <a:rPr lang="en-US" b="0" i="0" dirty="0">
                <a:solidFill>
                  <a:srgbClr val="000000"/>
                </a:solidFill>
                <a:effectLst/>
                <a:latin typeface="inter-regular"/>
              </a:rPr>
              <a:t> In a Real-time operating system, the maximum utilization of devices and systems.</a:t>
            </a:r>
          </a:p>
          <a:p>
            <a:pPr algn="just"/>
            <a:endParaRPr lang="en-US" b="0" i="0" dirty="0">
              <a:solidFill>
                <a:srgbClr val="610B4B"/>
              </a:solidFill>
              <a:effectLst/>
              <a:latin typeface="erdana"/>
            </a:endParaRPr>
          </a:p>
          <a:p>
            <a:pPr algn="just"/>
            <a:r>
              <a:rPr lang="en-US" b="1" i="0" dirty="0">
                <a:solidFill>
                  <a:srgbClr val="610B4B"/>
                </a:solidFill>
                <a:effectLst/>
                <a:latin typeface="erdana"/>
              </a:rPr>
              <a:t>Disadvantages of Real-time operating system:</a:t>
            </a:r>
          </a:p>
          <a:p>
            <a:pPr algn="just"/>
            <a:endParaRPr lang="en-US" b="1"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Real-time operating systems are very costly to develop.</a:t>
            </a:r>
          </a:p>
          <a:p>
            <a:pPr algn="just">
              <a:buFont typeface="Arial" panose="020B0604020202020204" pitchFamily="34" charset="0"/>
              <a:buChar char="•"/>
            </a:pPr>
            <a:r>
              <a:rPr lang="en-US" b="0" i="0" dirty="0">
                <a:solidFill>
                  <a:srgbClr val="000000"/>
                </a:solidFill>
                <a:effectLst/>
                <a:latin typeface="inter-regular"/>
              </a:rPr>
              <a:t> Real-time operating systems are very complex and can consume critical CPU cycles.</a:t>
            </a:r>
          </a:p>
          <a:p>
            <a:br>
              <a:rPr lang="en-US" dirty="0"/>
            </a:br>
            <a:endParaRPr lang="en-IN" dirty="0"/>
          </a:p>
        </p:txBody>
      </p:sp>
      <p:pic>
        <p:nvPicPr>
          <p:cNvPr id="3074" name="Picture 2" descr="Real Time Operating System">
            <a:extLst>
              <a:ext uri="{FF2B5EF4-FFF2-40B4-BE49-F238E27FC236}">
                <a16:creationId xmlns:a16="http://schemas.microsoft.com/office/drawing/2014/main" id="{FAB8F665-8EBC-EFB8-0B75-23F9B07CC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066" y="80963"/>
            <a:ext cx="5715000" cy="2733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ABA7C1-6710-0550-9311-BCBDE8D6825D}"/>
              </a:ext>
            </a:extLst>
          </p:cNvPr>
          <p:cNvSpPr txBox="1"/>
          <p:nvPr/>
        </p:nvSpPr>
        <p:spPr>
          <a:xfrm>
            <a:off x="6239934" y="3116090"/>
            <a:ext cx="5715000" cy="3775777"/>
          </a:xfrm>
          <a:prstGeom prst="rect">
            <a:avLst/>
          </a:prstGeom>
          <a:noFill/>
        </p:spPr>
        <p:txBody>
          <a:bodyPr wrap="square">
            <a:spAutoFit/>
          </a:bodyPr>
          <a:lstStyle/>
          <a:p>
            <a:pPr eaLnBrk="1" hangingPunct="1">
              <a:buClr>
                <a:srgbClr val="006500"/>
              </a:buClr>
              <a:buSzPct val="90000"/>
              <a:buFont typeface="MS Gothic" panose="020B0609070205080204" pitchFamily="49" charset="-128"/>
              <a:buChar char="■"/>
            </a:pPr>
            <a:r>
              <a:rPr lang="en-US" altLang="en-US" sz="2000" dirty="0">
                <a:solidFill>
                  <a:srgbClr val="650065"/>
                </a:solidFill>
                <a:latin typeface="Arial" panose="020B0604020202020204" pitchFamily="34" charset="0"/>
              </a:rPr>
              <a:t>Hard real-time:</a:t>
            </a:r>
            <a:endParaRPr lang="en-US" altLang="en-US" sz="2000" dirty="0">
              <a:latin typeface="Arial" panose="020B0604020202020204" pitchFamily="34" charset="0"/>
            </a:endParaRPr>
          </a:p>
          <a:p>
            <a:pPr lvl="1" eaLnBrk="1" hangingPunct="1">
              <a:spcBef>
                <a:spcPts val="438"/>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Secondary storage limited or absent, data stored in short term memory, or read-only memory (ROM)</a:t>
            </a:r>
            <a:endParaRPr lang="en-US" altLang="en-US" dirty="0">
              <a:latin typeface="Arial" panose="020B0604020202020204" pitchFamily="34" charset="0"/>
            </a:endParaRPr>
          </a:p>
          <a:p>
            <a:pPr lvl="1" eaLnBrk="1" hangingPunct="1">
              <a:lnSpc>
                <a:spcPct val="101000"/>
              </a:lnSpc>
              <a:spcBef>
                <a:spcPts val="425"/>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Conflicts with time-sharing systems, not supported by general-purpose operating systems.</a:t>
            </a:r>
            <a:endParaRPr lang="en-US" altLang="en-US" dirty="0">
              <a:latin typeface="Arial" panose="020B0604020202020204" pitchFamily="34" charset="0"/>
            </a:endParaRPr>
          </a:p>
          <a:p>
            <a:pPr lvl="1" eaLnBrk="1" hangingPunct="1">
              <a:spcBef>
                <a:spcPts val="50"/>
              </a:spcBef>
              <a:buClr>
                <a:srgbClr val="CC65FF"/>
              </a:buClr>
              <a:buFont typeface="MS Gothic" panose="020B0609070205080204" pitchFamily="49" charset="-128"/>
              <a:buChar char="◆"/>
            </a:pPr>
            <a:endParaRPr lang="en-US" altLang="en-US" sz="2200" dirty="0">
              <a:latin typeface="Times New Roman" panose="02020603050405020304" pitchFamily="18" charset="0"/>
              <a:cs typeface="Times New Roman" panose="02020603050405020304" pitchFamily="18" charset="0"/>
            </a:endParaRPr>
          </a:p>
          <a:p>
            <a:pPr eaLnBrk="1" hangingPunct="1">
              <a:buClr>
                <a:srgbClr val="006500"/>
              </a:buClr>
              <a:buSzPct val="90000"/>
              <a:buFont typeface="MS Gothic" panose="020B0609070205080204" pitchFamily="49" charset="-128"/>
              <a:buChar char="■"/>
            </a:pPr>
            <a:r>
              <a:rPr lang="en-US" altLang="en-US" sz="2000" dirty="0">
                <a:solidFill>
                  <a:srgbClr val="650065"/>
                </a:solidFill>
                <a:latin typeface="Arial" panose="020B0604020202020204" pitchFamily="34" charset="0"/>
              </a:rPr>
              <a:t>Soft real-time</a:t>
            </a:r>
            <a:endParaRPr lang="en-US" altLang="en-US" sz="2000" dirty="0">
              <a:latin typeface="Arial" panose="020B0604020202020204" pitchFamily="34" charset="0"/>
            </a:endParaRPr>
          </a:p>
          <a:p>
            <a:pPr lvl="1" eaLnBrk="1" hangingPunct="1">
              <a:spcBef>
                <a:spcPts val="438"/>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Limited utility in industrial control of robotics</a:t>
            </a:r>
            <a:endParaRPr lang="en-US" altLang="en-US" dirty="0">
              <a:latin typeface="Arial" panose="020B0604020202020204" pitchFamily="34" charset="0"/>
            </a:endParaRPr>
          </a:p>
          <a:p>
            <a:pPr lvl="1" eaLnBrk="1" hangingPunct="1">
              <a:spcBef>
                <a:spcPts val="450"/>
              </a:spcBef>
              <a:buClr>
                <a:srgbClr val="CC65FF"/>
              </a:buClr>
              <a:buSzPct val="89000"/>
              <a:buFont typeface="MS Gothic" panose="020B0609070205080204" pitchFamily="49" charset="-128"/>
              <a:buChar char="◆"/>
            </a:pPr>
            <a:r>
              <a:rPr lang="en-US" altLang="en-US" dirty="0">
                <a:solidFill>
                  <a:srgbClr val="650065"/>
                </a:solidFill>
                <a:latin typeface="Arial" panose="020B0604020202020204" pitchFamily="34" charset="0"/>
              </a:rPr>
              <a:t>Useful in applications (multimedia, virtual reality) requiring advanced operating-system features.</a:t>
            </a:r>
            <a:endParaRPr lang="en-US" altLang="en-US" dirty="0">
              <a:latin typeface="Arial" panose="020B0604020202020204" pitchFamily="34" charset="0"/>
            </a:endParaRPr>
          </a:p>
        </p:txBody>
      </p:sp>
    </p:spTree>
    <p:extLst>
      <p:ext uri="{BB962C8B-B14F-4D97-AF65-F5344CB8AC3E}">
        <p14:creationId xmlns:p14="http://schemas.microsoft.com/office/powerpoint/2010/main" val="99427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5A522-8162-D157-4252-0123CE85DEB8}"/>
              </a:ext>
            </a:extLst>
          </p:cNvPr>
          <p:cNvSpPr txBox="1"/>
          <p:nvPr/>
        </p:nvSpPr>
        <p:spPr>
          <a:xfrm>
            <a:off x="254000" y="259772"/>
            <a:ext cx="6096000" cy="2308324"/>
          </a:xfrm>
          <a:prstGeom prst="rect">
            <a:avLst/>
          </a:prstGeom>
          <a:noFill/>
        </p:spPr>
        <p:txBody>
          <a:bodyPr wrap="square">
            <a:spAutoFit/>
          </a:bodyPr>
          <a:lstStyle/>
          <a:p>
            <a:pPr algn="just"/>
            <a:r>
              <a:rPr lang="en-US" b="1" i="0" dirty="0">
                <a:solidFill>
                  <a:srgbClr val="610B38"/>
                </a:solidFill>
                <a:effectLst/>
                <a:latin typeface="erdana"/>
              </a:rPr>
              <a:t>Time-Sharing Operating System</a:t>
            </a:r>
          </a:p>
          <a:p>
            <a:pPr algn="just"/>
            <a:r>
              <a:rPr lang="en-US" b="0" i="0" dirty="0">
                <a:solidFill>
                  <a:srgbClr val="333333"/>
                </a:solidFill>
                <a:effectLst/>
                <a:latin typeface="inter-regular"/>
              </a:rPr>
              <a:t>In the Time Sharing operating system, computer resources are allocated in a time-dependent fashion to several programs simultaneously. Thus it helps to provide a large number of user's direct access to the main computer. It is a logical extension of multiprogramming. In time-sharing, the CPU is switched among multiple programs given by different users on a scheduled basis.</a:t>
            </a:r>
          </a:p>
        </p:txBody>
      </p:sp>
      <p:pic>
        <p:nvPicPr>
          <p:cNvPr id="4098" name="Picture 2" descr="Real Time Operating System">
            <a:extLst>
              <a:ext uri="{FF2B5EF4-FFF2-40B4-BE49-F238E27FC236}">
                <a16:creationId xmlns:a16="http://schemas.microsoft.com/office/drawing/2014/main" id="{42321B57-5C75-BE18-05DE-36159E55C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022" y="186267"/>
            <a:ext cx="4086225"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8F2EBC-2832-D707-8242-C574158535E1}"/>
              </a:ext>
            </a:extLst>
          </p:cNvPr>
          <p:cNvSpPr txBox="1"/>
          <p:nvPr/>
        </p:nvSpPr>
        <p:spPr>
          <a:xfrm>
            <a:off x="254000" y="2858744"/>
            <a:ext cx="7702022" cy="3139321"/>
          </a:xfrm>
          <a:prstGeom prst="rect">
            <a:avLst/>
          </a:prstGeom>
          <a:noFill/>
        </p:spPr>
        <p:txBody>
          <a:bodyPr wrap="square">
            <a:spAutoFit/>
          </a:bodyPr>
          <a:lstStyle/>
          <a:p>
            <a:pPr algn="just"/>
            <a:r>
              <a:rPr lang="en-US" b="1" i="0" dirty="0">
                <a:solidFill>
                  <a:srgbClr val="610B4B"/>
                </a:solidFill>
                <a:effectLst/>
                <a:latin typeface="erdana"/>
              </a:rPr>
              <a:t>Advantages of Time Sharing Operating System</a:t>
            </a:r>
          </a:p>
          <a:p>
            <a:pPr algn="just"/>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The time-sharing operating system provides effective utilization and sharing of resources.</a:t>
            </a:r>
          </a:p>
          <a:p>
            <a:pPr algn="just">
              <a:buFont typeface="Arial" panose="020B0604020202020204" pitchFamily="34" charset="0"/>
              <a:buChar char="•"/>
            </a:pPr>
            <a:r>
              <a:rPr lang="en-US" b="0" i="0" dirty="0">
                <a:solidFill>
                  <a:srgbClr val="000000"/>
                </a:solidFill>
                <a:effectLst/>
                <a:latin typeface="inter-regular"/>
              </a:rPr>
              <a:t> This system reduces CPU idle and response time.</a:t>
            </a:r>
          </a:p>
          <a:p>
            <a:pPr algn="just"/>
            <a:endParaRPr lang="en-US" b="0" i="0" dirty="0">
              <a:solidFill>
                <a:srgbClr val="610B4B"/>
              </a:solidFill>
              <a:effectLst/>
              <a:latin typeface="erdana"/>
            </a:endParaRPr>
          </a:p>
          <a:p>
            <a:pPr algn="just"/>
            <a:r>
              <a:rPr lang="en-US" b="1" i="0" dirty="0">
                <a:solidFill>
                  <a:srgbClr val="610B4B"/>
                </a:solidFill>
                <a:effectLst/>
                <a:latin typeface="erdana"/>
              </a:rPr>
              <a:t>Disadvantages of Time Sharing Operating System</a:t>
            </a:r>
          </a:p>
          <a:p>
            <a:pPr algn="just"/>
            <a:endParaRPr lang="en-US" b="1"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 Data transmission rates are very high in comparison to other methods.</a:t>
            </a:r>
          </a:p>
          <a:p>
            <a:pPr algn="just">
              <a:buFont typeface="Arial" panose="020B0604020202020204" pitchFamily="34" charset="0"/>
              <a:buChar char="•"/>
            </a:pPr>
            <a:r>
              <a:rPr lang="en-US" b="0" i="0" dirty="0">
                <a:solidFill>
                  <a:srgbClr val="000000"/>
                </a:solidFill>
                <a:effectLst/>
                <a:latin typeface="inter-regular"/>
              </a:rPr>
              <a:t> Security and integrity of user programs loaded in memory and data need to be maintained as many users access the system at the same time.</a:t>
            </a:r>
          </a:p>
        </p:txBody>
      </p:sp>
    </p:spTree>
    <p:extLst>
      <p:ext uri="{BB962C8B-B14F-4D97-AF65-F5344CB8AC3E}">
        <p14:creationId xmlns:p14="http://schemas.microsoft.com/office/powerpoint/2010/main" val="14513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D40F3-40F2-CD21-FCC6-640C02160ADC}"/>
              </a:ext>
            </a:extLst>
          </p:cNvPr>
          <p:cNvSpPr txBox="1"/>
          <p:nvPr/>
        </p:nvSpPr>
        <p:spPr>
          <a:xfrm>
            <a:off x="254000" y="174473"/>
            <a:ext cx="6096000" cy="3416320"/>
          </a:xfrm>
          <a:prstGeom prst="rect">
            <a:avLst/>
          </a:prstGeom>
          <a:noFill/>
        </p:spPr>
        <p:txBody>
          <a:bodyPr wrap="square">
            <a:spAutoFit/>
          </a:bodyPr>
          <a:lstStyle/>
          <a:p>
            <a:pPr algn="just"/>
            <a:r>
              <a:rPr lang="en-US" b="1" i="0" dirty="0">
                <a:solidFill>
                  <a:srgbClr val="610B38"/>
                </a:solidFill>
                <a:effectLst/>
                <a:latin typeface="erdana"/>
              </a:rPr>
              <a:t>Distributed Operating System</a:t>
            </a:r>
          </a:p>
          <a:p>
            <a:pPr algn="just"/>
            <a:r>
              <a:rPr lang="en-US" b="0" i="0" dirty="0">
                <a:solidFill>
                  <a:srgbClr val="333333"/>
                </a:solidFill>
                <a:effectLst/>
                <a:latin typeface="inter-regular"/>
              </a:rPr>
              <a:t>The Distributed Operating system is not installed on a single machine, it is divided into parts, and these parts are loaded on different machines. A part of the distributed Operating system is installed on each machine to make their communication possible. </a:t>
            </a:r>
          </a:p>
          <a:p>
            <a:pPr algn="just"/>
            <a:endParaRPr lang="en-US" dirty="0">
              <a:solidFill>
                <a:srgbClr val="333333"/>
              </a:solidFill>
              <a:latin typeface="inter-regular"/>
            </a:endParaRPr>
          </a:p>
          <a:p>
            <a:pPr algn="just"/>
            <a:r>
              <a:rPr lang="en-US" b="0" i="0" dirty="0">
                <a:solidFill>
                  <a:srgbClr val="333333"/>
                </a:solidFill>
                <a:effectLst/>
                <a:latin typeface="inter-regular"/>
              </a:rPr>
              <a:t>Distributed Operating systems are much more complex, large, and sophisticated than Network operating systems because they also have to take care of varying networking protocols.</a:t>
            </a:r>
          </a:p>
          <a:p>
            <a:br>
              <a:rPr lang="en-US" dirty="0"/>
            </a:br>
            <a:endParaRPr lang="en-IN" dirty="0"/>
          </a:p>
        </p:txBody>
      </p:sp>
      <p:pic>
        <p:nvPicPr>
          <p:cNvPr id="5122" name="Picture 2" descr="Real Time Operating System">
            <a:extLst>
              <a:ext uri="{FF2B5EF4-FFF2-40B4-BE49-F238E27FC236}">
                <a16:creationId xmlns:a16="http://schemas.microsoft.com/office/drawing/2014/main" id="{D1DC718C-DE0D-11E0-93A4-62723562E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67" y="127003"/>
            <a:ext cx="5715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AD47E2-247C-A462-332D-D8A7EB988B4D}"/>
              </a:ext>
            </a:extLst>
          </p:cNvPr>
          <p:cNvSpPr txBox="1"/>
          <p:nvPr/>
        </p:nvSpPr>
        <p:spPr>
          <a:xfrm>
            <a:off x="253999" y="3136037"/>
            <a:ext cx="9541933" cy="1754326"/>
          </a:xfrm>
          <a:prstGeom prst="rect">
            <a:avLst/>
          </a:prstGeom>
          <a:noFill/>
        </p:spPr>
        <p:txBody>
          <a:bodyPr wrap="square">
            <a:spAutoFit/>
          </a:bodyPr>
          <a:lstStyle/>
          <a:p>
            <a:pPr algn="just"/>
            <a:r>
              <a:rPr lang="en-US" b="1" i="0" dirty="0">
                <a:solidFill>
                  <a:srgbClr val="610B4B"/>
                </a:solidFill>
                <a:effectLst/>
                <a:latin typeface="erdana"/>
              </a:rPr>
              <a:t>Advantages of Distributed Operating System</a:t>
            </a:r>
          </a:p>
          <a:p>
            <a:pPr algn="just">
              <a:buFont typeface="Arial" panose="020B0604020202020204" pitchFamily="34" charset="0"/>
              <a:buChar char="•"/>
            </a:pPr>
            <a:r>
              <a:rPr lang="en-US" b="0" i="0" dirty="0">
                <a:solidFill>
                  <a:srgbClr val="000000"/>
                </a:solidFill>
                <a:effectLst/>
                <a:latin typeface="inter-regular"/>
              </a:rPr>
              <a:t> The distributed operating system provides sharing of resources.</a:t>
            </a:r>
          </a:p>
          <a:p>
            <a:pPr algn="just">
              <a:buFont typeface="Arial" panose="020B0604020202020204" pitchFamily="34" charset="0"/>
              <a:buChar char="•"/>
            </a:pPr>
            <a:r>
              <a:rPr lang="en-US" b="0" i="0" dirty="0">
                <a:solidFill>
                  <a:srgbClr val="000000"/>
                </a:solidFill>
                <a:effectLst/>
                <a:latin typeface="inter-regular"/>
              </a:rPr>
              <a:t> This type of system is fault-tolerant.</a:t>
            </a:r>
          </a:p>
          <a:p>
            <a:pPr algn="just"/>
            <a:endParaRPr lang="en-US" b="0" i="0" dirty="0">
              <a:solidFill>
                <a:srgbClr val="610B4B"/>
              </a:solidFill>
              <a:effectLst/>
              <a:latin typeface="erdana"/>
            </a:endParaRPr>
          </a:p>
          <a:p>
            <a:pPr algn="just"/>
            <a:r>
              <a:rPr lang="en-US" b="1" i="0" dirty="0">
                <a:solidFill>
                  <a:srgbClr val="610B4B"/>
                </a:solidFill>
                <a:effectLst/>
                <a:latin typeface="erdana"/>
              </a:rPr>
              <a:t>Disadvantages of Distributed Operating System</a:t>
            </a:r>
          </a:p>
          <a:p>
            <a:pPr algn="just">
              <a:buFont typeface="Arial" panose="020B0604020202020204" pitchFamily="34" charset="0"/>
              <a:buChar char="•"/>
            </a:pPr>
            <a:r>
              <a:rPr lang="en-US" b="0" i="0" dirty="0">
                <a:solidFill>
                  <a:srgbClr val="000000"/>
                </a:solidFill>
                <a:effectLst/>
                <a:latin typeface="inter-regular"/>
              </a:rPr>
              <a:t> Protocol overhead can dominate computation cost.</a:t>
            </a:r>
          </a:p>
        </p:txBody>
      </p:sp>
    </p:spTree>
    <p:extLst>
      <p:ext uri="{BB962C8B-B14F-4D97-AF65-F5344CB8AC3E}">
        <p14:creationId xmlns:p14="http://schemas.microsoft.com/office/powerpoint/2010/main" val="64731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B9150-10D0-B371-FC64-7AC86A4EC24A}"/>
              </a:ext>
            </a:extLst>
          </p:cNvPr>
          <p:cNvSpPr txBox="1"/>
          <p:nvPr/>
        </p:nvSpPr>
        <p:spPr>
          <a:xfrm>
            <a:off x="160865" y="215668"/>
            <a:ext cx="11667067" cy="769441"/>
          </a:xfrm>
          <a:prstGeom prst="rect">
            <a:avLst/>
          </a:prstGeom>
          <a:noFill/>
        </p:spPr>
        <p:txBody>
          <a:bodyPr wrap="square">
            <a:spAutoFit/>
          </a:bodyPr>
          <a:lstStyle/>
          <a:p>
            <a:r>
              <a:rPr lang="en-US" sz="2200" b="0" i="0" dirty="0">
                <a:solidFill>
                  <a:srgbClr val="333333"/>
                </a:solidFill>
                <a:effectLst/>
                <a:latin typeface="inter-regular"/>
              </a:rPr>
              <a:t>The operating system operates either in kernel mode or user mode. Compilers and editors run in user mode, whereas operating system code runs in kernel mode.</a:t>
            </a:r>
            <a:endParaRPr lang="en-IN" sz="2200" dirty="0"/>
          </a:p>
        </p:txBody>
      </p:sp>
      <p:pic>
        <p:nvPicPr>
          <p:cNvPr id="9218" name="Picture 2" descr="Operating system services">
            <a:extLst>
              <a:ext uri="{FF2B5EF4-FFF2-40B4-BE49-F238E27FC236}">
                <a16:creationId xmlns:a16="http://schemas.microsoft.com/office/drawing/2014/main" id="{E6932EA3-A423-7AE7-6697-1F9415CBF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432" y="605955"/>
            <a:ext cx="4762500" cy="2933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A2102B-B034-2FF6-499E-8C7C05D5D4B6}"/>
              </a:ext>
            </a:extLst>
          </p:cNvPr>
          <p:cNvSpPr txBox="1"/>
          <p:nvPr/>
        </p:nvSpPr>
        <p:spPr>
          <a:xfrm>
            <a:off x="160865" y="1251466"/>
            <a:ext cx="6832602" cy="5478423"/>
          </a:xfrm>
          <a:prstGeom prst="rect">
            <a:avLst/>
          </a:prstGeom>
          <a:noFill/>
        </p:spPr>
        <p:txBody>
          <a:bodyPr wrap="square">
            <a:spAutoFit/>
          </a:bodyPr>
          <a:lstStyle/>
          <a:p>
            <a:pPr algn="just"/>
            <a:r>
              <a:rPr lang="en-US" sz="2500" b="1" i="0" dirty="0">
                <a:solidFill>
                  <a:srgbClr val="333333"/>
                </a:solidFill>
                <a:effectLst/>
                <a:latin typeface="inter-bold"/>
              </a:rPr>
              <a:t>Operating system services:</a:t>
            </a:r>
            <a:endParaRPr lang="en-US" sz="2500" b="0" i="0" dirty="0">
              <a:solidFill>
                <a:srgbClr val="333333"/>
              </a:solidFill>
              <a:effectLst/>
              <a:latin typeface="inter-regular"/>
            </a:endParaRPr>
          </a:p>
          <a:p>
            <a:pPr algn="just"/>
            <a:r>
              <a:rPr lang="en-US" sz="2500" b="0" i="0" dirty="0">
                <a:solidFill>
                  <a:srgbClr val="333333"/>
                </a:solidFill>
                <a:effectLst/>
                <a:latin typeface="inter-regular"/>
              </a:rPr>
              <a:t>The operating system gives several services to utility programmers and users.  </a:t>
            </a:r>
          </a:p>
          <a:p>
            <a:pPr algn="just"/>
            <a:endParaRPr lang="en-US" sz="2500" b="0" i="0" dirty="0">
              <a:solidFill>
                <a:srgbClr val="333333"/>
              </a:solidFill>
              <a:effectLst/>
              <a:latin typeface="inter-regular"/>
            </a:endParaRPr>
          </a:p>
          <a:p>
            <a:pPr algn="just"/>
            <a:r>
              <a:rPr lang="en-US" sz="2500" b="1" i="0" dirty="0">
                <a:solidFill>
                  <a:srgbClr val="333333"/>
                </a:solidFill>
                <a:effectLst/>
                <a:latin typeface="inter-bold"/>
              </a:rPr>
              <a:t>Following are the services provided by an operating system -</a:t>
            </a:r>
            <a:endParaRPr lang="en-US" sz="2500" b="0" i="0" dirty="0">
              <a:solidFill>
                <a:srgbClr val="333333"/>
              </a:solidFill>
              <a:effectLst/>
              <a:latin typeface="inter-regular"/>
            </a:endParaRPr>
          </a:p>
          <a:p>
            <a:pPr algn="just">
              <a:buFont typeface="Arial" panose="020B0604020202020204" pitchFamily="34" charset="0"/>
              <a:buChar char="•"/>
            </a:pPr>
            <a:r>
              <a:rPr lang="en-US" sz="2500" b="0" i="0" dirty="0">
                <a:solidFill>
                  <a:srgbClr val="000000"/>
                </a:solidFill>
                <a:effectLst/>
                <a:latin typeface="inter-regular"/>
              </a:rPr>
              <a:t> Program execution</a:t>
            </a:r>
          </a:p>
          <a:p>
            <a:pPr algn="just">
              <a:buFont typeface="Arial" panose="020B0604020202020204" pitchFamily="34" charset="0"/>
              <a:buChar char="•"/>
            </a:pPr>
            <a:r>
              <a:rPr lang="en-US" sz="2500" b="0" i="0" dirty="0">
                <a:solidFill>
                  <a:srgbClr val="000000"/>
                </a:solidFill>
                <a:effectLst/>
                <a:latin typeface="inter-regular"/>
              </a:rPr>
              <a:t> Control Input/output devices</a:t>
            </a:r>
          </a:p>
          <a:p>
            <a:pPr algn="just">
              <a:buFont typeface="Arial" panose="020B0604020202020204" pitchFamily="34" charset="0"/>
              <a:buChar char="•"/>
            </a:pPr>
            <a:r>
              <a:rPr lang="en-US" sz="2500" b="0" i="0" dirty="0">
                <a:solidFill>
                  <a:srgbClr val="000000"/>
                </a:solidFill>
                <a:effectLst/>
                <a:latin typeface="inter-regular"/>
              </a:rPr>
              <a:t> Program creation</a:t>
            </a:r>
          </a:p>
          <a:p>
            <a:pPr algn="just">
              <a:buFont typeface="Arial" panose="020B0604020202020204" pitchFamily="34" charset="0"/>
              <a:buChar char="•"/>
            </a:pPr>
            <a:r>
              <a:rPr lang="en-US" sz="2500" b="0" i="0" dirty="0">
                <a:solidFill>
                  <a:srgbClr val="000000"/>
                </a:solidFill>
                <a:effectLst/>
                <a:latin typeface="inter-regular"/>
              </a:rPr>
              <a:t> Error Detection and Response</a:t>
            </a:r>
          </a:p>
          <a:p>
            <a:pPr algn="just">
              <a:buFont typeface="Arial" panose="020B0604020202020204" pitchFamily="34" charset="0"/>
              <a:buChar char="•"/>
            </a:pPr>
            <a:r>
              <a:rPr lang="en-US" sz="2500" b="0" i="0" dirty="0">
                <a:solidFill>
                  <a:srgbClr val="000000"/>
                </a:solidFill>
                <a:effectLst/>
                <a:latin typeface="inter-regular"/>
              </a:rPr>
              <a:t> Accounting</a:t>
            </a:r>
          </a:p>
          <a:p>
            <a:pPr algn="just">
              <a:buFont typeface="Arial" panose="020B0604020202020204" pitchFamily="34" charset="0"/>
              <a:buChar char="•"/>
            </a:pPr>
            <a:r>
              <a:rPr lang="en-US" sz="2500" b="0" i="0" dirty="0">
                <a:solidFill>
                  <a:srgbClr val="000000"/>
                </a:solidFill>
                <a:effectLst/>
                <a:latin typeface="inter-regular"/>
              </a:rPr>
              <a:t> Security and Protection</a:t>
            </a:r>
          </a:p>
          <a:p>
            <a:pPr algn="just">
              <a:buFont typeface="Arial" panose="020B0604020202020204" pitchFamily="34" charset="0"/>
              <a:buChar char="•"/>
            </a:pPr>
            <a:r>
              <a:rPr lang="en-US" sz="2500" b="0" i="0" dirty="0">
                <a:solidFill>
                  <a:srgbClr val="000000"/>
                </a:solidFill>
                <a:effectLst/>
                <a:latin typeface="inter-regular"/>
              </a:rPr>
              <a:t> File Management</a:t>
            </a:r>
          </a:p>
          <a:p>
            <a:pPr algn="just">
              <a:buFont typeface="Arial" panose="020B0604020202020204" pitchFamily="34" charset="0"/>
              <a:buChar char="•"/>
            </a:pPr>
            <a:r>
              <a:rPr lang="en-US" sz="2500" b="0" i="0" dirty="0">
                <a:solidFill>
                  <a:srgbClr val="000000"/>
                </a:solidFill>
                <a:effectLst/>
                <a:latin typeface="inter-regular"/>
              </a:rPr>
              <a:t> Communication</a:t>
            </a:r>
          </a:p>
        </p:txBody>
      </p:sp>
    </p:spTree>
    <p:extLst>
      <p:ext uri="{BB962C8B-B14F-4D97-AF65-F5344CB8AC3E}">
        <p14:creationId xmlns:p14="http://schemas.microsoft.com/office/powerpoint/2010/main" val="161848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1806</Words>
  <Application>Microsoft Office PowerPoint</Application>
  <PresentationFormat>Widescreen</PresentationFormat>
  <Paragraphs>154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MS Gothic</vt:lpstr>
      <vt:lpstr>Arial</vt:lpstr>
      <vt:lpstr>Calibri</vt:lpstr>
      <vt:lpstr>Calibri Light</vt:lpstr>
      <vt:lpstr>erdana</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Yagnesh Vyas</dc:creator>
  <cp:lastModifiedBy>Yagnesh Vyas</cp:lastModifiedBy>
  <cp:revision>59</cp:revision>
  <dcterms:created xsi:type="dcterms:W3CDTF">2022-12-22T03:03:42Z</dcterms:created>
  <dcterms:modified xsi:type="dcterms:W3CDTF">2023-01-09T03:36:37Z</dcterms:modified>
</cp:coreProperties>
</file>