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Nunito"/>
      <p:regular r:id="rId41"/>
      <p:bold r:id="rId42"/>
      <p:italic r:id="rId43"/>
      <p:boldItalic r:id="rId44"/>
    </p:embeddedFont>
    <p:embeddedFont>
      <p:font typeface="Amatic SC"/>
      <p:regular r:id="rId45"/>
      <p:bold r:id="rId46"/>
    </p:embeddedFont>
    <p:embeddedFont>
      <p:font typeface="Maven Pro"/>
      <p:regular r:id="rId47"/>
      <p:bold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Nunito-bold.fntdata"/><Relationship Id="rId41" Type="http://schemas.openxmlformats.org/officeDocument/2006/relationships/font" Target="fonts/Nunito-regular.fntdata"/><Relationship Id="rId22" Type="http://schemas.openxmlformats.org/officeDocument/2006/relationships/slide" Target="slides/slide17.xml"/><Relationship Id="rId44" Type="http://schemas.openxmlformats.org/officeDocument/2006/relationships/font" Target="fonts/Nunito-boldItalic.fntdata"/><Relationship Id="rId21" Type="http://schemas.openxmlformats.org/officeDocument/2006/relationships/slide" Target="slides/slide16.xml"/><Relationship Id="rId43" Type="http://schemas.openxmlformats.org/officeDocument/2006/relationships/font" Target="fonts/Nunito-italic.fntdata"/><Relationship Id="rId24" Type="http://schemas.openxmlformats.org/officeDocument/2006/relationships/slide" Target="slides/slide19.xml"/><Relationship Id="rId46" Type="http://schemas.openxmlformats.org/officeDocument/2006/relationships/font" Target="fonts/AmaticSC-bold.fntdata"/><Relationship Id="rId23" Type="http://schemas.openxmlformats.org/officeDocument/2006/relationships/slide" Target="slides/slide18.xml"/><Relationship Id="rId45" Type="http://schemas.openxmlformats.org/officeDocument/2006/relationships/font" Target="fonts/AmaticSC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MavenPro-bold.fntdata"/><Relationship Id="rId25" Type="http://schemas.openxmlformats.org/officeDocument/2006/relationships/slide" Target="slides/slide20.xml"/><Relationship Id="rId47" Type="http://schemas.openxmlformats.org/officeDocument/2006/relationships/font" Target="fonts/MavenPro-regular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6f59039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6f5903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454a51492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454a51492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454a514924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454a51492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454a51492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454a51492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454a51492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454a51492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802c1494c2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802c1494c2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5b4182323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5b4182323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5b4182323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5b4182323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5b41823233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5b41823233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59d16a0454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59d16a045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5b41823233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25b41823233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7dd8feff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7dd8feff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5b41823233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25b41823233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454a514924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2454a514924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454a514924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2454a514924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454a514924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2454a514924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59d16a045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259d16a045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5a205a6dd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25a205a6dd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5a205a6dd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25a205a6dd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454a514924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454a514924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2802c1494c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2802c1494c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5db19dc84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25db19dc84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c6f59039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c6f59039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454a514924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2454a514924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5a205a6dd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25a205a6dd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5a533f011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25a533f011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802c1494c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2802c1494c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2510140678e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2510140678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2802c1494c2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2802c1494c2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454a51492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454a51492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5b4182323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5b4182323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454a51492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454a51492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454a51492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454a51492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5b418232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5b418232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454a51492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454a51492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3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16.png"/><Relationship Id="rId5" Type="http://schemas.openxmlformats.org/officeDocument/2006/relationships/image" Target="../media/image34.png"/><Relationship Id="rId6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Relationship Id="rId4" Type="http://schemas.openxmlformats.org/officeDocument/2006/relationships/image" Target="../media/image17.png"/><Relationship Id="rId5" Type="http://schemas.openxmlformats.org/officeDocument/2006/relationships/image" Target="../media/image30.png"/><Relationship Id="rId6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Relationship Id="rId5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9.png"/><Relationship Id="rId4" Type="http://schemas.openxmlformats.org/officeDocument/2006/relationships/image" Target="../media/image19.png"/><Relationship Id="rId5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7.png"/><Relationship Id="rId4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1.png"/><Relationship Id="rId4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Relationship Id="rId4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Relationship Id="rId4" Type="http://schemas.openxmlformats.org/officeDocument/2006/relationships/image" Target="../media/image41.png"/><Relationship Id="rId5" Type="http://schemas.openxmlformats.org/officeDocument/2006/relationships/image" Target="../media/image29.png"/><Relationship Id="rId6" Type="http://schemas.openxmlformats.org/officeDocument/2006/relationships/image" Target="../media/image24.png"/><Relationship Id="rId7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6.png"/><Relationship Id="rId4" Type="http://schemas.openxmlformats.org/officeDocument/2006/relationships/image" Target="../media/image35.png"/><Relationship Id="rId5" Type="http://schemas.openxmlformats.org/officeDocument/2006/relationships/image" Target="../media/image32.png"/><Relationship Id="rId6" Type="http://schemas.openxmlformats.org/officeDocument/2006/relationships/image" Target="../media/image40.png"/><Relationship Id="rId7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8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7375" y="1257575"/>
            <a:ext cx="56370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637">
                <a:latin typeface="Amatic SC"/>
                <a:ea typeface="Amatic SC"/>
                <a:cs typeface="Amatic SC"/>
                <a:sym typeface="Amatic SC"/>
              </a:rPr>
              <a:t>L'agence Santé publique France</a:t>
            </a:r>
            <a:endParaRPr sz="4637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7375" y="3385525"/>
            <a:ext cx="85800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65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b="1" lang="fr" sz="3937">
                <a:latin typeface="Amatic SC"/>
                <a:ea typeface="Amatic SC"/>
                <a:cs typeface="Amatic SC"/>
                <a:sym typeface="Amatic SC"/>
              </a:rPr>
              <a:t>Préparez </a:t>
            </a:r>
            <a:r>
              <a:rPr b="1" lang="fr" sz="3937">
                <a:latin typeface="Amatic SC"/>
                <a:ea typeface="Amatic SC"/>
                <a:cs typeface="Amatic SC"/>
                <a:sym typeface="Amatic SC"/>
              </a:rPr>
              <a:t>des données pour un organisme de santé publique</a:t>
            </a:r>
            <a:endParaRPr b="1" sz="2300">
              <a:solidFill>
                <a:srgbClr val="271A38"/>
              </a:solidFill>
              <a:highlight>
                <a:srgbClr val="F5F5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3937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7675" y="4601900"/>
            <a:ext cx="26289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2750" y="1077025"/>
            <a:ext cx="1524351" cy="117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708650" cy="70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2253">
                <a:solidFill>
                  <a:srgbClr val="3D85C6"/>
                </a:solidFill>
              </a:rPr>
              <a:t>Nos données avant </a:t>
            </a:r>
            <a:r>
              <a:rPr i="1" lang="fr" sz="2253">
                <a:solidFill>
                  <a:srgbClr val="3D85C6"/>
                </a:solidFill>
              </a:rPr>
              <a:t>l'élimination</a:t>
            </a:r>
            <a:r>
              <a:rPr i="1" lang="fr" sz="2253">
                <a:solidFill>
                  <a:srgbClr val="3D85C6"/>
                </a:solidFill>
              </a:rPr>
              <a:t> des valeurs aberrantes</a:t>
            </a:r>
            <a:endParaRPr b="0" sz="1383">
              <a:solidFill>
                <a:srgbClr val="CE917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3" name="Google Shape;3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650" y="1354450"/>
            <a:ext cx="8446702" cy="378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708650" cy="70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2253">
                <a:solidFill>
                  <a:srgbClr val="3D85C6"/>
                </a:solidFill>
              </a:rPr>
              <a:t>Nos données après l'élimination des valeurs aberrantes avec la méthode de percentile</a:t>
            </a:r>
            <a:endParaRPr b="0" sz="1383">
              <a:solidFill>
                <a:srgbClr val="CE917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1" name="Google Shape;3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900" y="1783075"/>
            <a:ext cx="8400202" cy="3360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708650" cy="70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9" name="Google Shape;36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500" y="395300"/>
            <a:ext cx="8015300" cy="467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708650" cy="70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77" name="Google Shape;37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774" y="395300"/>
            <a:ext cx="8006726" cy="435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708650" cy="70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6"/>
          <p:cNvSpPr txBox="1"/>
          <p:nvPr>
            <p:ph type="title"/>
          </p:nvPr>
        </p:nvSpPr>
        <p:spPr>
          <a:xfrm>
            <a:off x="1303800" y="598575"/>
            <a:ext cx="7030500" cy="11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fr" sz="1920">
                <a:solidFill>
                  <a:srgbClr val="3D85C6"/>
                </a:solidFill>
              </a:rPr>
              <a:t>KDTree est utiliser pour repérer les valeurs aberrantes multivariées</a:t>
            </a:r>
            <a:endParaRPr sz="345">
              <a:solidFill>
                <a:srgbClr val="6796E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920"/>
          </a:p>
        </p:txBody>
      </p:sp>
      <p:sp>
        <p:nvSpPr>
          <p:cNvPr id="384" name="Google Shape;384;p2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85" name="Google Shape;38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500" y="1380175"/>
            <a:ext cx="8032426" cy="3763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708650" cy="70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7"/>
          <p:cNvSpPr txBox="1"/>
          <p:nvPr>
            <p:ph type="ctrTitle"/>
          </p:nvPr>
        </p:nvSpPr>
        <p:spPr>
          <a:xfrm>
            <a:off x="824000" y="1613825"/>
            <a:ext cx="7843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637">
                <a:latin typeface="Amatic SC"/>
                <a:ea typeface="Amatic SC"/>
                <a:cs typeface="Amatic SC"/>
                <a:sym typeface="Amatic SC"/>
              </a:rPr>
              <a:t>Univariate and Multivariate Analysis &amp;  Statistical Tests</a:t>
            </a:r>
            <a:endParaRPr i="1" sz="2652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652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2" name="Google Shape;392;p2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3" name="Google Shape;39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08650" cy="70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2244">
                <a:solidFill>
                  <a:srgbClr val="3D85C6"/>
                </a:solidFill>
              </a:rPr>
              <a:t> Représentez la distribution empirique d'une variable </a:t>
            </a:r>
            <a:r>
              <a:rPr i="1" lang="fr" sz="2244">
                <a:solidFill>
                  <a:srgbClr val="3D85C6"/>
                </a:solidFill>
              </a:rPr>
              <a:t>nutrition_grade_fr</a:t>
            </a:r>
            <a:endParaRPr i="1" sz="544">
              <a:solidFill>
                <a:srgbClr val="3D85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00" name="Google Shape;40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325" y="1664100"/>
            <a:ext cx="8342074" cy="345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708650" cy="70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9"/>
          <p:cNvSpPr txBox="1"/>
          <p:nvPr>
            <p:ph type="title"/>
          </p:nvPr>
        </p:nvSpPr>
        <p:spPr>
          <a:xfrm>
            <a:off x="1303925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2244">
                <a:solidFill>
                  <a:srgbClr val="3D85C6"/>
                </a:solidFill>
              </a:rPr>
              <a:t>L</a:t>
            </a:r>
            <a:r>
              <a:rPr i="1" lang="fr" sz="2244">
                <a:solidFill>
                  <a:srgbClr val="3D85C6"/>
                </a:solidFill>
              </a:rPr>
              <a:t>es mesures de concentration : </a:t>
            </a:r>
            <a:r>
              <a:rPr i="1" lang="fr" sz="2244">
                <a:solidFill>
                  <a:srgbClr val="3D85C6"/>
                </a:solidFill>
              </a:rPr>
              <a:t>courbe de Lorenz pour</a:t>
            </a:r>
            <a:r>
              <a:rPr i="1" lang="fr" sz="2244">
                <a:solidFill>
                  <a:srgbClr val="3D85C6"/>
                </a:solidFill>
              </a:rPr>
              <a:t> nutrition_grade_fr</a:t>
            </a:r>
            <a:endParaRPr b="0" i="1" sz="494">
              <a:solidFill>
                <a:srgbClr val="3D85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08" name="Google Shape;40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325" y="1597875"/>
            <a:ext cx="8128575" cy="27522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29"/>
          <p:cNvSpPr txBox="1"/>
          <p:nvPr/>
        </p:nvSpPr>
        <p:spPr>
          <a:xfrm>
            <a:off x="1712300" y="4625200"/>
            <a:ext cx="3000000" cy="34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71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chemeClr val="dk2"/>
                </a:solidFill>
              </a:rPr>
              <a:t>l'indice de Gini : 0.2602261087501362</a:t>
            </a:r>
            <a:endParaRPr b="1">
              <a:solidFill>
                <a:schemeClr val="dk2"/>
              </a:solidFill>
            </a:endParaRPr>
          </a:p>
        </p:txBody>
      </p:sp>
      <p:pic>
        <p:nvPicPr>
          <p:cNvPr id="410" name="Google Shape;41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708650" cy="70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0"/>
          <p:cNvSpPr txBox="1"/>
          <p:nvPr>
            <p:ph type="title"/>
          </p:nvPr>
        </p:nvSpPr>
        <p:spPr>
          <a:xfrm>
            <a:off x="766575" y="119150"/>
            <a:ext cx="7431600" cy="6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2652">
                <a:solidFill>
                  <a:srgbClr val="3D85C6"/>
                </a:solidFill>
                <a:latin typeface="Nunito"/>
                <a:ea typeface="Nunito"/>
                <a:cs typeface="Nunito"/>
                <a:sym typeface="Nunito"/>
              </a:rPr>
              <a:t>Distribution</a:t>
            </a:r>
            <a:r>
              <a:rPr i="1" lang="fr" sz="2652">
                <a:solidFill>
                  <a:srgbClr val="3D85C6"/>
                </a:solidFill>
                <a:latin typeface="Nunito"/>
                <a:ea typeface="Nunito"/>
                <a:cs typeface="Nunito"/>
                <a:sym typeface="Nunito"/>
              </a:rPr>
              <a:t> des variables continue sodium et sel</a:t>
            </a:r>
            <a:endParaRPr i="1" sz="2652">
              <a:solidFill>
                <a:srgbClr val="3D85C6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271A38"/>
              </a:solidFill>
              <a:highlight>
                <a:srgbClr val="FFFFFF"/>
              </a:highlight>
            </a:endParaRPr>
          </a:p>
        </p:txBody>
      </p:sp>
      <p:sp>
        <p:nvSpPr>
          <p:cNvPr id="416" name="Google Shape;416;p30"/>
          <p:cNvSpPr txBox="1"/>
          <p:nvPr>
            <p:ph idx="1" type="body"/>
          </p:nvPr>
        </p:nvSpPr>
        <p:spPr>
          <a:xfrm>
            <a:off x="1303800" y="1751650"/>
            <a:ext cx="7030500" cy="27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271A38"/>
              </a:solidFill>
              <a:highlight>
                <a:srgbClr val="F5F5F5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7" name="Google Shape;41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9600" y="4560150"/>
            <a:ext cx="1074150" cy="53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36800"/>
            <a:ext cx="4412600" cy="395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77075" y="1048000"/>
            <a:ext cx="4802426" cy="409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708650" cy="70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2133">
                <a:solidFill>
                  <a:srgbClr val="3D85C6"/>
                </a:solidFill>
              </a:rPr>
              <a:t>Analysez la corrélation entre deux variables quantitatives</a:t>
            </a:r>
            <a:endParaRPr i="1" sz="383">
              <a:solidFill>
                <a:srgbClr val="3D85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27" name="Google Shape;42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000" y="1457325"/>
            <a:ext cx="8576425" cy="368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708650" cy="70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3200">
                <a:solidFill>
                  <a:srgbClr val="3D85C6"/>
                </a:solidFill>
              </a:rPr>
              <a:t>Plan de Soutenance</a:t>
            </a:r>
            <a:endParaRPr i="1" sz="3200">
              <a:solidFill>
                <a:srgbClr val="3D85C6"/>
              </a:solidFill>
            </a:endParaRPr>
          </a:p>
        </p:txBody>
      </p:sp>
      <p:sp>
        <p:nvSpPr>
          <p:cNvPr id="287" name="Google Shape;287;p14"/>
          <p:cNvSpPr txBox="1"/>
          <p:nvPr>
            <p:ph idx="1" type="body"/>
          </p:nvPr>
        </p:nvSpPr>
        <p:spPr>
          <a:xfrm>
            <a:off x="642950" y="1448750"/>
            <a:ext cx="8392500" cy="3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778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92"/>
              <a:buAutoNum type="romanUcPeriod"/>
            </a:pPr>
            <a:r>
              <a:rPr b="1" i="1" lang="fr" sz="2191"/>
              <a:t>La présentation de l’application</a:t>
            </a:r>
            <a:endParaRPr b="1" i="1" sz="2191"/>
          </a:p>
          <a:p>
            <a:pPr indent="-36778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92"/>
              <a:buAutoNum type="romanUcPeriod"/>
            </a:pPr>
            <a:r>
              <a:rPr b="1" i="1" lang="fr" sz="2191"/>
              <a:t>Les opérations de nettoyage effectuées.</a:t>
            </a:r>
            <a:endParaRPr b="1" i="1" sz="2191"/>
          </a:p>
          <a:p>
            <a:pPr indent="-36778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92"/>
              <a:buAutoNum type="romanUcPeriod"/>
            </a:pPr>
            <a:r>
              <a:rPr b="1" i="1" lang="fr" sz="2191"/>
              <a:t>Description et Analyse univariée des variables</a:t>
            </a:r>
            <a:endParaRPr b="1" i="1" sz="2191"/>
          </a:p>
          <a:p>
            <a:pPr indent="-36778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92"/>
              <a:buAutoNum type="romanUcPeriod"/>
            </a:pPr>
            <a:r>
              <a:rPr b="1" i="1" lang="fr" sz="2191"/>
              <a:t>L’analyse multivariée et les résultats statistiques </a:t>
            </a:r>
            <a:endParaRPr b="1" i="1" sz="2191"/>
          </a:p>
          <a:p>
            <a:pPr indent="-36778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92"/>
              <a:buAutoNum type="romanUcPeriod"/>
            </a:pPr>
            <a:r>
              <a:rPr b="1" i="1" lang="fr" sz="2191"/>
              <a:t>graphes , tests statistiques et prédiction évaluant la pertinence et la faisabilité de </a:t>
            </a:r>
            <a:r>
              <a:rPr b="1" i="1" lang="fr" sz="2191"/>
              <a:t>l'application</a:t>
            </a:r>
            <a:r>
              <a:rPr b="1" i="1" lang="fr" sz="2191"/>
              <a:t>.</a:t>
            </a:r>
            <a:endParaRPr b="1" i="1" sz="219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i="1" sz="1700"/>
          </a:p>
        </p:txBody>
      </p:sp>
      <p:pic>
        <p:nvPicPr>
          <p:cNvPr id="288" name="Google Shape;28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08650" cy="70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2"/>
          <p:cNvSpPr txBox="1"/>
          <p:nvPr>
            <p:ph type="title"/>
          </p:nvPr>
        </p:nvSpPr>
        <p:spPr>
          <a:xfrm>
            <a:off x="1185700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>
                <a:solidFill>
                  <a:srgbClr val="3D85C6"/>
                </a:solidFill>
              </a:rPr>
              <a:t>Les mesures de tendance centrale </a:t>
            </a:r>
            <a:endParaRPr i="1" sz="1050">
              <a:solidFill>
                <a:srgbClr val="3D85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35" name="Google Shape;43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1813"/>
            <a:ext cx="3926625" cy="2477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6200" y="1277299"/>
            <a:ext cx="5257800" cy="224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75375" y="3557600"/>
            <a:ext cx="7416476" cy="15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708650" cy="70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2520">
                <a:solidFill>
                  <a:srgbClr val="3D85C6"/>
                </a:solidFill>
              </a:rPr>
              <a:t>Test de normalité (Kolmogorov-Smirnov)</a:t>
            </a:r>
            <a:endParaRPr i="1" sz="2520">
              <a:solidFill>
                <a:srgbClr val="3D85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45" name="Google Shape;44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71600"/>
            <a:ext cx="4946326" cy="3667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4925" y="1663075"/>
            <a:ext cx="3866175" cy="3505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708650" cy="70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fr" sz="1720">
                <a:solidFill>
                  <a:srgbClr val="3D85C6"/>
                </a:solidFill>
              </a:rPr>
              <a:t>Test ANOVA : permet d’étudier le comportement d’une variable quantitative à une ou plusieurs variables qualitatives.</a:t>
            </a:r>
            <a:endParaRPr i="1" sz="200">
              <a:solidFill>
                <a:srgbClr val="3D85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720"/>
          </a:p>
        </p:txBody>
      </p:sp>
      <p:sp>
        <p:nvSpPr>
          <p:cNvPr id="453" name="Google Shape;453;p34"/>
          <p:cNvSpPr txBox="1"/>
          <p:nvPr>
            <p:ph idx="1" type="body"/>
          </p:nvPr>
        </p:nvSpPr>
        <p:spPr>
          <a:xfrm>
            <a:off x="232225" y="1697350"/>
            <a:ext cx="38013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3050"/>
              <a:t>P Value= 0 (on peut rejeter l’hypothèse H0 avec 0% de risque, les catégories ont donc une influence sur la distribution des variables étudiées)</a:t>
            </a:r>
            <a:endParaRPr b="1" i="1" sz="30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54" name="Google Shape;45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3375" y="1697350"/>
            <a:ext cx="4869176" cy="3291850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34"/>
          <p:cNvSpPr txBox="1"/>
          <p:nvPr/>
        </p:nvSpPr>
        <p:spPr>
          <a:xfrm>
            <a:off x="124925" y="2203100"/>
            <a:ext cx="3801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Dans de grands échantillons, les violations de l'assomption de normalité peuvent être moins</a:t>
            </a:r>
            <a:r>
              <a:rPr b="1" i="1" lang="f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i="1" lang="fr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problématiques</a:t>
            </a:r>
            <a:r>
              <a:rPr b="1" i="1" lang="f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/>
          </a:p>
        </p:txBody>
      </p:sp>
      <p:pic>
        <p:nvPicPr>
          <p:cNvPr id="456" name="Google Shape;45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900" y="2792975"/>
            <a:ext cx="2718737" cy="211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708650" cy="70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D85C6"/>
                </a:solidFill>
              </a:rPr>
              <a:t>Matrice de corrélation</a:t>
            </a:r>
            <a:endParaRPr>
              <a:solidFill>
                <a:srgbClr val="3D85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D85C6"/>
                </a:solidFill>
              </a:rPr>
              <a:t>(coefficient de Pearson)</a:t>
            </a:r>
            <a:endParaRPr>
              <a:solidFill>
                <a:srgbClr val="3D85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5"/>
          <p:cNvSpPr txBox="1"/>
          <p:nvPr>
            <p:ph idx="1" type="body"/>
          </p:nvPr>
        </p:nvSpPr>
        <p:spPr>
          <a:xfrm>
            <a:off x="163675" y="14842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Nous pouvons observer une corrélation significative entre les caractéristiques suivantes: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● graisses / graisses saturées (fat/ saturated-fat)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● glucides / sucres (carbohydrates/ sugars)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● sel / sodium (salt/sodium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64" name="Google Shape;46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7650" y="1855050"/>
            <a:ext cx="4714875" cy="294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708650" cy="70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6"/>
          <p:cNvSpPr txBox="1"/>
          <p:nvPr>
            <p:ph type="title"/>
          </p:nvPr>
        </p:nvSpPr>
        <p:spPr>
          <a:xfrm>
            <a:off x="1303800" y="1754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2652">
                <a:solidFill>
                  <a:srgbClr val="3D85C6"/>
                </a:solidFill>
                <a:latin typeface="Nunito"/>
                <a:ea typeface="Nunito"/>
                <a:cs typeface="Nunito"/>
                <a:sym typeface="Nunito"/>
              </a:rPr>
              <a:t>Analyse en Composantes Principales</a:t>
            </a:r>
            <a:endParaRPr i="1" sz="2652">
              <a:solidFill>
                <a:srgbClr val="3D85C6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652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71" name="Google Shape;471;p3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72" name="Google Shape;47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50" y="1071575"/>
            <a:ext cx="8116300" cy="4071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708650" cy="70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80" name="Google Shape;48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849" y="0"/>
            <a:ext cx="8899851" cy="5143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708650" cy="70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3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88" name="Google Shape;48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825" y="428625"/>
            <a:ext cx="8855026" cy="4714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708650" cy="70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9"/>
          <p:cNvSpPr txBox="1"/>
          <p:nvPr>
            <p:ph idx="1" type="body"/>
          </p:nvPr>
        </p:nvSpPr>
        <p:spPr>
          <a:xfrm>
            <a:off x="1338075" y="7813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800">
                <a:latin typeface="Maven Pro"/>
                <a:ea typeface="Maven Pro"/>
                <a:cs typeface="Maven Pro"/>
                <a:sym typeface="Maven Pro"/>
              </a:rPr>
              <a:t>Que ce soit pour les composantes 1, 2, 3 ou 4 (en tout 85% de l'inertie totale des composantes), on observe des corrélations fortes entre certaines features :</a:t>
            </a:r>
            <a:endParaRPr b="1" sz="28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800">
                <a:latin typeface="Maven Pro"/>
                <a:ea typeface="Maven Pro"/>
                <a:cs typeface="Maven Pro"/>
                <a:sym typeface="Maven Pro"/>
              </a:rPr>
              <a:t>- Sodium &amp; salt (+++)</a:t>
            </a:r>
            <a:endParaRPr b="1" sz="28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800">
                <a:latin typeface="Maven Pro"/>
                <a:ea typeface="Maven Pro"/>
                <a:cs typeface="Maven Pro"/>
                <a:sym typeface="Maven Pro"/>
              </a:rPr>
              <a:t>- Fat &amp; Saturated Fat (++)</a:t>
            </a:r>
            <a:endParaRPr b="1" sz="28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800">
                <a:latin typeface="Maven Pro"/>
                <a:ea typeface="Maven Pro"/>
                <a:cs typeface="Maven Pro"/>
                <a:sym typeface="Maven Pro"/>
              </a:rPr>
              <a:t>- Carbohydrates &amp; sugars (+)</a:t>
            </a:r>
            <a:endParaRPr sz="105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39"/>
          <p:cNvSpPr txBox="1"/>
          <p:nvPr/>
        </p:nvSpPr>
        <p:spPr>
          <a:xfrm>
            <a:off x="617200" y="3514750"/>
            <a:ext cx="80754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Nous constatons que les mêmes tendances de corrélation sont observées dans d'autres aspects de notre analyse, ce qui implique qu'elles peuvent jouer un rôle significatif dans nos prédictions futures</a:t>
            </a:r>
            <a:endParaRPr b="1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496" name="Google Shape;49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08650" cy="70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0"/>
          <p:cNvSpPr txBox="1"/>
          <p:nvPr>
            <p:ph type="ctrTitle"/>
          </p:nvPr>
        </p:nvSpPr>
        <p:spPr>
          <a:xfrm>
            <a:off x="824000" y="1613825"/>
            <a:ext cx="7843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7859">
                <a:latin typeface="Amatic SC"/>
                <a:ea typeface="Amatic SC"/>
                <a:cs typeface="Amatic SC"/>
                <a:sym typeface="Amatic SC"/>
              </a:rPr>
              <a:t>Regression Analysis</a:t>
            </a:r>
            <a:endParaRPr i="1" sz="6972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i="1" sz="4652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652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02" name="Google Shape;502;p40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3" name="Google Shape;50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08650" cy="70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3122">
                <a:solidFill>
                  <a:srgbClr val="3D85C6"/>
                </a:solidFill>
                <a:latin typeface="Nunito"/>
                <a:ea typeface="Nunito"/>
                <a:cs typeface="Nunito"/>
                <a:sym typeface="Nunito"/>
              </a:rPr>
              <a:t>J</a:t>
            </a:r>
            <a:r>
              <a:rPr i="1" lang="fr" sz="3122">
                <a:solidFill>
                  <a:srgbClr val="3D85C6"/>
                </a:solidFill>
                <a:latin typeface="Nunito"/>
                <a:ea typeface="Nunito"/>
                <a:cs typeface="Nunito"/>
                <a:sym typeface="Nunito"/>
              </a:rPr>
              <a:t>eu de données en 3 datasets distincts :</a:t>
            </a:r>
            <a:endParaRPr i="1" sz="2872">
              <a:solidFill>
                <a:srgbClr val="3D85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41"/>
          <p:cNvSpPr txBox="1"/>
          <p:nvPr>
            <p:ph idx="1" type="body"/>
          </p:nvPr>
        </p:nvSpPr>
        <p:spPr>
          <a:xfrm>
            <a:off x="1106625" y="14757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Un dataset “train” afin de pouvoir entraîner notre futur modèle de prédiction du nutriscore (70% des données)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 Un dataset “test” afin de tester le niveau de précision de notre modèle en “ mise en production” (20% des données)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Un dataset “test “</a:t>
            </a:r>
            <a:r>
              <a:rPr lang="fr"/>
              <a:t>unknown” afin de vérifier comment le modèle se comporte sur des données réellement inconnues(future)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10" name="Google Shape;51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0100" y="3801100"/>
            <a:ext cx="3733800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708650" cy="70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>
                <a:solidFill>
                  <a:srgbClr val="3D85C6"/>
                </a:solidFill>
              </a:rPr>
              <a:t>Mission </a:t>
            </a:r>
            <a:endParaRPr i="1">
              <a:solidFill>
                <a:srgbClr val="3D85C6"/>
              </a:solidFill>
            </a:endParaRPr>
          </a:p>
        </p:txBody>
      </p:sp>
      <p:sp>
        <p:nvSpPr>
          <p:cNvPr id="294" name="Google Shape;294;p15"/>
          <p:cNvSpPr txBox="1"/>
          <p:nvPr>
            <p:ph idx="1" type="body"/>
          </p:nvPr>
        </p:nvSpPr>
        <p:spPr>
          <a:xfrm>
            <a:off x="311700" y="1228675"/>
            <a:ext cx="8520600" cy="37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1524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1524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fr" sz="1500"/>
              <a:t>L’agence Santé publique France nous a confié  la création d’une application qui permet d’avoir une visualisation rapide du Nutri-Score pour un utilisateur n’ayant que quelques informations sur un produit pour une bonne alimentation.</a:t>
            </a:r>
            <a:endParaRPr b="1" sz="28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1524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fr" sz="1500"/>
              <a:t>L'objectif est de nettoyer et explorer des données en interne, afin de déterminer la faisabilité de cette idée.</a:t>
            </a:r>
            <a:endParaRPr/>
          </a:p>
        </p:txBody>
      </p:sp>
      <p:pic>
        <p:nvPicPr>
          <p:cNvPr id="295" name="Google Shape;29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9600" y="4560150"/>
            <a:ext cx="1074150" cy="53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04525"/>
            <a:ext cx="5568300" cy="70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29250" y="2931775"/>
            <a:ext cx="3203276" cy="131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708650" cy="70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2"/>
          <p:cNvSpPr txBox="1"/>
          <p:nvPr>
            <p:ph type="title"/>
          </p:nvPr>
        </p:nvSpPr>
        <p:spPr>
          <a:xfrm>
            <a:off x="12695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3122">
                <a:solidFill>
                  <a:srgbClr val="3D85C6"/>
                </a:solidFill>
                <a:latin typeface="Nunito"/>
                <a:ea typeface="Nunito"/>
                <a:cs typeface="Nunito"/>
                <a:sym typeface="Nunito"/>
              </a:rPr>
              <a:t>Prédiction par régression linear multiple</a:t>
            </a:r>
            <a:endParaRPr sz="1050">
              <a:solidFill>
                <a:srgbClr val="3D85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4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18" name="Google Shape;51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63" y="1597875"/>
            <a:ext cx="6886575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50" y="2644350"/>
            <a:ext cx="2612725" cy="24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9438" y="2507125"/>
            <a:ext cx="2747975" cy="254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55075" y="2528350"/>
            <a:ext cx="2574176" cy="24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0"/>
            <a:ext cx="708650" cy="70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2233">
                <a:solidFill>
                  <a:srgbClr val="3D85C6"/>
                </a:solidFill>
                <a:latin typeface="Nunito"/>
                <a:ea typeface="Nunito"/>
                <a:cs typeface="Nunito"/>
                <a:sym typeface="Nunito"/>
              </a:rPr>
              <a:t>KNeighborsRegressor optimisé avec GridSearchCV </a:t>
            </a:r>
            <a:endParaRPr>
              <a:solidFill>
                <a:srgbClr val="3D85C6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05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43"/>
          <p:cNvSpPr txBox="1"/>
          <p:nvPr>
            <p:ph idx="1" type="body"/>
          </p:nvPr>
        </p:nvSpPr>
        <p:spPr>
          <a:xfrm>
            <a:off x="1861000" y="1732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Describe Data </a:t>
            </a:r>
            <a:endParaRPr/>
          </a:p>
        </p:txBody>
      </p:sp>
      <p:pic>
        <p:nvPicPr>
          <p:cNvPr id="529" name="Google Shape;52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4950" y="1156325"/>
            <a:ext cx="3473750" cy="212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3800" y="3967425"/>
            <a:ext cx="4421520" cy="30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4950" y="4610375"/>
            <a:ext cx="3118982" cy="30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0550" y="1484300"/>
            <a:ext cx="3821400" cy="217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0"/>
            <a:ext cx="708650" cy="70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4"/>
          <p:cNvSpPr txBox="1"/>
          <p:nvPr>
            <p:ph type="title"/>
          </p:nvPr>
        </p:nvSpPr>
        <p:spPr>
          <a:xfrm>
            <a:off x="1303800" y="598575"/>
            <a:ext cx="70305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fr" sz="2233">
                <a:solidFill>
                  <a:srgbClr val="3D85C6"/>
                </a:solidFill>
                <a:latin typeface="Nunito"/>
                <a:ea typeface="Nunito"/>
                <a:cs typeface="Nunito"/>
                <a:sym typeface="Nunito"/>
              </a:rPr>
              <a:t>Open Food Facts respecte les cinq principes RGPD puisqu’ il n y’ a pas de données </a:t>
            </a:r>
            <a:r>
              <a:rPr i="1" lang="fr" sz="2233">
                <a:solidFill>
                  <a:srgbClr val="3D85C6"/>
                </a:solidFill>
                <a:latin typeface="Nunito"/>
                <a:ea typeface="Nunito"/>
                <a:cs typeface="Nunito"/>
                <a:sym typeface="Nunito"/>
              </a:rPr>
              <a:t>personnelles</a:t>
            </a:r>
            <a:endParaRPr sz="1120">
              <a:solidFill>
                <a:srgbClr val="3D85C6"/>
              </a:solidFill>
            </a:endParaRPr>
          </a:p>
        </p:txBody>
      </p:sp>
      <p:sp>
        <p:nvSpPr>
          <p:cNvPr id="539" name="Google Shape;539;p44"/>
          <p:cNvSpPr txBox="1"/>
          <p:nvPr>
            <p:ph idx="1" type="body"/>
          </p:nvPr>
        </p:nvSpPr>
        <p:spPr>
          <a:xfrm rot="129">
            <a:off x="564600" y="1714500"/>
            <a:ext cx="8014800" cy="29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fr" sz="1400"/>
              <a:t>Principe de licéité, loyauté et transparence : les données personnelles soit effectué de manière légale, équitable et transparente.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fr" sz="1400"/>
              <a:t>Principe de limitation des finalités : Les données personnelles ne doivent être collectées que pour des finalités spécifiques, explicites et légitimes. 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fr" sz="1400"/>
              <a:t>Principe de minimisation des données : Il s'agit de collecter uniquement les données personnelles qui sont strictement nécessaires pour atteindre les finalités spécifiées .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fr" sz="1400"/>
              <a:t>Principe d'exactitude des données : Les données personnelles doivent être exactes et tenues à jour.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fr" sz="1400"/>
              <a:t>Principe de conservation limitée : Les données personnelles ne doivent pas être conservées plus longtemps que nécessaire pour atteindre les finalités pour lesquelles elles ont été collectées.</a:t>
            </a:r>
            <a:endParaRPr i="1" sz="242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40" name="Google Shape;54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08650" cy="70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5"/>
          <p:cNvSpPr txBox="1"/>
          <p:nvPr>
            <p:ph type="ctrTitle"/>
          </p:nvPr>
        </p:nvSpPr>
        <p:spPr>
          <a:xfrm>
            <a:off x="824000" y="1613825"/>
            <a:ext cx="7843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7037">
                <a:latin typeface="Amatic SC"/>
                <a:ea typeface="Amatic SC"/>
                <a:cs typeface="Amatic SC"/>
                <a:sym typeface="Amatic SC"/>
              </a:rPr>
              <a:t>CONCLUSION</a:t>
            </a:r>
            <a:endParaRPr i="1" sz="5052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652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46" name="Google Shape;546;p45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7" name="Google Shape;54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08650" cy="70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3122">
                <a:solidFill>
                  <a:srgbClr val="0B5394"/>
                </a:solidFill>
                <a:latin typeface="Nunito"/>
                <a:ea typeface="Nunito"/>
                <a:cs typeface="Nunito"/>
                <a:sym typeface="Nunito"/>
              </a:rPr>
              <a:t>Conclusions </a:t>
            </a:r>
            <a:endParaRPr i="1" sz="3122">
              <a:solidFill>
                <a:srgbClr val="0B539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53" name="Google Shape;553;p46"/>
          <p:cNvSpPr txBox="1"/>
          <p:nvPr>
            <p:ph idx="1" type="body"/>
          </p:nvPr>
        </p:nvSpPr>
        <p:spPr>
          <a:xfrm>
            <a:off x="196700" y="1597875"/>
            <a:ext cx="8506800" cy="29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5510"/>
              <a:t># Les informations </a:t>
            </a:r>
            <a:r>
              <a:rPr b="1" i="1" lang="fr" sz="5510"/>
              <a:t>nutritionnels sont</a:t>
            </a:r>
            <a:r>
              <a:rPr b="1" i="1" lang="fr" sz="5510"/>
              <a:t> </a:t>
            </a:r>
            <a:r>
              <a:rPr b="1" i="1" lang="fr" sz="5510"/>
              <a:t>corrélées</a:t>
            </a:r>
            <a:endParaRPr b="1" i="1" sz="5510"/>
          </a:p>
          <a:p>
            <a:pPr indent="0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5323">
                <a:latin typeface="Maven Pro"/>
                <a:ea typeface="Maven Pro"/>
                <a:cs typeface="Maven Pro"/>
                <a:sym typeface="Maven Pro"/>
              </a:rPr>
              <a:t>- Sodium &amp; salt (+++)</a:t>
            </a:r>
            <a:endParaRPr b="1" i="1" sz="5323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5323">
                <a:latin typeface="Maven Pro"/>
                <a:ea typeface="Maven Pro"/>
                <a:cs typeface="Maven Pro"/>
                <a:sym typeface="Maven Pro"/>
              </a:rPr>
              <a:t>- Fat &amp; Saturated Fat (++)</a:t>
            </a:r>
            <a:endParaRPr b="1" i="1" sz="5323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5323">
                <a:latin typeface="Maven Pro"/>
                <a:ea typeface="Maven Pro"/>
                <a:cs typeface="Maven Pro"/>
                <a:sym typeface="Maven Pro"/>
              </a:rPr>
              <a:t>- Carbohydrates &amp; sugars (+)</a:t>
            </a:r>
            <a:endParaRPr b="1" i="1" sz="3573">
              <a:solidFill>
                <a:schemeClr val="lt1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551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5510"/>
              <a:t>#Le score 1 et 2 ont un taux trop faible en sucre et sel</a:t>
            </a:r>
            <a:endParaRPr b="1" i="1" sz="551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551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5510"/>
              <a:t>#nutrition-score-fr_100g et nutrition-score-uk_100g peut être considéré  identique à nutrition_grade_fr</a:t>
            </a:r>
            <a:endParaRPr b="1" i="1" sz="551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551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5510"/>
              <a:t>#En appliquant </a:t>
            </a:r>
            <a:r>
              <a:rPr b="1" i="1" lang="fr" sz="6006" u="sng">
                <a:solidFill>
                  <a:srgbClr val="FF0000"/>
                </a:solidFill>
              </a:rPr>
              <a:t>KNeighborsRegressor </a:t>
            </a:r>
            <a:r>
              <a:rPr b="1" i="1" lang="fr" sz="5510"/>
              <a:t> ,on peut prédire nutriscore_score (95%) même il y a des  valeurs manquantes . </a:t>
            </a:r>
            <a:r>
              <a:rPr b="1" i="1" lang="fr" sz="7260" u="sng">
                <a:solidFill>
                  <a:srgbClr val="FF0000"/>
                </a:solidFill>
              </a:rPr>
              <a:t>L'application est  faisable .</a:t>
            </a:r>
            <a:endParaRPr b="1" i="1" sz="7260" u="sng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3295">
              <a:solidFill>
                <a:srgbClr val="FF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987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84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652"/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271A38"/>
              </a:solidFill>
              <a:highlight>
                <a:srgbClr val="F5F5F5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4" name="Google Shape;55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08650" cy="70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4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61" name="Google Shape;56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125" y="325750"/>
            <a:ext cx="7518075" cy="43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708650" cy="70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3200">
                <a:solidFill>
                  <a:srgbClr val="3D85C6"/>
                </a:solidFill>
              </a:rPr>
              <a:t>Data Analysis Workflow</a:t>
            </a:r>
            <a:endParaRPr i="1" sz="3200">
              <a:solidFill>
                <a:srgbClr val="3D85C6"/>
              </a:solidFill>
            </a:endParaRPr>
          </a:p>
        </p:txBody>
      </p:sp>
      <p:sp>
        <p:nvSpPr>
          <p:cNvPr id="304" name="Google Shape;304;p16"/>
          <p:cNvSpPr txBox="1"/>
          <p:nvPr>
            <p:ph idx="1" type="body"/>
          </p:nvPr>
        </p:nvSpPr>
        <p:spPr>
          <a:xfrm>
            <a:off x="1303800" y="1990050"/>
            <a:ext cx="7030500" cy="13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5" name="Google Shape;3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613" y="1834525"/>
            <a:ext cx="8666774" cy="238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708650" cy="70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7"/>
          <p:cNvSpPr txBox="1"/>
          <p:nvPr>
            <p:ph type="ctrTitle"/>
          </p:nvPr>
        </p:nvSpPr>
        <p:spPr>
          <a:xfrm>
            <a:off x="519375" y="1695850"/>
            <a:ext cx="65019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fr" sz="4637">
                <a:latin typeface="Amatic SC"/>
                <a:ea typeface="Amatic SC"/>
                <a:cs typeface="Amatic SC"/>
                <a:sym typeface="Amatic SC"/>
              </a:rPr>
              <a:t>Data Wrangling</a:t>
            </a:r>
            <a:endParaRPr sz="4637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637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637">
                <a:latin typeface="Amatic SC"/>
                <a:ea typeface="Amatic SC"/>
                <a:cs typeface="Amatic SC"/>
                <a:sym typeface="Amatic SC"/>
              </a:rPr>
              <a:t> </a:t>
            </a:r>
            <a:endParaRPr sz="4637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312" name="Google Shape;312;p1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3" name="Google Shape;3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08650" cy="70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0" name="Google Shape;3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313" y="179475"/>
            <a:ext cx="6105525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3238" y="4336725"/>
            <a:ext cx="6276975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744850"/>
            <a:ext cx="9144003" cy="3591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708650" cy="70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>
                <a:solidFill>
                  <a:srgbClr val="3D85C6"/>
                </a:solidFill>
              </a:rPr>
              <a:t>Distribution</a:t>
            </a:r>
            <a:r>
              <a:rPr i="1" lang="fr">
                <a:solidFill>
                  <a:srgbClr val="3D85C6"/>
                </a:solidFill>
              </a:rPr>
              <a:t> des Nans</a:t>
            </a:r>
            <a:endParaRPr i="1">
              <a:solidFill>
                <a:srgbClr val="3D85C6"/>
              </a:solidFill>
            </a:endParaRPr>
          </a:p>
        </p:txBody>
      </p:sp>
      <p:sp>
        <p:nvSpPr>
          <p:cNvPr id="329" name="Google Shape;329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rgbClr val="6796E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Gestion des Valeurs Manquantes et des Doublons</a:t>
            </a:r>
            <a:endParaRPr b="1" sz="1050">
              <a:solidFill>
                <a:srgbClr val="6796E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0" name="Google Shape;3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600" y="1654500"/>
            <a:ext cx="8769651" cy="354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708650" cy="70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0"/>
          <p:cNvSpPr txBox="1"/>
          <p:nvPr>
            <p:ph type="ctrTitle"/>
          </p:nvPr>
        </p:nvSpPr>
        <p:spPr>
          <a:xfrm>
            <a:off x="824000" y="1613825"/>
            <a:ext cx="72282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fr" sz="4637">
                <a:latin typeface="Amatic SC"/>
                <a:ea typeface="Amatic SC"/>
                <a:cs typeface="Amatic SC"/>
                <a:sym typeface="Amatic SC"/>
              </a:rPr>
              <a:t>Data CLEANING</a:t>
            </a:r>
            <a:endParaRPr/>
          </a:p>
        </p:txBody>
      </p:sp>
      <p:sp>
        <p:nvSpPr>
          <p:cNvPr id="337" name="Google Shape;337;p20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8" name="Google Shape;3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08650" cy="70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5" name="Google Shape;3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8575"/>
            <a:ext cx="9144003" cy="5074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708650" cy="70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