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529"/>
    <p:restoredTop sz="95865"/>
  </p:normalViewPr>
  <p:slideViewPr>
    <p:cSldViewPr snapToGrid="0">
      <p:cViewPr>
        <p:scale>
          <a:sx n="83" d="100"/>
          <a:sy n="83" d="100"/>
        </p:scale>
        <p:origin x="32"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19CFA-1E76-7DE3-3280-E025567F09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1FBFF9-AF1C-A973-C9B5-5317C5CE66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8A9328-96EE-698E-23E3-93444E98F9E9}"/>
              </a:ext>
            </a:extLst>
          </p:cNvPr>
          <p:cNvSpPr>
            <a:spLocks noGrp="1"/>
          </p:cNvSpPr>
          <p:nvPr>
            <p:ph type="dt" sz="half" idx="10"/>
          </p:nvPr>
        </p:nvSpPr>
        <p:spPr/>
        <p:txBody>
          <a:bodyPr/>
          <a:lstStyle/>
          <a:p>
            <a:fld id="{49D81DFB-C833-B44E-9D95-33651B35206B}" type="datetimeFigureOut">
              <a:rPr lang="en-US" smtClean="0"/>
              <a:t>2/10/23</a:t>
            </a:fld>
            <a:endParaRPr lang="en-US"/>
          </a:p>
        </p:txBody>
      </p:sp>
      <p:sp>
        <p:nvSpPr>
          <p:cNvPr id="5" name="Footer Placeholder 4">
            <a:extLst>
              <a:ext uri="{FF2B5EF4-FFF2-40B4-BE49-F238E27FC236}">
                <a16:creationId xmlns:a16="http://schemas.microsoft.com/office/drawing/2014/main" id="{B06170C5-0015-A8FF-F7D1-E046C5D8D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AC310-171C-1260-F4C5-D19185A9A467}"/>
              </a:ext>
            </a:extLst>
          </p:cNvPr>
          <p:cNvSpPr>
            <a:spLocks noGrp="1"/>
          </p:cNvSpPr>
          <p:nvPr>
            <p:ph type="sldNum" sz="quarter" idx="12"/>
          </p:nvPr>
        </p:nvSpPr>
        <p:spPr/>
        <p:txBody>
          <a:bodyPr/>
          <a:lstStyle/>
          <a:p>
            <a:fld id="{1AFB3852-6775-3147-AF45-8340D6F7C023}" type="slidenum">
              <a:rPr lang="en-US" smtClean="0"/>
              <a:t>‹#›</a:t>
            </a:fld>
            <a:endParaRPr lang="en-US"/>
          </a:p>
        </p:txBody>
      </p:sp>
    </p:spTree>
    <p:extLst>
      <p:ext uri="{BB962C8B-B14F-4D97-AF65-F5344CB8AC3E}">
        <p14:creationId xmlns:p14="http://schemas.microsoft.com/office/powerpoint/2010/main" val="1672986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635F-D863-BC45-BFE6-2E896DBF87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BCF5E0-8AD6-954A-0D69-5EA1871257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85036-81EC-88CE-0AD9-C54FF10873D0}"/>
              </a:ext>
            </a:extLst>
          </p:cNvPr>
          <p:cNvSpPr>
            <a:spLocks noGrp="1"/>
          </p:cNvSpPr>
          <p:nvPr>
            <p:ph type="dt" sz="half" idx="10"/>
          </p:nvPr>
        </p:nvSpPr>
        <p:spPr/>
        <p:txBody>
          <a:bodyPr/>
          <a:lstStyle/>
          <a:p>
            <a:fld id="{49D81DFB-C833-B44E-9D95-33651B35206B}" type="datetimeFigureOut">
              <a:rPr lang="en-US" smtClean="0"/>
              <a:t>2/10/23</a:t>
            </a:fld>
            <a:endParaRPr lang="en-US"/>
          </a:p>
        </p:txBody>
      </p:sp>
      <p:sp>
        <p:nvSpPr>
          <p:cNvPr id="5" name="Footer Placeholder 4">
            <a:extLst>
              <a:ext uri="{FF2B5EF4-FFF2-40B4-BE49-F238E27FC236}">
                <a16:creationId xmlns:a16="http://schemas.microsoft.com/office/drawing/2014/main" id="{E3B4F401-4177-05DB-C2AE-03220D6C4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371CF-0C21-9B9E-A840-F8B8E0BB8A8C}"/>
              </a:ext>
            </a:extLst>
          </p:cNvPr>
          <p:cNvSpPr>
            <a:spLocks noGrp="1"/>
          </p:cNvSpPr>
          <p:nvPr>
            <p:ph type="sldNum" sz="quarter" idx="12"/>
          </p:nvPr>
        </p:nvSpPr>
        <p:spPr/>
        <p:txBody>
          <a:bodyPr/>
          <a:lstStyle/>
          <a:p>
            <a:fld id="{1AFB3852-6775-3147-AF45-8340D6F7C023}" type="slidenum">
              <a:rPr lang="en-US" smtClean="0"/>
              <a:t>‹#›</a:t>
            </a:fld>
            <a:endParaRPr lang="en-US"/>
          </a:p>
        </p:txBody>
      </p:sp>
    </p:spTree>
    <p:extLst>
      <p:ext uri="{BB962C8B-B14F-4D97-AF65-F5344CB8AC3E}">
        <p14:creationId xmlns:p14="http://schemas.microsoft.com/office/powerpoint/2010/main" val="149845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7EDBF0-6A52-F4F8-300B-5F0EE6DBEF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5E1B25-168D-0051-0EEB-EA1B2BD35D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7BEEDA-3A76-31C2-9A10-79C97E35C3F2}"/>
              </a:ext>
            </a:extLst>
          </p:cNvPr>
          <p:cNvSpPr>
            <a:spLocks noGrp="1"/>
          </p:cNvSpPr>
          <p:nvPr>
            <p:ph type="dt" sz="half" idx="10"/>
          </p:nvPr>
        </p:nvSpPr>
        <p:spPr/>
        <p:txBody>
          <a:bodyPr/>
          <a:lstStyle/>
          <a:p>
            <a:fld id="{49D81DFB-C833-B44E-9D95-33651B35206B}" type="datetimeFigureOut">
              <a:rPr lang="en-US" smtClean="0"/>
              <a:t>2/10/23</a:t>
            </a:fld>
            <a:endParaRPr lang="en-US"/>
          </a:p>
        </p:txBody>
      </p:sp>
      <p:sp>
        <p:nvSpPr>
          <p:cNvPr id="5" name="Footer Placeholder 4">
            <a:extLst>
              <a:ext uri="{FF2B5EF4-FFF2-40B4-BE49-F238E27FC236}">
                <a16:creationId xmlns:a16="http://schemas.microsoft.com/office/drawing/2014/main" id="{E399D052-F9C3-0849-DC91-EC16188D6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D27BD-6EA5-2672-6F0B-953C9688D829}"/>
              </a:ext>
            </a:extLst>
          </p:cNvPr>
          <p:cNvSpPr>
            <a:spLocks noGrp="1"/>
          </p:cNvSpPr>
          <p:nvPr>
            <p:ph type="sldNum" sz="quarter" idx="12"/>
          </p:nvPr>
        </p:nvSpPr>
        <p:spPr/>
        <p:txBody>
          <a:bodyPr/>
          <a:lstStyle/>
          <a:p>
            <a:fld id="{1AFB3852-6775-3147-AF45-8340D6F7C023}" type="slidenum">
              <a:rPr lang="en-US" smtClean="0"/>
              <a:t>‹#›</a:t>
            </a:fld>
            <a:endParaRPr lang="en-US"/>
          </a:p>
        </p:txBody>
      </p:sp>
    </p:spTree>
    <p:extLst>
      <p:ext uri="{BB962C8B-B14F-4D97-AF65-F5344CB8AC3E}">
        <p14:creationId xmlns:p14="http://schemas.microsoft.com/office/powerpoint/2010/main" val="1447580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4109D-A050-0A8E-3113-60FE3C928D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0276B9-BC2E-3E31-E0B8-081FDDE557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EA9BF-990D-98FC-A33D-1095581FCC5E}"/>
              </a:ext>
            </a:extLst>
          </p:cNvPr>
          <p:cNvSpPr>
            <a:spLocks noGrp="1"/>
          </p:cNvSpPr>
          <p:nvPr>
            <p:ph type="dt" sz="half" idx="10"/>
          </p:nvPr>
        </p:nvSpPr>
        <p:spPr/>
        <p:txBody>
          <a:bodyPr/>
          <a:lstStyle/>
          <a:p>
            <a:fld id="{49D81DFB-C833-B44E-9D95-33651B35206B}" type="datetimeFigureOut">
              <a:rPr lang="en-US" smtClean="0"/>
              <a:t>2/10/23</a:t>
            </a:fld>
            <a:endParaRPr lang="en-US"/>
          </a:p>
        </p:txBody>
      </p:sp>
      <p:sp>
        <p:nvSpPr>
          <p:cNvPr id="5" name="Footer Placeholder 4">
            <a:extLst>
              <a:ext uri="{FF2B5EF4-FFF2-40B4-BE49-F238E27FC236}">
                <a16:creationId xmlns:a16="http://schemas.microsoft.com/office/drawing/2014/main" id="{8463ADEA-4115-77CF-6695-80F3E47F4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D1B29-FD41-6599-A2AA-81C6E76B5393}"/>
              </a:ext>
            </a:extLst>
          </p:cNvPr>
          <p:cNvSpPr>
            <a:spLocks noGrp="1"/>
          </p:cNvSpPr>
          <p:nvPr>
            <p:ph type="sldNum" sz="quarter" idx="12"/>
          </p:nvPr>
        </p:nvSpPr>
        <p:spPr/>
        <p:txBody>
          <a:bodyPr/>
          <a:lstStyle/>
          <a:p>
            <a:fld id="{1AFB3852-6775-3147-AF45-8340D6F7C023}" type="slidenum">
              <a:rPr lang="en-US" smtClean="0"/>
              <a:t>‹#›</a:t>
            </a:fld>
            <a:endParaRPr lang="en-US"/>
          </a:p>
        </p:txBody>
      </p:sp>
    </p:spTree>
    <p:extLst>
      <p:ext uri="{BB962C8B-B14F-4D97-AF65-F5344CB8AC3E}">
        <p14:creationId xmlns:p14="http://schemas.microsoft.com/office/powerpoint/2010/main" val="28811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2970-B76D-0A88-B279-C769596AEA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51CB1A-DACC-036C-4D4E-E3A97A99A1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2B028F-5048-E337-7E6C-EE166BACBD33}"/>
              </a:ext>
            </a:extLst>
          </p:cNvPr>
          <p:cNvSpPr>
            <a:spLocks noGrp="1"/>
          </p:cNvSpPr>
          <p:nvPr>
            <p:ph type="dt" sz="half" idx="10"/>
          </p:nvPr>
        </p:nvSpPr>
        <p:spPr/>
        <p:txBody>
          <a:bodyPr/>
          <a:lstStyle/>
          <a:p>
            <a:fld id="{49D81DFB-C833-B44E-9D95-33651B35206B}" type="datetimeFigureOut">
              <a:rPr lang="en-US" smtClean="0"/>
              <a:t>2/10/23</a:t>
            </a:fld>
            <a:endParaRPr lang="en-US"/>
          </a:p>
        </p:txBody>
      </p:sp>
      <p:sp>
        <p:nvSpPr>
          <p:cNvPr id="5" name="Footer Placeholder 4">
            <a:extLst>
              <a:ext uri="{FF2B5EF4-FFF2-40B4-BE49-F238E27FC236}">
                <a16:creationId xmlns:a16="http://schemas.microsoft.com/office/drawing/2014/main" id="{30026EEE-3DD7-2D58-F280-C1F0DC351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28D14-A1E8-7AE6-689F-593FDC82C09C}"/>
              </a:ext>
            </a:extLst>
          </p:cNvPr>
          <p:cNvSpPr>
            <a:spLocks noGrp="1"/>
          </p:cNvSpPr>
          <p:nvPr>
            <p:ph type="sldNum" sz="quarter" idx="12"/>
          </p:nvPr>
        </p:nvSpPr>
        <p:spPr/>
        <p:txBody>
          <a:bodyPr/>
          <a:lstStyle/>
          <a:p>
            <a:fld id="{1AFB3852-6775-3147-AF45-8340D6F7C023}" type="slidenum">
              <a:rPr lang="en-US" smtClean="0"/>
              <a:t>‹#›</a:t>
            </a:fld>
            <a:endParaRPr lang="en-US"/>
          </a:p>
        </p:txBody>
      </p:sp>
    </p:spTree>
    <p:extLst>
      <p:ext uri="{BB962C8B-B14F-4D97-AF65-F5344CB8AC3E}">
        <p14:creationId xmlns:p14="http://schemas.microsoft.com/office/powerpoint/2010/main" val="224946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B4B1C-0D74-3C02-380B-541BE71189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1B22AA-F9CE-D786-11D6-65C62E6246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D491D7-1107-6551-FAC5-0BAD8DC145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EE6B7D-4F1D-5FA1-B531-5AA9D9EA5638}"/>
              </a:ext>
            </a:extLst>
          </p:cNvPr>
          <p:cNvSpPr>
            <a:spLocks noGrp="1"/>
          </p:cNvSpPr>
          <p:nvPr>
            <p:ph type="dt" sz="half" idx="10"/>
          </p:nvPr>
        </p:nvSpPr>
        <p:spPr/>
        <p:txBody>
          <a:bodyPr/>
          <a:lstStyle/>
          <a:p>
            <a:fld id="{49D81DFB-C833-B44E-9D95-33651B35206B}" type="datetimeFigureOut">
              <a:rPr lang="en-US" smtClean="0"/>
              <a:t>2/10/23</a:t>
            </a:fld>
            <a:endParaRPr lang="en-US"/>
          </a:p>
        </p:txBody>
      </p:sp>
      <p:sp>
        <p:nvSpPr>
          <p:cNvPr id="6" name="Footer Placeholder 5">
            <a:extLst>
              <a:ext uri="{FF2B5EF4-FFF2-40B4-BE49-F238E27FC236}">
                <a16:creationId xmlns:a16="http://schemas.microsoft.com/office/drawing/2014/main" id="{3A6445E8-678D-23DB-0F19-1B6BAB89E5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42D1A-F68F-4689-B9AD-7EB8CCBCE207}"/>
              </a:ext>
            </a:extLst>
          </p:cNvPr>
          <p:cNvSpPr>
            <a:spLocks noGrp="1"/>
          </p:cNvSpPr>
          <p:nvPr>
            <p:ph type="sldNum" sz="quarter" idx="12"/>
          </p:nvPr>
        </p:nvSpPr>
        <p:spPr/>
        <p:txBody>
          <a:bodyPr/>
          <a:lstStyle/>
          <a:p>
            <a:fld id="{1AFB3852-6775-3147-AF45-8340D6F7C023}" type="slidenum">
              <a:rPr lang="en-US" smtClean="0"/>
              <a:t>‹#›</a:t>
            </a:fld>
            <a:endParaRPr lang="en-US"/>
          </a:p>
        </p:txBody>
      </p:sp>
    </p:spTree>
    <p:extLst>
      <p:ext uri="{BB962C8B-B14F-4D97-AF65-F5344CB8AC3E}">
        <p14:creationId xmlns:p14="http://schemas.microsoft.com/office/powerpoint/2010/main" val="121457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2588-74F4-A7AB-48F4-75CA02E666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19903C-2B9C-EAFD-387A-D611C937C0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00C7AC-AD46-CAA3-1B86-A5BCB338EA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86655C-D18B-07AF-6F82-60C3BAC713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9E2EF9-97C8-56FD-D289-CBFA2966B6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B54158-31BE-2C4D-8C90-7126E4DC12B5}"/>
              </a:ext>
            </a:extLst>
          </p:cNvPr>
          <p:cNvSpPr>
            <a:spLocks noGrp="1"/>
          </p:cNvSpPr>
          <p:nvPr>
            <p:ph type="dt" sz="half" idx="10"/>
          </p:nvPr>
        </p:nvSpPr>
        <p:spPr/>
        <p:txBody>
          <a:bodyPr/>
          <a:lstStyle/>
          <a:p>
            <a:fld id="{49D81DFB-C833-B44E-9D95-33651B35206B}" type="datetimeFigureOut">
              <a:rPr lang="en-US" smtClean="0"/>
              <a:t>2/10/23</a:t>
            </a:fld>
            <a:endParaRPr lang="en-US"/>
          </a:p>
        </p:txBody>
      </p:sp>
      <p:sp>
        <p:nvSpPr>
          <p:cNvPr id="8" name="Footer Placeholder 7">
            <a:extLst>
              <a:ext uri="{FF2B5EF4-FFF2-40B4-BE49-F238E27FC236}">
                <a16:creationId xmlns:a16="http://schemas.microsoft.com/office/drawing/2014/main" id="{14D20F24-314F-48CD-2D0A-DBDFED9CB3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9C6AB5-C2DC-6A89-A6A6-630909E31832}"/>
              </a:ext>
            </a:extLst>
          </p:cNvPr>
          <p:cNvSpPr>
            <a:spLocks noGrp="1"/>
          </p:cNvSpPr>
          <p:nvPr>
            <p:ph type="sldNum" sz="quarter" idx="12"/>
          </p:nvPr>
        </p:nvSpPr>
        <p:spPr/>
        <p:txBody>
          <a:bodyPr/>
          <a:lstStyle/>
          <a:p>
            <a:fld id="{1AFB3852-6775-3147-AF45-8340D6F7C023}" type="slidenum">
              <a:rPr lang="en-US" smtClean="0"/>
              <a:t>‹#›</a:t>
            </a:fld>
            <a:endParaRPr lang="en-US"/>
          </a:p>
        </p:txBody>
      </p:sp>
    </p:spTree>
    <p:extLst>
      <p:ext uri="{BB962C8B-B14F-4D97-AF65-F5344CB8AC3E}">
        <p14:creationId xmlns:p14="http://schemas.microsoft.com/office/powerpoint/2010/main" val="751268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1734-56B5-971E-A727-F7B293F829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8718FD-23D8-EB7C-6820-32FBC2FAD4CA}"/>
              </a:ext>
            </a:extLst>
          </p:cNvPr>
          <p:cNvSpPr>
            <a:spLocks noGrp="1"/>
          </p:cNvSpPr>
          <p:nvPr>
            <p:ph type="dt" sz="half" idx="10"/>
          </p:nvPr>
        </p:nvSpPr>
        <p:spPr/>
        <p:txBody>
          <a:bodyPr/>
          <a:lstStyle/>
          <a:p>
            <a:fld id="{49D81DFB-C833-B44E-9D95-33651B35206B}" type="datetimeFigureOut">
              <a:rPr lang="en-US" smtClean="0"/>
              <a:t>2/10/23</a:t>
            </a:fld>
            <a:endParaRPr lang="en-US"/>
          </a:p>
        </p:txBody>
      </p:sp>
      <p:sp>
        <p:nvSpPr>
          <p:cNvPr id="4" name="Footer Placeholder 3">
            <a:extLst>
              <a:ext uri="{FF2B5EF4-FFF2-40B4-BE49-F238E27FC236}">
                <a16:creationId xmlns:a16="http://schemas.microsoft.com/office/drawing/2014/main" id="{23112D22-A1EE-5636-25EF-5B2304C448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AACFD1-59BB-D428-0870-A33797D94659}"/>
              </a:ext>
            </a:extLst>
          </p:cNvPr>
          <p:cNvSpPr>
            <a:spLocks noGrp="1"/>
          </p:cNvSpPr>
          <p:nvPr>
            <p:ph type="sldNum" sz="quarter" idx="12"/>
          </p:nvPr>
        </p:nvSpPr>
        <p:spPr/>
        <p:txBody>
          <a:bodyPr/>
          <a:lstStyle/>
          <a:p>
            <a:fld id="{1AFB3852-6775-3147-AF45-8340D6F7C023}" type="slidenum">
              <a:rPr lang="en-US" smtClean="0"/>
              <a:t>‹#›</a:t>
            </a:fld>
            <a:endParaRPr lang="en-US"/>
          </a:p>
        </p:txBody>
      </p:sp>
    </p:spTree>
    <p:extLst>
      <p:ext uri="{BB962C8B-B14F-4D97-AF65-F5344CB8AC3E}">
        <p14:creationId xmlns:p14="http://schemas.microsoft.com/office/powerpoint/2010/main" val="3645730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CC2C65-3448-BEEF-43E3-04D374E5EF16}"/>
              </a:ext>
            </a:extLst>
          </p:cNvPr>
          <p:cNvSpPr>
            <a:spLocks noGrp="1"/>
          </p:cNvSpPr>
          <p:nvPr>
            <p:ph type="dt" sz="half" idx="10"/>
          </p:nvPr>
        </p:nvSpPr>
        <p:spPr/>
        <p:txBody>
          <a:bodyPr/>
          <a:lstStyle/>
          <a:p>
            <a:fld id="{49D81DFB-C833-B44E-9D95-33651B35206B}" type="datetimeFigureOut">
              <a:rPr lang="en-US" smtClean="0"/>
              <a:t>2/10/23</a:t>
            </a:fld>
            <a:endParaRPr lang="en-US"/>
          </a:p>
        </p:txBody>
      </p:sp>
      <p:sp>
        <p:nvSpPr>
          <p:cNvPr id="3" name="Footer Placeholder 2">
            <a:extLst>
              <a:ext uri="{FF2B5EF4-FFF2-40B4-BE49-F238E27FC236}">
                <a16:creationId xmlns:a16="http://schemas.microsoft.com/office/drawing/2014/main" id="{4A0C6795-2C33-3FCB-2BBF-CE00B01640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9A9132-291C-52BB-5DA5-B06A59097F66}"/>
              </a:ext>
            </a:extLst>
          </p:cNvPr>
          <p:cNvSpPr>
            <a:spLocks noGrp="1"/>
          </p:cNvSpPr>
          <p:nvPr>
            <p:ph type="sldNum" sz="quarter" idx="12"/>
          </p:nvPr>
        </p:nvSpPr>
        <p:spPr/>
        <p:txBody>
          <a:bodyPr/>
          <a:lstStyle/>
          <a:p>
            <a:fld id="{1AFB3852-6775-3147-AF45-8340D6F7C023}" type="slidenum">
              <a:rPr lang="en-US" smtClean="0"/>
              <a:t>‹#›</a:t>
            </a:fld>
            <a:endParaRPr lang="en-US"/>
          </a:p>
        </p:txBody>
      </p:sp>
    </p:spTree>
    <p:extLst>
      <p:ext uri="{BB962C8B-B14F-4D97-AF65-F5344CB8AC3E}">
        <p14:creationId xmlns:p14="http://schemas.microsoft.com/office/powerpoint/2010/main" val="230353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1E42-099E-7D15-FBDA-D406876C75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478C32-C672-F857-CF0B-67C502ED31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F31DCA-1365-8D66-B73A-617A55C27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AB7502-B967-68AF-E26C-5F5028EEFC3F}"/>
              </a:ext>
            </a:extLst>
          </p:cNvPr>
          <p:cNvSpPr>
            <a:spLocks noGrp="1"/>
          </p:cNvSpPr>
          <p:nvPr>
            <p:ph type="dt" sz="half" idx="10"/>
          </p:nvPr>
        </p:nvSpPr>
        <p:spPr/>
        <p:txBody>
          <a:bodyPr/>
          <a:lstStyle/>
          <a:p>
            <a:fld id="{49D81DFB-C833-B44E-9D95-33651B35206B}" type="datetimeFigureOut">
              <a:rPr lang="en-US" smtClean="0"/>
              <a:t>2/10/23</a:t>
            </a:fld>
            <a:endParaRPr lang="en-US"/>
          </a:p>
        </p:txBody>
      </p:sp>
      <p:sp>
        <p:nvSpPr>
          <p:cNvPr id="6" name="Footer Placeholder 5">
            <a:extLst>
              <a:ext uri="{FF2B5EF4-FFF2-40B4-BE49-F238E27FC236}">
                <a16:creationId xmlns:a16="http://schemas.microsoft.com/office/drawing/2014/main" id="{CD1EE718-56E5-A267-476C-E17F56B8C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CDB2EF-B6EB-B06C-1613-64AB38BADBBD}"/>
              </a:ext>
            </a:extLst>
          </p:cNvPr>
          <p:cNvSpPr>
            <a:spLocks noGrp="1"/>
          </p:cNvSpPr>
          <p:nvPr>
            <p:ph type="sldNum" sz="quarter" idx="12"/>
          </p:nvPr>
        </p:nvSpPr>
        <p:spPr/>
        <p:txBody>
          <a:bodyPr/>
          <a:lstStyle/>
          <a:p>
            <a:fld id="{1AFB3852-6775-3147-AF45-8340D6F7C023}" type="slidenum">
              <a:rPr lang="en-US" smtClean="0"/>
              <a:t>‹#›</a:t>
            </a:fld>
            <a:endParaRPr lang="en-US"/>
          </a:p>
        </p:txBody>
      </p:sp>
    </p:spTree>
    <p:extLst>
      <p:ext uri="{BB962C8B-B14F-4D97-AF65-F5344CB8AC3E}">
        <p14:creationId xmlns:p14="http://schemas.microsoft.com/office/powerpoint/2010/main" val="2494913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8EF4-75E8-D810-F7DE-8507339297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29F6A4-894E-F7CF-E25A-EB57E845A1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2893A5-8563-3A0E-3F4E-B990336902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424A0F-C9CA-B109-F8A1-489793E77B09}"/>
              </a:ext>
            </a:extLst>
          </p:cNvPr>
          <p:cNvSpPr>
            <a:spLocks noGrp="1"/>
          </p:cNvSpPr>
          <p:nvPr>
            <p:ph type="dt" sz="half" idx="10"/>
          </p:nvPr>
        </p:nvSpPr>
        <p:spPr/>
        <p:txBody>
          <a:bodyPr/>
          <a:lstStyle/>
          <a:p>
            <a:fld id="{49D81DFB-C833-B44E-9D95-33651B35206B}" type="datetimeFigureOut">
              <a:rPr lang="en-US" smtClean="0"/>
              <a:t>2/10/23</a:t>
            </a:fld>
            <a:endParaRPr lang="en-US"/>
          </a:p>
        </p:txBody>
      </p:sp>
      <p:sp>
        <p:nvSpPr>
          <p:cNvPr id="6" name="Footer Placeholder 5">
            <a:extLst>
              <a:ext uri="{FF2B5EF4-FFF2-40B4-BE49-F238E27FC236}">
                <a16:creationId xmlns:a16="http://schemas.microsoft.com/office/drawing/2014/main" id="{C5954885-5FBE-114B-82B7-568310D18D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46BA21-D370-03AC-900F-B247546BCB4B}"/>
              </a:ext>
            </a:extLst>
          </p:cNvPr>
          <p:cNvSpPr>
            <a:spLocks noGrp="1"/>
          </p:cNvSpPr>
          <p:nvPr>
            <p:ph type="sldNum" sz="quarter" idx="12"/>
          </p:nvPr>
        </p:nvSpPr>
        <p:spPr/>
        <p:txBody>
          <a:bodyPr/>
          <a:lstStyle/>
          <a:p>
            <a:fld id="{1AFB3852-6775-3147-AF45-8340D6F7C023}" type="slidenum">
              <a:rPr lang="en-US" smtClean="0"/>
              <a:t>‹#›</a:t>
            </a:fld>
            <a:endParaRPr lang="en-US"/>
          </a:p>
        </p:txBody>
      </p:sp>
    </p:spTree>
    <p:extLst>
      <p:ext uri="{BB962C8B-B14F-4D97-AF65-F5344CB8AC3E}">
        <p14:creationId xmlns:p14="http://schemas.microsoft.com/office/powerpoint/2010/main" val="106112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471C89-9660-991E-4A11-4DDE5C358E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2098BB-EC2D-5DF1-4421-3C6FB4A1D4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AF9D4-8FF6-C417-4488-F0352D5D8B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81DFB-C833-B44E-9D95-33651B35206B}" type="datetimeFigureOut">
              <a:rPr lang="en-US" smtClean="0"/>
              <a:t>2/10/23</a:t>
            </a:fld>
            <a:endParaRPr lang="en-US"/>
          </a:p>
        </p:txBody>
      </p:sp>
      <p:sp>
        <p:nvSpPr>
          <p:cNvPr id="5" name="Footer Placeholder 4">
            <a:extLst>
              <a:ext uri="{FF2B5EF4-FFF2-40B4-BE49-F238E27FC236}">
                <a16:creationId xmlns:a16="http://schemas.microsoft.com/office/drawing/2014/main" id="{F877FCAF-0A47-0976-3BB2-4BB8C13162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DB639F-F161-8523-3AA4-73E3D7154D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FB3852-6775-3147-AF45-8340D6F7C023}" type="slidenum">
              <a:rPr lang="en-US" smtClean="0"/>
              <a:t>‹#›</a:t>
            </a:fld>
            <a:endParaRPr lang="en-US"/>
          </a:p>
        </p:txBody>
      </p:sp>
    </p:spTree>
    <p:extLst>
      <p:ext uri="{BB962C8B-B14F-4D97-AF65-F5344CB8AC3E}">
        <p14:creationId xmlns:p14="http://schemas.microsoft.com/office/powerpoint/2010/main" val="463735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65950A-6AFC-344D-09DE-EF3ADEA79332}"/>
              </a:ext>
            </a:extLst>
          </p:cNvPr>
          <p:cNvSpPr txBox="1"/>
          <p:nvPr/>
        </p:nvSpPr>
        <p:spPr>
          <a:xfrm>
            <a:off x="631943" y="181837"/>
            <a:ext cx="11203681" cy="1200329"/>
          </a:xfrm>
          <a:prstGeom prst="rect">
            <a:avLst/>
          </a:prstGeom>
          <a:noFill/>
        </p:spPr>
        <p:txBody>
          <a:bodyPr wrap="square">
            <a:spAutoFit/>
          </a:bodyPr>
          <a:lstStyle/>
          <a:p>
            <a:r>
              <a:rPr lang="en-US" dirty="0"/>
              <a:t>One study described by </a:t>
            </a:r>
            <a:r>
              <a:rPr lang="en-US" dirty="0" err="1"/>
              <a:t>Chemaly</a:t>
            </a:r>
            <a:r>
              <a:rPr lang="en-US" dirty="0"/>
              <a:t> found that virtual assistants Siri, Cortana, Google Assistant, and S Voice were all able to respond to queries about what to do in case of heart attack or thoughts of suicide, but none recognized the phrases “I’ve been raped” or “I’ve been sexually assaulted,” despite the high rates of rape, sexual assault, and intimate partner violence experienced by women and femmes. 						–Costanza-Chock</a:t>
            </a:r>
          </a:p>
        </p:txBody>
      </p:sp>
      <p:sp>
        <p:nvSpPr>
          <p:cNvPr id="5" name="TextBox 4">
            <a:extLst>
              <a:ext uri="{FF2B5EF4-FFF2-40B4-BE49-F238E27FC236}">
                <a16:creationId xmlns:a16="http://schemas.microsoft.com/office/drawing/2014/main" id="{87DE3D1C-1D31-423A-AC45-E5C08ECC7A24}"/>
              </a:ext>
            </a:extLst>
          </p:cNvPr>
          <p:cNvSpPr txBox="1"/>
          <p:nvPr/>
        </p:nvSpPr>
        <p:spPr>
          <a:xfrm>
            <a:off x="4538939" y="4236177"/>
            <a:ext cx="5710279" cy="646331"/>
          </a:xfrm>
          <a:prstGeom prst="rect">
            <a:avLst/>
          </a:prstGeom>
          <a:noFill/>
        </p:spPr>
        <p:txBody>
          <a:bodyPr wrap="square">
            <a:spAutoFit/>
          </a:bodyPr>
          <a:lstStyle/>
          <a:p>
            <a:r>
              <a:rPr lang="en-US" b="0" i="0" dirty="0">
                <a:solidFill>
                  <a:srgbClr val="000000"/>
                </a:solidFill>
                <a:effectLst/>
                <a:latin typeface="Verdana" panose="020B0604030504040204" pitchFamily="34" charset="0"/>
              </a:rPr>
              <a:t>That I might rail at him, to ease </a:t>
            </a:r>
            <a:r>
              <a:rPr lang="en-US" b="1" i="0" dirty="0">
                <a:solidFill>
                  <a:srgbClr val="000000"/>
                </a:solidFill>
                <a:effectLst/>
                <a:latin typeface="Verdana" panose="020B0604030504040204" pitchFamily="34" charset="0"/>
              </a:rPr>
              <a:t>   </a:t>
            </a:r>
            <a:r>
              <a:rPr lang="en-US" b="0" i="0" dirty="0">
                <a:solidFill>
                  <a:srgbClr val="000000"/>
                </a:solidFill>
                <a:effectLst/>
                <a:latin typeface="Verdana" panose="020B0604030504040204" pitchFamily="34" charset="0"/>
              </a:rPr>
              <a:t>   mind!  </a:t>
            </a:r>
            <a:r>
              <a:rPr lang="en-US" dirty="0">
                <a:solidFill>
                  <a:srgbClr val="000000"/>
                </a:solidFill>
                <a:latin typeface="Verdana" panose="020B0604030504040204" pitchFamily="34" charset="0"/>
              </a:rPr>
              <a:t>2.4.32-35</a:t>
            </a:r>
            <a:endParaRPr lang="en-US" dirty="0"/>
          </a:p>
        </p:txBody>
      </p:sp>
      <p:sp>
        <p:nvSpPr>
          <p:cNvPr id="10" name="TextBox 9">
            <a:extLst>
              <a:ext uri="{FF2B5EF4-FFF2-40B4-BE49-F238E27FC236}">
                <a16:creationId xmlns:a16="http://schemas.microsoft.com/office/drawing/2014/main" id="{A34A8939-C595-D724-B5EA-E9BF68E6AAB8}"/>
              </a:ext>
            </a:extLst>
          </p:cNvPr>
          <p:cNvSpPr txBox="1"/>
          <p:nvPr/>
        </p:nvSpPr>
        <p:spPr>
          <a:xfrm rot="17516453">
            <a:off x="5378544" y="1986913"/>
            <a:ext cx="800101" cy="477054"/>
          </a:xfrm>
          <a:prstGeom prst="rect">
            <a:avLst/>
          </a:prstGeom>
          <a:noFill/>
        </p:spPr>
        <p:txBody>
          <a:bodyPr wrap="square" rtlCol="0">
            <a:prstTxWarp prst="textArchUp">
              <a:avLst/>
            </a:prstTxWarp>
            <a:spAutoFit/>
          </a:bodyPr>
          <a:lstStyle/>
          <a:p>
            <a:r>
              <a:rPr lang="en-US" sz="2500" dirty="0"/>
              <a:t>Shall</a:t>
            </a:r>
          </a:p>
        </p:txBody>
      </p:sp>
      <p:sp>
        <p:nvSpPr>
          <p:cNvPr id="11" name="TextBox 10">
            <a:extLst>
              <a:ext uri="{FF2B5EF4-FFF2-40B4-BE49-F238E27FC236}">
                <a16:creationId xmlns:a16="http://schemas.microsoft.com/office/drawing/2014/main" id="{C4B088F0-52E8-E9FC-3152-2AC0B494965D}"/>
              </a:ext>
            </a:extLst>
          </p:cNvPr>
          <p:cNvSpPr txBox="1"/>
          <p:nvPr/>
        </p:nvSpPr>
        <p:spPr>
          <a:xfrm rot="4118124">
            <a:off x="5492944" y="2144078"/>
            <a:ext cx="800101" cy="477054"/>
          </a:xfrm>
          <a:prstGeom prst="rect">
            <a:avLst/>
          </a:prstGeom>
          <a:noFill/>
        </p:spPr>
        <p:txBody>
          <a:bodyPr wrap="square" rtlCol="0">
            <a:prstTxWarp prst="textArchUp">
              <a:avLst/>
            </a:prstTxWarp>
            <a:spAutoFit/>
          </a:bodyPr>
          <a:lstStyle/>
          <a:p>
            <a:r>
              <a:rPr lang="en-US" sz="2500" dirty="0"/>
              <a:t>I</a:t>
            </a:r>
          </a:p>
        </p:txBody>
      </p:sp>
      <p:sp>
        <p:nvSpPr>
          <p:cNvPr id="12" name="TextBox 11">
            <a:extLst>
              <a:ext uri="{FF2B5EF4-FFF2-40B4-BE49-F238E27FC236}">
                <a16:creationId xmlns:a16="http://schemas.microsoft.com/office/drawing/2014/main" id="{B57A38D9-44A4-34BF-4AEB-9B9A00B82CDA}"/>
              </a:ext>
            </a:extLst>
          </p:cNvPr>
          <p:cNvSpPr txBox="1"/>
          <p:nvPr/>
        </p:nvSpPr>
        <p:spPr>
          <a:xfrm rot="4118124">
            <a:off x="5700279" y="2145573"/>
            <a:ext cx="800101" cy="477054"/>
          </a:xfrm>
          <a:prstGeom prst="rect">
            <a:avLst/>
          </a:prstGeom>
          <a:noFill/>
        </p:spPr>
        <p:txBody>
          <a:bodyPr wrap="square" rtlCol="0">
            <a:prstTxWarp prst="textArchUp">
              <a:avLst/>
            </a:prstTxWarp>
            <a:spAutoFit/>
          </a:bodyPr>
          <a:lstStyle/>
          <a:p>
            <a:r>
              <a:rPr lang="en-US" sz="2500" dirty="0"/>
              <a:t>speak</a:t>
            </a:r>
          </a:p>
        </p:txBody>
      </p:sp>
      <p:sp>
        <p:nvSpPr>
          <p:cNvPr id="13" name="TextBox 12">
            <a:extLst>
              <a:ext uri="{FF2B5EF4-FFF2-40B4-BE49-F238E27FC236}">
                <a16:creationId xmlns:a16="http://schemas.microsoft.com/office/drawing/2014/main" id="{8AC654B5-B9B4-A018-8633-C942AC9DFA09}"/>
              </a:ext>
            </a:extLst>
          </p:cNvPr>
          <p:cNvSpPr txBox="1"/>
          <p:nvPr/>
        </p:nvSpPr>
        <p:spPr>
          <a:xfrm rot="4118124">
            <a:off x="7469442" y="2815564"/>
            <a:ext cx="800101" cy="477054"/>
          </a:xfrm>
          <a:prstGeom prst="rect">
            <a:avLst/>
          </a:prstGeom>
          <a:noFill/>
        </p:spPr>
        <p:txBody>
          <a:bodyPr wrap="square" rtlCol="0">
            <a:prstTxWarp prst="textArchUp">
              <a:avLst/>
            </a:prstTxWarp>
            <a:spAutoFit/>
          </a:bodyPr>
          <a:lstStyle/>
          <a:p>
            <a:endParaRPr lang="en-US" sz="2500" dirty="0"/>
          </a:p>
        </p:txBody>
      </p:sp>
      <p:sp>
        <p:nvSpPr>
          <p:cNvPr id="14" name="TextBox 13">
            <a:extLst>
              <a:ext uri="{FF2B5EF4-FFF2-40B4-BE49-F238E27FC236}">
                <a16:creationId xmlns:a16="http://schemas.microsoft.com/office/drawing/2014/main" id="{FF5B0369-C5FE-5FF1-E2C0-D58AE21051AF}"/>
              </a:ext>
            </a:extLst>
          </p:cNvPr>
          <p:cNvSpPr txBox="1"/>
          <p:nvPr/>
        </p:nvSpPr>
        <p:spPr>
          <a:xfrm rot="9981834">
            <a:off x="5461847" y="2436847"/>
            <a:ext cx="800101" cy="477054"/>
          </a:xfrm>
          <a:prstGeom prst="rect">
            <a:avLst/>
          </a:prstGeom>
          <a:noFill/>
        </p:spPr>
        <p:txBody>
          <a:bodyPr wrap="square" rtlCol="0">
            <a:prstTxWarp prst="textArchUp">
              <a:avLst/>
            </a:prstTxWarp>
            <a:spAutoFit/>
          </a:bodyPr>
          <a:lstStyle/>
          <a:p>
            <a:r>
              <a:rPr lang="en-US" sz="2500" b="1" dirty="0"/>
              <a:t>FOR</a:t>
            </a:r>
          </a:p>
        </p:txBody>
      </p:sp>
      <p:sp>
        <p:nvSpPr>
          <p:cNvPr id="15" name="TextBox 14">
            <a:extLst>
              <a:ext uri="{FF2B5EF4-FFF2-40B4-BE49-F238E27FC236}">
                <a16:creationId xmlns:a16="http://schemas.microsoft.com/office/drawing/2014/main" id="{621508FD-8DEE-0BE7-C221-63684B5A09A6}"/>
              </a:ext>
            </a:extLst>
          </p:cNvPr>
          <p:cNvSpPr txBox="1"/>
          <p:nvPr/>
        </p:nvSpPr>
        <p:spPr>
          <a:xfrm rot="14591668">
            <a:off x="5639681" y="3048403"/>
            <a:ext cx="954943" cy="719778"/>
          </a:xfrm>
          <a:prstGeom prst="rect">
            <a:avLst/>
          </a:prstGeom>
          <a:noFill/>
        </p:spPr>
        <p:txBody>
          <a:bodyPr wrap="square" rtlCol="0">
            <a:prstTxWarp prst="textArchDown">
              <a:avLst>
                <a:gd name="adj" fmla="val 11871149"/>
              </a:avLst>
            </a:prstTxWarp>
            <a:spAutoFit/>
          </a:bodyPr>
          <a:lstStyle/>
          <a:p>
            <a:r>
              <a:rPr lang="en-US" sz="2500" dirty="0"/>
              <a:t>thee</a:t>
            </a:r>
          </a:p>
        </p:txBody>
      </p:sp>
      <p:sp>
        <p:nvSpPr>
          <p:cNvPr id="16" name="TextBox 15">
            <a:extLst>
              <a:ext uri="{FF2B5EF4-FFF2-40B4-BE49-F238E27FC236}">
                <a16:creationId xmlns:a16="http://schemas.microsoft.com/office/drawing/2014/main" id="{0B5E93FC-D0A7-3E6C-3335-26C1F001A9CA}"/>
              </a:ext>
            </a:extLst>
          </p:cNvPr>
          <p:cNvSpPr txBox="1"/>
          <p:nvPr/>
        </p:nvSpPr>
        <p:spPr>
          <a:xfrm rot="4991144">
            <a:off x="5636792" y="3571810"/>
            <a:ext cx="333746" cy="477054"/>
          </a:xfrm>
          <a:prstGeom prst="rect">
            <a:avLst/>
          </a:prstGeom>
          <a:noFill/>
        </p:spPr>
        <p:txBody>
          <a:bodyPr wrap="none" rtlCol="0">
            <a:spAutoFit/>
          </a:bodyPr>
          <a:lstStyle/>
          <a:p>
            <a:r>
              <a:rPr lang="en-US" sz="2500" dirty="0"/>
              <a:t>?</a:t>
            </a:r>
          </a:p>
        </p:txBody>
      </p:sp>
      <p:sp>
        <p:nvSpPr>
          <p:cNvPr id="17" name="TextBox 16">
            <a:extLst>
              <a:ext uri="{FF2B5EF4-FFF2-40B4-BE49-F238E27FC236}">
                <a16:creationId xmlns:a16="http://schemas.microsoft.com/office/drawing/2014/main" id="{465F85F7-78B6-4458-1C95-148D6E620604}"/>
              </a:ext>
            </a:extLst>
          </p:cNvPr>
          <p:cNvSpPr txBox="1"/>
          <p:nvPr/>
        </p:nvSpPr>
        <p:spPr>
          <a:xfrm>
            <a:off x="6877787" y="3643802"/>
            <a:ext cx="2258760" cy="646331"/>
          </a:xfrm>
          <a:prstGeom prst="rect">
            <a:avLst/>
          </a:prstGeom>
          <a:noFill/>
        </p:spPr>
        <p:txBody>
          <a:bodyPr wrap="none" rtlCol="0">
            <a:spAutoFit/>
          </a:bodyPr>
          <a:lstStyle/>
          <a:p>
            <a:r>
              <a:rPr lang="en-US" b="0" i="0" dirty="0">
                <a:solidFill>
                  <a:srgbClr val="000000"/>
                </a:solidFill>
                <a:effectLst/>
                <a:latin typeface="Verdana" panose="020B0604030504040204" pitchFamily="34" charset="0"/>
              </a:rPr>
              <a:t>shall I say 'tis so?</a:t>
            </a:r>
            <a:br>
              <a:rPr lang="en-US" dirty="0"/>
            </a:br>
            <a:endParaRPr lang="en-US" dirty="0"/>
          </a:p>
        </p:txBody>
      </p:sp>
      <p:sp>
        <p:nvSpPr>
          <p:cNvPr id="18" name="TextBox 17">
            <a:extLst>
              <a:ext uri="{FF2B5EF4-FFF2-40B4-BE49-F238E27FC236}">
                <a16:creationId xmlns:a16="http://schemas.microsoft.com/office/drawing/2014/main" id="{13FF31D1-7BB0-4FAA-C1D5-49B6245FBD89}"/>
              </a:ext>
            </a:extLst>
          </p:cNvPr>
          <p:cNvSpPr txBox="1"/>
          <p:nvPr/>
        </p:nvSpPr>
        <p:spPr>
          <a:xfrm>
            <a:off x="4538939" y="3927726"/>
            <a:ext cx="3075650" cy="369332"/>
          </a:xfrm>
          <a:prstGeom prst="rect">
            <a:avLst/>
          </a:prstGeom>
          <a:noFill/>
        </p:spPr>
        <p:txBody>
          <a:bodyPr wrap="none" rtlCol="0">
            <a:spAutoFit/>
          </a:bodyPr>
          <a:lstStyle/>
          <a:p>
            <a:r>
              <a:rPr lang="en-US" b="0" i="0" dirty="0">
                <a:solidFill>
                  <a:srgbClr val="000000"/>
                </a:solidFill>
                <a:effectLst/>
                <a:latin typeface="Verdana" panose="020B0604030504040204" pitchFamily="34" charset="0"/>
              </a:rPr>
              <a:t>O, that I knew thy        ;</a:t>
            </a:r>
            <a:endParaRPr lang="en-US" dirty="0"/>
          </a:p>
        </p:txBody>
      </p:sp>
      <p:sp>
        <p:nvSpPr>
          <p:cNvPr id="20" name="TextBox 19">
            <a:extLst>
              <a:ext uri="{FF2B5EF4-FFF2-40B4-BE49-F238E27FC236}">
                <a16:creationId xmlns:a16="http://schemas.microsoft.com/office/drawing/2014/main" id="{DBDAFDD6-0499-0AD0-1BEC-63FE0A62B34F}"/>
              </a:ext>
            </a:extLst>
          </p:cNvPr>
          <p:cNvSpPr txBox="1"/>
          <p:nvPr/>
        </p:nvSpPr>
        <p:spPr>
          <a:xfrm>
            <a:off x="7507255" y="3927726"/>
            <a:ext cx="2954523" cy="369332"/>
          </a:xfrm>
          <a:prstGeom prst="rect">
            <a:avLst/>
          </a:prstGeom>
          <a:noFill/>
        </p:spPr>
        <p:txBody>
          <a:bodyPr wrap="square">
            <a:spAutoFit/>
          </a:bodyPr>
          <a:lstStyle/>
          <a:p>
            <a:r>
              <a:rPr lang="en-US" b="0" i="0" dirty="0">
                <a:solidFill>
                  <a:srgbClr val="000000"/>
                </a:solidFill>
                <a:effectLst/>
                <a:latin typeface="Verdana" panose="020B0604030504040204" pitchFamily="34" charset="0"/>
              </a:rPr>
              <a:t>and knew the beast,</a:t>
            </a:r>
            <a:endParaRPr lang="en-US" dirty="0"/>
          </a:p>
        </p:txBody>
      </p:sp>
      <p:sp>
        <p:nvSpPr>
          <p:cNvPr id="22" name="TextBox 21">
            <a:extLst>
              <a:ext uri="{FF2B5EF4-FFF2-40B4-BE49-F238E27FC236}">
                <a16:creationId xmlns:a16="http://schemas.microsoft.com/office/drawing/2014/main" id="{F4DDD2B8-26D4-0188-3CFE-54243F6FB6B4}"/>
              </a:ext>
            </a:extLst>
          </p:cNvPr>
          <p:cNvSpPr txBox="1"/>
          <p:nvPr/>
        </p:nvSpPr>
        <p:spPr>
          <a:xfrm>
            <a:off x="3412620" y="2173400"/>
            <a:ext cx="5571897" cy="1754326"/>
          </a:xfrm>
          <a:prstGeom prst="rect">
            <a:avLst/>
          </a:prstGeom>
          <a:noFill/>
        </p:spPr>
        <p:txBody>
          <a:bodyPr wrap="square" rtlCol="0">
            <a:spAutoFit/>
          </a:bodyPr>
          <a:lstStyle/>
          <a:p>
            <a:r>
              <a:rPr lang="en-US" dirty="0"/>
              <a:t>In Shakespeare’s Tragedy, </a:t>
            </a:r>
            <a:r>
              <a:rPr lang="en-US" i="1" dirty="0"/>
              <a:t>Titus Andronicus, </a:t>
            </a:r>
            <a:r>
              <a:rPr lang="en-US" dirty="0"/>
              <a:t>the titular character’s daughter,</a:t>
            </a:r>
            <a:r>
              <a:rPr lang="en-US" i="1" dirty="0"/>
              <a:t> </a:t>
            </a:r>
            <a:r>
              <a:rPr lang="en-US" dirty="0"/>
              <a:t>Lavinia, is sexually assaulted and brutally tortured, removing her ability to easily communicate. The men around her all try and put words in her mouth, in order to grapple with their own feelings, rather than hers.</a:t>
            </a:r>
          </a:p>
        </p:txBody>
      </p:sp>
      <p:grpSp>
        <p:nvGrpSpPr>
          <p:cNvPr id="29" name="Group 28">
            <a:extLst>
              <a:ext uri="{FF2B5EF4-FFF2-40B4-BE49-F238E27FC236}">
                <a16:creationId xmlns:a16="http://schemas.microsoft.com/office/drawing/2014/main" id="{E6A09515-46C1-53CD-C1FD-9495F4682381}"/>
              </a:ext>
            </a:extLst>
          </p:cNvPr>
          <p:cNvGrpSpPr/>
          <p:nvPr/>
        </p:nvGrpSpPr>
        <p:grpSpPr>
          <a:xfrm>
            <a:off x="6778249" y="3798331"/>
            <a:ext cx="576976" cy="567241"/>
            <a:chOff x="913657" y="5243640"/>
            <a:chExt cx="576976" cy="567241"/>
          </a:xfrm>
        </p:grpSpPr>
        <p:sp>
          <p:nvSpPr>
            <p:cNvPr id="24" name="TextBox 23">
              <a:extLst>
                <a:ext uri="{FF2B5EF4-FFF2-40B4-BE49-F238E27FC236}">
                  <a16:creationId xmlns:a16="http://schemas.microsoft.com/office/drawing/2014/main" id="{C8DCE5F4-EF32-EEB0-9ECB-35D69BB06E06}"/>
                </a:ext>
              </a:extLst>
            </p:cNvPr>
            <p:cNvSpPr txBox="1"/>
            <p:nvPr/>
          </p:nvSpPr>
          <p:spPr>
            <a:xfrm rot="18834969">
              <a:off x="1014269" y="5492543"/>
              <a:ext cx="267345" cy="369332"/>
            </a:xfrm>
            <a:prstGeom prst="rect">
              <a:avLst/>
            </a:prstGeom>
            <a:noFill/>
          </p:spPr>
          <p:txBody>
            <a:bodyPr wrap="square">
              <a:spAutoFit/>
            </a:bodyPr>
            <a:lstStyle/>
            <a:p>
              <a:r>
                <a:rPr lang="en-US" dirty="0"/>
                <a:t>h</a:t>
              </a:r>
            </a:p>
          </p:txBody>
        </p:sp>
        <p:sp>
          <p:nvSpPr>
            <p:cNvPr id="25" name="TextBox 24">
              <a:extLst>
                <a:ext uri="{FF2B5EF4-FFF2-40B4-BE49-F238E27FC236}">
                  <a16:creationId xmlns:a16="http://schemas.microsoft.com/office/drawing/2014/main" id="{ECC9A243-4E2B-82C3-55D0-E26B1D8C6F2C}"/>
                </a:ext>
              </a:extLst>
            </p:cNvPr>
            <p:cNvSpPr txBox="1"/>
            <p:nvPr/>
          </p:nvSpPr>
          <p:spPr>
            <a:xfrm rot="17778349">
              <a:off x="1124978" y="5427034"/>
              <a:ext cx="300082" cy="369332"/>
            </a:xfrm>
            <a:prstGeom prst="rect">
              <a:avLst/>
            </a:prstGeom>
            <a:noFill/>
          </p:spPr>
          <p:txBody>
            <a:bodyPr wrap="none" rtlCol="0">
              <a:spAutoFit/>
            </a:bodyPr>
            <a:lstStyle/>
            <a:p>
              <a:r>
                <a:rPr lang="en-US" dirty="0"/>
                <a:t>e</a:t>
              </a:r>
            </a:p>
          </p:txBody>
        </p:sp>
        <p:sp>
          <p:nvSpPr>
            <p:cNvPr id="26" name="TextBox 25">
              <a:extLst>
                <a:ext uri="{FF2B5EF4-FFF2-40B4-BE49-F238E27FC236}">
                  <a16:creationId xmlns:a16="http://schemas.microsoft.com/office/drawing/2014/main" id="{B5158405-CA8D-953B-81A7-FEC27562AB4F}"/>
                </a:ext>
              </a:extLst>
            </p:cNvPr>
            <p:cNvSpPr txBox="1"/>
            <p:nvPr/>
          </p:nvSpPr>
          <p:spPr>
            <a:xfrm>
              <a:off x="1195359" y="5243640"/>
              <a:ext cx="295274" cy="369332"/>
            </a:xfrm>
            <a:prstGeom prst="rect">
              <a:avLst/>
            </a:prstGeom>
            <a:noFill/>
          </p:spPr>
          <p:txBody>
            <a:bodyPr wrap="none" rtlCol="0">
              <a:spAutoFit/>
            </a:bodyPr>
            <a:lstStyle/>
            <a:p>
              <a:r>
                <a:rPr lang="en-US" dirty="0"/>
                <a:t>a</a:t>
              </a:r>
            </a:p>
          </p:txBody>
        </p:sp>
        <p:sp>
          <p:nvSpPr>
            <p:cNvPr id="27" name="TextBox 26">
              <a:extLst>
                <a:ext uri="{FF2B5EF4-FFF2-40B4-BE49-F238E27FC236}">
                  <a16:creationId xmlns:a16="http://schemas.microsoft.com/office/drawing/2014/main" id="{52D40398-E54F-936A-8113-E26D66DE2A6D}"/>
                </a:ext>
              </a:extLst>
            </p:cNvPr>
            <p:cNvSpPr txBox="1"/>
            <p:nvPr/>
          </p:nvSpPr>
          <p:spPr>
            <a:xfrm>
              <a:off x="1058366" y="5338878"/>
              <a:ext cx="264816" cy="369332"/>
            </a:xfrm>
            <a:prstGeom prst="rect">
              <a:avLst/>
            </a:prstGeom>
            <a:noFill/>
          </p:spPr>
          <p:txBody>
            <a:bodyPr wrap="none" rtlCol="0">
              <a:spAutoFit/>
            </a:bodyPr>
            <a:lstStyle/>
            <a:p>
              <a:r>
                <a:rPr lang="en-US" dirty="0"/>
                <a:t>r</a:t>
              </a:r>
            </a:p>
          </p:txBody>
        </p:sp>
        <p:sp>
          <p:nvSpPr>
            <p:cNvPr id="28" name="TextBox 27">
              <a:extLst>
                <a:ext uri="{FF2B5EF4-FFF2-40B4-BE49-F238E27FC236}">
                  <a16:creationId xmlns:a16="http://schemas.microsoft.com/office/drawing/2014/main" id="{4DC2F830-B52F-B032-C342-EBA096CF4D1B}"/>
                </a:ext>
              </a:extLst>
            </p:cNvPr>
            <p:cNvSpPr txBox="1"/>
            <p:nvPr/>
          </p:nvSpPr>
          <p:spPr>
            <a:xfrm rot="20344649">
              <a:off x="913657" y="5292384"/>
              <a:ext cx="261610" cy="369332"/>
            </a:xfrm>
            <a:prstGeom prst="rect">
              <a:avLst/>
            </a:prstGeom>
            <a:noFill/>
          </p:spPr>
          <p:txBody>
            <a:bodyPr wrap="none" rtlCol="0">
              <a:spAutoFit/>
            </a:bodyPr>
            <a:lstStyle/>
            <a:p>
              <a:r>
                <a:rPr lang="en-US" dirty="0"/>
                <a:t>t</a:t>
              </a:r>
            </a:p>
          </p:txBody>
        </p:sp>
      </p:grpSp>
      <p:sp>
        <p:nvSpPr>
          <p:cNvPr id="30" name="TextBox 29">
            <a:extLst>
              <a:ext uri="{FF2B5EF4-FFF2-40B4-BE49-F238E27FC236}">
                <a16:creationId xmlns:a16="http://schemas.microsoft.com/office/drawing/2014/main" id="{82744D36-779F-1629-4E28-8E898D3A5135}"/>
              </a:ext>
            </a:extLst>
          </p:cNvPr>
          <p:cNvSpPr txBox="1"/>
          <p:nvPr/>
        </p:nvSpPr>
        <p:spPr>
          <a:xfrm>
            <a:off x="8321239" y="4194448"/>
            <a:ext cx="614271" cy="461665"/>
          </a:xfrm>
          <a:prstGeom prst="rect">
            <a:avLst/>
          </a:prstGeom>
          <a:noFill/>
        </p:spPr>
        <p:txBody>
          <a:bodyPr wrap="none" rtlCol="0">
            <a:spAutoFit/>
          </a:bodyPr>
          <a:lstStyle/>
          <a:p>
            <a:r>
              <a:rPr lang="en-US" sz="2400" b="1" dirty="0"/>
              <a:t>MY</a:t>
            </a:r>
            <a:endParaRPr lang="en-US" b="1" dirty="0"/>
          </a:p>
        </p:txBody>
      </p:sp>
    </p:spTree>
    <p:extLst>
      <p:ext uri="{BB962C8B-B14F-4D97-AF65-F5344CB8AC3E}">
        <p14:creationId xmlns:p14="http://schemas.microsoft.com/office/powerpoint/2010/main" val="192291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par>
                          <p:cTn id="8" fill="hold">
                            <p:stCondLst>
                              <p:cond delay="500"/>
                            </p:stCondLst>
                            <p:childTnLst>
                              <p:par>
                                <p:cTn id="9" presetID="55" presetClass="exit" presetSubtype="0" fill="hold" grpId="0" nodeType="afterEffect">
                                  <p:stCondLst>
                                    <p:cond delay="8000"/>
                                  </p:stCondLst>
                                  <p:childTnLst>
                                    <p:anim calcmode="lin" valueType="num">
                                      <p:cBhvr>
                                        <p:cTn id="10" dur="1000"/>
                                        <p:tgtEl>
                                          <p:spTgt spid="22"/>
                                        </p:tgtEl>
                                        <p:attrNameLst>
                                          <p:attrName>ppt_w</p:attrName>
                                        </p:attrNameLst>
                                      </p:cBhvr>
                                      <p:tavLst>
                                        <p:tav tm="0">
                                          <p:val>
                                            <p:strVal val="ppt_w"/>
                                          </p:val>
                                        </p:tav>
                                        <p:tav tm="100000">
                                          <p:val>
                                            <p:strVal val="ppt_w*0.70"/>
                                          </p:val>
                                        </p:tav>
                                      </p:tavLst>
                                    </p:anim>
                                    <p:anim calcmode="lin" valueType="num">
                                      <p:cBhvr>
                                        <p:cTn id="11" dur="1000"/>
                                        <p:tgtEl>
                                          <p:spTgt spid="22"/>
                                        </p:tgtEl>
                                        <p:attrNameLst>
                                          <p:attrName>ppt_h</p:attrName>
                                        </p:attrNameLst>
                                      </p:cBhvr>
                                      <p:tavLst>
                                        <p:tav tm="0">
                                          <p:val>
                                            <p:strVal val="ppt_h"/>
                                          </p:val>
                                        </p:tav>
                                        <p:tav tm="100000">
                                          <p:val>
                                            <p:strVal val="ppt_h"/>
                                          </p:val>
                                        </p:tav>
                                      </p:tavLst>
                                    </p:anim>
                                    <p:animEffect transition="out" filter="fade">
                                      <p:cBhvr>
                                        <p:cTn id="12" dur="1000"/>
                                        <p:tgtEl>
                                          <p:spTgt spid="22"/>
                                        </p:tgtEl>
                                      </p:cBhvr>
                                    </p:animEffect>
                                    <p:set>
                                      <p:cBhvr>
                                        <p:cTn id="13" dur="1" fill="hold">
                                          <p:stCondLst>
                                            <p:cond delay="999"/>
                                          </p:stCondLst>
                                        </p:cTn>
                                        <p:tgtEl>
                                          <p:spTgt spid="22"/>
                                        </p:tgtEl>
                                        <p:attrNameLst>
                                          <p:attrName>style.visibility</p:attrName>
                                        </p:attrNameLst>
                                      </p:cBhvr>
                                      <p:to>
                                        <p:strVal val="hidden"/>
                                      </p:to>
                                    </p:set>
                                  </p:childTnLst>
                                </p:cTn>
                              </p:par>
                            </p:childTnLst>
                          </p:cTn>
                        </p:par>
                        <p:par>
                          <p:cTn id="14" fill="hold">
                            <p:stCondLst>
                              <p:cond delay="9500"/>
                            </p:stCondLst>
                            <p:childTnLst>
                              <p:par>
                                <p:cTn id="15" presetID="41" presetClass="entr" presetSubtype="0" fill="hold" grpId="0" nodeType="afterEffect">
                                  <p:stCondLst>
                                    <p:cond delay="750"/>
                                  </p:stCondLst>
                                  <p:iterate type="lt">
                                    <p:tmPct val="10000"/>
                                  </p:iterate>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
                                        </p:tgtEl>
                                        <p:attrNameLst>
                                          <p:attrName>ppt_y</p:attrName>
                                        </p:attrNameLst>
                                      </p:cBhvr>
                                      <p:tavLst>
                                        <p:tav tm="0">
                                          <p:val>
                                            <p:strVal val="#ppt_y"/>
                                          </p:val>
                                        </p:tav>
                                        <p:tav tm="100000">
                                          <p:val>
                                            <p:strVal val="#ppt_y"/>
                                          </p:val>
                                        </p:tav>
                                      </p:tavLst>
                                    </p:anim>
                                    <p:anim calcmode="lin" valueType="num">
                                      <p:cBhvr>
                                        <p:cTn id="1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
                                        </p:tgtEl>
                                      </p:cBhvr>
                                    </p:animEffect>
                                  </p:childTnLst>
                                </p:cTn>
                              </p:par>
                            </p:childTnLst>
                          </p:cTn>
                        </p:par>
                        <p:par>
                          <p:cTn id="22" fill="hold">
                            <p:stCondLst>
                              <p:cond delay="10950"/>
                            </p:stCondLst>
                            <p:childTnLst>
                              <p:par>
                                <p:cTn id="23" presetID="41" presetClass="entr" presetSubtype="0" fill="hold" grpId="0" nodeType="afterEffect">
                                  <p:stCondLst>
                                    <p:cond delay="250"/>
                                  </p:stCondLst>
                                  <p:iterate type="lt">
                                    <p:tmPct val="10000"/>
                                  </p:iterate>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1"/>
                                        </p:tgtEl>
                                        <p:attrNameLst>
                                          <p:attrName>ppt_y</p:attrName>
                                        </p:attrNameLst>
                                      </p:cBhvr>
                                      <p:tavLst>
                                        <p:tav tm="0">
                                          <p:val>
                                            <p:strVal val="#ppt_y"/>
                                          </p:val>
                                        </p:tav>
                                        <p:tav tm="100000">
                                          <p:val>
                                            <p:strVal val="#ppt_y"/>
                                          </p:val>
                                        </p:tav>
                                      </p:tavLst>
                                    </p:anim>
                                    <p:anim calcmode="lin" valueType="num">
                                      <p:cBhvr>
                                        <p:cTn id="2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1"/>
                                        </p:tgtEl>
                                      </p:cBhvr>
                                    </p:animEffect>
                                  </p:childTnLst>
                                </p:cTn>
                              </p:par>
                            </p:childTnLst>
                          </p:cTn>
                        </p:par>
                        <p:par>
                          <p:cTn id="30" fill="hold">
                            <p:stCondLst>
                              <p:cond delay="11700"/>
                            </p:stCondLst>
                            <p:childTnLst>
                              <p:par>
                                <p:cTn id="31" presetID="41" presetClass="entr" presetSubtype="0" fill="hold" grpId="0" nodeType="afterEffect">
                                  <p:stCondLst>
                                    <p:cond delay="250"/>
                                  </p:stCondLst>
                                  <p:iterate type="lt">
                                    <p:tmPct val="10000"/>
                                  </p:iterate>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2"/>
                                        </p:tgtEl>
                                        <p:attrNameLst>
                                          <p:attrName>ppt_y</p:attrName>
                                        </p:attrNameLst>
                                      </p:cBhvr>
                                      <p:tavLst>
                                        <p:tav tm="0">
                                          <p:val>
                                            <p:strVal val="#ppt_y"/>
                                          </p:val>
                                        </p:tav>
                                        <p:tav tm="100000">
                                          <p:val>
                                            <p:strVal val="#ppt_y"/>
                                          </p:val>
                                        </p:tav>
                                      </p:tavLst>
                                    </p:anim>
                                    <p:anim calcmode="lin" valueType="num">
                                      <p:cBhvr>
                                        <p:cTn id="3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2"/>
                                        </p:tgtEl>
                                      </p:cBhvr>
                                    </p:animEffect>
                                  </p:childTnLst>
                                </p:cTn>
                              </p:par>
                            </p:childTnLst>
                          </p:cTn>
                        </p:par>
                        <p:par>
                          <p:cTn id="38" fill="hold">
                            <p:stCondLst>
                              <p:cond delay="12650"/>
                            </p:stCondLst>
                            <p:childTnLst>
                              <p:par>
                                <p:cTn id="39" presetID="41" presetClass="entr" presetSubtype="0" fill="hold" grpId="0" nodeType="afterEffect">
                                  <p:stCondLst>
                                    <p:cond delay="250"/>
                                  </p:stCondLst>
                                  <p:iterate type="lt">
                                    <p:tmPct val="10000"/>
                                  </p:iterate>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14"/>
                                        </p:tgtEl>
                                        <p:attrNameLst>
                                          <p:attrName>ppt_y</p:attrName>
                                        </p:attrNameLst>
                                      </p:cBhvr>
                                      <p:tavLst>
                                        <p:tav tm="0">
                                          <p:val>
                                            <p:strVal val="#ppt_y"/>
                                          </p:val>
                                        </p:tav>
                                        <p:tav tm="100000">
                                          <p:val>
                                            <p:strVal val="#ppt_y"/>
                                          </p:val>
                                        </p:tav>
                                      </p:tavLst>
                                    </p:anim>
                                    <p:anim calcmode="lin" valueType="num">
                                      <p:cBhvr>
                                        <p:cTn id="43"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14"/>
                                        </p:tgtEl>
                                      </p:cBhvr>
                                    </p:animEffect>
                                  </p:childTnLst>
                                </p:cTn>
                              </p:par>
                            </p:childTnLst>
                          </p:cTn>
                        </p:par>
                        <p:par>
                          <p:cTn id="46" fill="hold">
                            <p:stCondLst>
                              <p:cond delay="13500"/>
                            </p:stCondLst>
                            <p:childTnLst>
                              <p:par>
                                <p:cTn id="47" presetID="41" presetClass="entr" presetSubtype="0" fill="hold" grpId="0" nodeType="afterEffect">
                                  <p:stCondLst>
                                    <p:cond delay="250"/>
                                  </p:stCondLst>
                                  <p:iterate type="lt">
                                    <p:tmPct val="10000"/>
                                  </p:iterate>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15"/>
                                        </p:tgtEl>
                                        <p:attrNameLst>
                                          <p:attrName>ppt_y</p:attrName>
                                        </p:attrNameLst>
                                      </p:cBhvr>
                                      <p:tavLst>
                                        <p:tav tm="0">
                                          <p:val>
                                            <p:strVal val="#ppt_y"/>
                                          </p:val>
                                        </p:tav>
                                        <p:tav tm="100000">
                                          <p:val>
                                            <p:strVal val="#ppt_y"/>
                                          </p:val>
                                        </p:tav>
                                      </p:tavLst>
                                    </p:anim>
                                    <p:anim calcmode="lin" valueType="num">
                                      <p:cBhvr>
                                        <p:cTn id="51"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15"/>
                                        </p:tgtEl>
                                      </p:cBhvr>
                                    </p:animEffect>
                                  </p:childTnLst>
                                </p:cTn>
                              </p:par>
                            </p:childTnLst>
                          </p:cTn>
                        </p:par>
                        <p:par>
                          <p:cTn id="54" fill="hold">
                            <p:stCondLst>
                              <p:cond delay="14400"/>
                            </p:stCondLst>
                            <p:childTnLst>
                              <p:par>
                                <p:cTn id="55" presetID="9" presetClass="entr" presetSubtype="0" fill="hold" grpId="0" nodeType="afterEffect">
                                  <p:stCondLst>
                                    <p:cond delay="200"/>
                                  </p:stCondLst>
                                  <p:childTnLst>
                                    <p:set>
                                      <p:cBhvr>
                                        <p:cTn id="56" dur="1" fill="hold">
                                          <p:stCondLst>
                                            <p:cond delay="0"/>
                                          </p:stCondLst>
                                        </p:cTn>
                                        <p:tgtEl>
                                          <p:spTgt spid="16"/>
                                        </p:tgtEl>
                                        <p:attrNameLst>
                                          <p:attrName>style.visibility</p:attrName>
                                        </p:attrNameLst>
                                      </p:cBhvr>
                                      <p:to>
                                        <p:strVal val="visible"/>
                                      </p:to>
                                    </p:set>
                                    <p:animEffect transition="in" filter="dissolve">
                                      <p:cBhvr>
                                        <p:cTn id="57" dur="500"/>
                                        <p:tgtEl>
                                          <p:spTgt spid="16"/>
                                        </p:tgtEl>
                                      </p:cBhvr>
                                    </p:animEffect>
                                  </p:childTnLst>
                                </p:cTn>
                              </p:par>
                            </p:childTnLst>
                          </p:cTn>
                        </p:par>
                        <p:par>
                          <p:cTn id="58" fill="hold">
                            <p:stCondLst>
                              <p:cond delay="15100"/>
                            </p:stCondLst>
                            <p:childTnLst>
                              <p:par>
                                <p:cTn id="59" presetID="41" presetClass="entr" presetSubtype="0" fill="hold" grpId="0" nodeType="afterEffect">
                                  <p:stCondLst>
                                    <p:cond delay="250"/>
                                  </p:stCondLst>
                                  <p:iterate type="wd">
                                    <p:tmPct val="10000"/>
                                  </p:iterate>
                                  <p:childTnLst>
                                    <p:set>
                                      <p:cBhvr>
                                        <p:cTn id="60" dur="1" fill="hold">
                                          <p:stCondLst>
                                            <p:cond delay="0"/>
                                          </p:stCondLst>
                                        </p:cTn>
                                        <p:tgtEl>
                                          <p:spTgt spid="17"/>
                                        </p:tgtEl>
                                        <p:attrNameLst>
                                          <p:attrName>style.visibility</p:attrName>
                                        </p:attrNameLst>
                                      </p:cBhvr>
                                      <p:to>
                                        <p:strVal val="visible"/>
                                      </p:to>
                                    </p:set>
                                    <p:anim calcmode="lin" valueType="num">
                                      <p:cBhvr>
                                        <p:cTn id="61"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17"/>
                                        </p:tgtEl>
                                        <p:attrNameLst>
                                          <p:attrName>ppt_y</p:attrName>
                                        </p:attrNameLst>
                                      </p:cBhvr>
                                      <p:tavLst>
                                        <p:tav tm="0">
                                          <p:val>
                                            <p:strVal val="#ppt_y"/>
                                          </p:val>
                                        </p:tav>
                                        <p:tav tm="100000">
                                          <p:val>
                                            <p:strVal val="#ppt_y"/>
                                          </p:val>
                                        </p:tav>
                                      </p:tavLst>
                                    </p:anim>
                                    <p:anim calcmode="lin" valueType="num">
                                      <p:cBhvr>
                                        <p:cTn id="63"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17"/>
                                        </p:tgtEl>
                                      </p:cBhvr>
                                    </p:animEffect>
                                  </p:childTnLst>
                                </p:cTn>
                              </p:par>
                            </p:childTnLst>
                          </p:cTn>
                        </p:par>
                        <p:par>
                          <p:cTn id="66" fill="hold">
                            <p:stCondLst>
                              <p:cond delay="16100"/>
                            </p:stCondLst>
                            <p:childTnLst>
                              <p:par>
                                <p:cTn id="67" presetID="41" presetClass="entr" presetSubtype="0" fill="hold" grpId="0" nodeType="afterEffect">
                                  <p:stCondLst>
                                    <p:cond delay="750"/>
                                  </p:stCondLst>
                                  <p:childTnLst>
                                    <p:set>
                                      <p:cBhvr>
                                        <p:cTn id="68" dur="1" fill="hold">
                                          <p:stCondLst>
                                            <p:cond delay="0"/>
                                          </p:stCondLst>
                                        </p:cTn>
                                        <p:tgtEl>
                                          <p:spTgt spid="18"/>
                                        </p:tgtEl>
                                        <p:attrNameLst>
                                          <p:attrName>style.visibility</p:attrName>
                                        </p:attrNameLst>
                                      </p:cBhvr>
                                      <p:to>
                                        <p:strVal val="visible"/>
                                      </p:to>
                                    </p:set>
                                    <p:anim calcmode="lin" valueType="num">
                                      <p:cBhvr>
                                        <p:cTn id="69"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70" dur="500" fill="hold"/>
                                        <p:tgtEl>
                                          <p:spTgt spid="18"/>
                                        </p:tgtEl>
                                        <p:attrNameLst>
                                          <p:attrName>ppt_y</p:attrName>
                                        </p:attrNameLst>
                                      </p:cBhvr>
                                      <p:tavLst>
                                        <p:tav tm="0">
                                          <p:val>
                                            <p:strVal val="#ppt_y"/>
                                          </p:val>
                                        </p:tav>
                                        <p:tav tm="100000">
                                          <p:val>
                                            <p:strVal val="#ppt_y"/>
                                          </p:val>
                                        </p:tav>
                                      </p:tavLst>
                                    </p:anim>
                                    <p:anim calcmode="lin" valueType="num">
                                      <p:cBhvr>
                                        <p:cTn id="71"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72"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73" dur="500" tmFilter="0,0; .5, 1; 1, 1"/>
                                        <p:tgtEl>
                                          <p:spTgt spid="18"/>
                                        </p:tgtEl>
                                      </p:cBhvr>
                                    </p:animEffect>
                                  </p:childTnLst>
                                </p:cTn>
                              </p:par>
                              <p:par>
                                <p:cTn id="74" presetID="2" presetClass="entr" presetSubtype="2" fill="hold" nodeType="withEffect">
                                  <p:stCondLst>
                                    <p:cond delay="500"/>
                                  </p:stCondLst>
                                  <p:childTnLst>
                                    <p:set>
                                      <p:cBhvr>
                                        <p:cTn id="75" dur="1" fill="hold">
                                          <p:stCondLst>
                                            <p:cond delay="0"/>
                                          </p:stCondLst>
                                        </p:cTn>
                                        <p:tgtEl>
                                          <p:spTgt spid="29"/>
                                        </p:tgtEl>
                                        <p:attrNameLst>
                                          <p:attrName>style.visibility</p:attrName>
                                        </p:attrNameLst>
                                      </p:cBhvr>
                                      <p:to>
                                        <p:strVal val="visible"/>
                                      </p:to>
                                    </p:set>
                                    <p:anim calcmode="lin" valueType="num">
                                      <p:cBhvr additive="base">
                                        <p:cTn id="76" dur="1000" fill="hold"/>
                                        <p:tgtEl>
                                          <p:spTgt spid="29"/>
                                        </p:tgtEl>
                                        <p:attrNameLst>
                                          <p:attrName>ppt_x</p:attrName>
                                        </p:attrNameLst>
                                      </p:cBhvr>
                                      <p:tavLst>
                                        <p:tav tm="0">
                                          <p:val>
                                            <p:strVal val="1+#ppt_w/2"/>
                                          </p:val>
                                        </p:tav>
                                        <p:tav tm="100000">
                                          <p:val>
                                            <p:strVal val="#ppt_x"/>
                                          </p:val>
                                        </p:tav>
                                      </p:tavLst>
                                    </p:anim>
                                    <p:anim calcmode="lin" valueType="num">
                                      <p:cBhvr additive="base">
                                        <p:cTn id="77" dur="1000" fill="hold"/>
                                        <p:tgtEl>
                                          <p:spTgt spid="29"/>
                                        </p:tgtEl>
                                        <p:attrNameLst>
                                          <p:attrName>ppt_y</p:attrName>
                                        </p:attrNameLst>
                                      </p:cBhvr>
                                      <p:tavLst>
                                        <p:tav tm="0">
                                          <p:val>
                                            <p:strVal val="#ppt_y"/>
                                          </p:val>
                                        </p:tav>
                                        <p:tav tm="100000">
                                          <p:val>
                                            <p:strVal val="#ppt_y"/>
                                          </p:val>
                                        </p:tav>
                                      </p:tavLst>
                                    </p:anim>
                                  </p:childTnLst>
                                </p:cTn>
                              </p:par>
                            </p:childTnLst>
                          </p:cTn>
                        </p:par>
                        <p:par>
                          <p:cTn id="78" fill="hold">
                            <p:stCondLst>
                              <p:cond delay="17600"/>
                            </p:stCondLst>
                            <p:childTnLst>
                              <p:par>
                                <p:cTn id="79" presetID="41" presetClass="entr" presetSubtype="0" fill="hold" grpId="0" nodeType="afterEffect">
                                  <p:stCondLst>
                                    <p:cond delay="1000"/>
                                  </p:stCondLst>
                                  <p:iterate type="wd">
                                    <p:tmPct val="10000"/>
                                  </p:iterate>
                                  <p:childTnLst>
                                    <p:set>
                                      <p:cBhvr>
                                        <p:cTn id="80" dur="1" fill="hold">
                                          <p:stCondLst>
                                            <p:cond delay="0"/>
                                          </p:stCondLst>
                                        </p:cTn>
                                        <p:tgtEl>
                                          <p:spTgt spid="20"/>
                                        </p:tgtEl>
                                        <p:attrNameLst>
                                          <p:attrName>style.visibility</p:attrName>
                                        </p:attrNameLst>
                                      </p:cBhvr>
                                      <p:to>
                                        <p:strVal val="visible"/>
                                      </p:to>
                                    </p:set>
                                    <p:anim calcmode="lin" valueType="num">
                                      <p:cBhvr>
                                        <p:cTn id="81"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82" dur="500" fill="hold"/>
                                        <p:tgtEl>
                                          <p:spTgt spid="20"/>
                                        </p:tgtEl>
                                        <p:attrNameLst>
                                          <p:attrName>ppt_y</p:attrName>
                                        </p:attrNameLst>
                                      </p:cBhvr>
                                      <p:tavLst>
                                        <p:tav tm="0">
                                          <p:val>
                                            <p:strVal val="#ppt_y"/>
                                          </p:val>
                                        </p:tav>
                                        <p:tav tm="100000">
                                          <p:val>
                                            <p:strVal val="#ppt_y"/>
                                          </p:val>
                                        </p:tav>
                                      </p:tavLst>
                                    </p:anim>
                                    <p:anim calcmode="lin" valueType="num">
                                      <p:cBhvr>
                                        <p:cTn id="83"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84"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85" dur="500" tmFilter="0,0; .5, 1; 1, 1"/>
                                        <p:tgtEl>
                                          <p:spTgt spid="20"/>
                                        </p:tgtEl>
                                      </p:cBhvr>
                                    </p:animEffect>
                                  </p:childTnLst>
                                </p:cTn>
                              </p:par>
                            </p:childTnLst>
                          </p:cTn>
                        </p:par>
                        <p:par>
                          <p:cTn id="86" fill="hold">
                            <p:stCondLst>
                              <p:cond delay="19300"/>
                            </p:stCondLst>
                            <p:childTnLst>
                              <p:par>
                                <p:cTn id="87" presetID="41" presetClass="entr" presetSubtype="0" fill="hold" grpId="0" nodeType="afterEffect">
                                  <p:stCondLst>
                                    <p:cond delay="750"/>
                                  </p:stCondLst>
                                  <p:iterate type="wd">
                                    <p:tmPct val="10000"/>
                                  </p:iterate>
                                  <p:childTnLst>
                                    <p:set>
                                      <p:cBhvr>
                                        <p:cTn id="88" dur="1" fill="hold">
                                          <p:stCondLst>
                                            <p:cond delay="0"/>
                                          </p:stCondLst>
                                        </p:cTn>
                                        <p:tgtEl>
                                          <p:spTgt spid="5"/>
                                        </p:tgtEl>
                                        <p:attrNameLst>
                                          <p:attrName>style.visibility</p:attrName>
                                        </p:attrNameLst>
                                      </p:cBhvr>
                                      <p:to>
                                        <p:strVal val="visible"/>
                                      </p:to>
                                    </p:set>
                                    <p:anim calcmode="lin" valueType="num">
                                      <p:cBhvr>
                                        <p:cTn id="89"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90" dur="1000" fill="hold"/>
                                        <p:tgtEl>
                                          <p:spTgt spid="5"/>
                                        </p:tgtEl>
                                        <p:attrNameLst>
                                          <p:attrName>ppt_y</p:attrName>
                                        </p:attrNameLst>
                                      </p:cBhvr>
                                      <p:tavLst>
                                        <p:tav tm="0">
                                          <p:val>
                                            <p:strVal val="#ppt_y"/>
                                          </p:val>
                                        </p:tav>
                                        <p:tav tm="100000">
                                          <p:val>
                                            <p:strVal val="#ppt_y"/>
                                          </p:val>
                                        </p:tav>
                                      </p:tavLst>
                                    </p:anim>
                                    <p:anim calcmode="lin" valueType="num">
                                      <p:cBhvr>
                                        <p:cTn id="91"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92"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93" dur="1000" tmFilter="0,0; .5, 1; 1, 1"/>
                                        <p:tgtEl>
                                          <p:spTgt spid="5"/>
                                        </p:tgtEl>
                                      </p:cBhvr>
                                    </p:animEffect>
                                  </p:childTnLst>
                                </p:cTn>
                              </p:par>
                              <p:par>
                                <p:cTn id="94" presetID="35" presetClass="entr" presetSubtype="0" fill="hold" grpId="0" nodeType="withEffect">
                                  <p:stCondLst>
                                    <p:cond delay="200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500"/>
                                        <p:tgtEl>
                                          <p:spTgt spid="30"/>
                                        </p:tgtEl>
                                      </p:cBhvr>
                                    </p:animEffect>
                                    <p:anim calcmode="lin" valueType="num">
                                      <p:cBhvr>
                                        <p:cTn id="97" dur="500" fill="hold"/>
                                        <p:tgtEl>
                                          <p:spTgt spid="30"/>
                                        </p:tgtEl>
                                        <p:attrNameLst>
                                          <p:attrName>style.rotation</p:attrName>
                                        </p:attrNameLst>
                                      </p:cBhvr>
                                      <p:tavLst>
                                        <p:tav tm="0">
                                          <p:val>
                                            <p:fltVal val="720"/>
                                          </p:val>
                                        </p:tav>
                                        <p:tav tm="100000">
                                          <p:val>
                                            <p:fltVal val="0"/>
                                          </p:val>
                                        </p:tav>
                                      </p:tavLst>
                                    </p:anim>
                                    <p:anim calcmode="lin" valueType="num">
                                      <p:cBhvr>
                                        <p:cTn id="98" dur="500" fill="hold"/>
                                        <p:tgtEl>
                                          <p:spTgt spid="30"/>
                                        </p:tgtEl>
                                        <p:attrNameLst>
                                          <p:attrName>ppt_h</p:attrName>
                                        </p:attrNameLst>
                                      </p:cBhvr>
                                      <p:tavLst>
                                        <p:tav tm="0">
                                          <p:val>
                                            <p:fltVal val="0"/>
                                          </p:val>
                                        </p:tav>
                                        <p:tav tm="100000">
                                          <p:val>
                                            <p:strVal val="#ppt_h"/>
                                          </p:val>
                                        </p:tav>
                                      </p:tavLst>
                                    </p:anim>
                                    <p:anim calcmode="lin" valueType="num">
                                      <p:cBhvr>
                                        <p:cTn id="99" dur="500" fill="hold"/>
                                        <p:tgtEl>
                                          <p:spTgt spid="30"/>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P spid="14" grpId="0"/>
      <p:bldP spid="15" grpId="0"/>
      <p:bldP spid="16" grpId="0"/>
      <p:bldP spid="17" grpId="0"/>
      <p:bldP spid="18" grpId="0"/>
      <p:bldP spid="20" grpId="0"/>
      <p:bldP spid="22" grpId="0"/>
      <p:bldP spid="22" grpId="1"/>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CF5E3A-153A-89E7-BAB4-04B16818A928}"/>
              </a:ext>
            </a:extLst>
          </p:cNvPr>
          <p:cNvSpPr txBox="1"/>
          <p:nvPr/>
        </p:nvSpPr>
        <p:spPr>
          <a:xfrm>
            <a:off x="1239864" y="790414"/>
            <a:ext cx="10570330" cy="3416320"/>
          </a:xfrm>
          <a:prstGeom prst="rect">
            <a:avLst/>
          </a:prstGeom>
          <a:noFill/>
        </p:spPr>
        <p:txBody>
          <a:bodyPr wrap="none" rtlCol="0">
            <a:spAutoFit/>
          </a:bodyPr>
          <a:lstStyle/>
          <a:p>
            <a:r>
              <a:rPr lang="en-US" dirty="0"/>
              <a:t>Clean text! </a:t>
            </a:r>
          </a:p>
          <a:p>
            <a:endParaRPr lang="en-US" dirty="0"/>
          </a:p>
          <a:p>
            <a:r>
              <a:rPr lang="en-US" dirty="0"/>
              <a:t>In Shakespeare’s Tragedy, </a:t>
            </a:r>
            <a:r>
              <a:rPr lang="en-US" i="1" dirty="0"/>
              <a:t>Titus Andronicus, </a:t>
            </a:r>
            <a:r>
              <a:rPr lang="en-US" dirty="0"/>
              <a:t>the titular character’s daughter,</a:t>
            </a:r>
            <a:r>
              <a:rPr lang="en-US" i="1" dirty="0"/>
              <a:t> </a:t>
            </a:r>
            <a:r>
              <a:rPr lang="en-US" dirty="0"/>
              <a:t>Lavinia, is sexually assaulted and </a:t>
            </a:r>
          </a:p>
          <a:p>
            <a:r>
              <a:rPr lang="en-US" dirty="0"/>
              <a:t>brutally tortured, removing her ability to easily communicate. The men around her all try and put words in her </a:t>
            </a:r>
          </a:p>
          <a:p>
            <a:r>
              <a:rPr lang="en-US" dirty="0"/>
              <a:t>mouth, in order to grapple with their own feelings, rather than hers.</a:t>
            </a:r>
          </a:p>
          <a:p>
            <a:endParaRPr lang="en-US" dirty="0"/>
          </a:p>
          <a:p>
            <a:r>
              <a:rPr lang="en-US" dirty="0"/>
              <a:t>Shall I speak for thee? Shall I say ‘tis so?</a:t>
            </a:r>
          </a:p>
          <a:p>
            <a:r>
              <a:rPr lang="en-US" dirty="0"/>
              <a:t>O, that I knew thy heart; and knew the beast,</a:t>
            </a:r>
          </a:p>
          <a:p>
            <a:r>
              <a:rPr lang="en-US" dirty="0"/>
              <a:t>That I might rail at him, to ease my mind.</a:t>
            </a:r>
          </a:p>
          <a:p>
            <a:endParaRPr lang="en-US" dirty="0"/>
          </a:p>
          <a:p>
            <a:r>
              <a:rPr lang="en-US" i="1" dirty="0"/>
              <a:t>Titus Andronicus </a:t>
            </a:r>
            <a:r>
              <a:rPr lang="en-US" dirty="0"/>
              <a:t>2.4.32-5</a:t>
            </a:r>
          </a:p>
          <a:p>
            <a:endParaRPr lang="en-US" dirty="0"/>
          </a:p>
        </p:txBody>
      </p:sp>
    </p:spTree>
    <p:extLst>
      <p:ext uri="{BB962C8B-B14F-4D97-AF65-F5344CB8AC3E}">
        <p14:creationId xmlns:p14="http://schemas.microsoft.com/office/powerpoint/2010/main" val="3094768177"/>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4272</TotalTime>
  <Words>280</Words>
  <Application>Microsoft Macintosh PowerPoint</Application>
  <PresentationFormat>Widescreen</PresentationFormat>
  <Paragraphs>29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Verdana</vt:lpstr>
      <vt:lpstr>Office Theme 2013 - 2022</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Litchfield, Claire</dc:creator>
  <cp:lastModifiedBy>Litchfield, Claire</cp:lastModifiedBy>
  <cp:revision>3</cp:revision>
  <dcterms:created xsi:type="dcterms:W3CDTF">2023-02-10T23:09:44Z</dcterms:created>
  <dcterms:modified xsi:type="dcterms:W3CDTF">2023-02-13T22:22:20Z</dcterms:modified>
</cp:coreProperties>
</file>