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62CF80-9C20-45A1-99E5-F0BE30067536}">
  <a:tblStyle styleId="{1662CF80-9C20-45A1-99E5-F0BE300675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9cb5a55c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9cb5a55c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9cb5a55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9cb5a55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9cb5a55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9cb5a55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9cb5a55c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9cb5a55c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9cb5a55c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9cb5a55c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9cb5a55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9cb5a55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9cb5a55c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9cb5a55c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Red-Black-Tree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Lang, Söllinger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Unser Ansatz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/>
              <a:t>Persistente Datenstruktur: </a:t>
            </a:r>
            <a:endParaRPr b="1"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Jeder Baum bleibt unverändert, neue Bäume bei Operationen.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Unveränderlichkeit: </a:t>
            </a:r>
            <a:endParaRPr b="1"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Kein direkter Zustand wird verändert.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Seiteneffekte isoliert: </a:t>
            </a:r>
            <a:endParaRPr b="1" sz="16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Dateioperationen getrennt von Baumlogik.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Nodes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600"/>
              <a:t>Speichern Daten, die Farbe und verweisen auf Teilbäume </a:t>
            </a:r>
            <a:endParaRPr sz="160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3410" r="-3409" t="0"/>
          <a:stretch/>
        </p:blipFill>
        <p:spPr>
          <a:xfrm>
            <a:off x="242525" y="1846525"/>
            <a:ext cx="8658949" cy="19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RBTree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Baum Wurzel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Die Wurzel des Baums, die unveränderlich (const) ist.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Wort Einfügen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Funktionale Einfügeoperation, die einen neuen Baum mit dem hinzugefügten Schlüssel zurückgibt.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Traversierung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Führt eine In-Order-Traversierung durch und gibt eine sortierte Liste der Schlüssel zurück.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15075"/>
            <a:ext cx="8839200" cy="221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06725"/>
            <a:ext cx="8839203" cy="21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79300"/>
            <a:ext cx="8839200" cy="21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RBTree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Rekursives Einfügen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Gibt eine neue Baumstruktur zurück, ohne den alten Baum zu verändern.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Baum-Korrektur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Repariert Rot-Schwarz-Baum-Regeln durch Recoloring und Rotationen.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Rotationen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l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/>
              <a:t>Traversierungs-Hilfe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/>
              <a:t>Rekursive Methode - Erstellt eine neue, sortierte Liste der Schlüssel.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-10" l="3288" r="0" t="0"/>
          <a:stretch/>
        </p:blipFill>
        <p:spPr>
          <a:xfrm>
            <a:off x="168112" y="1527025"/>
            <a:ext cx="8548750" cy="1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8634" l="0" r="3053" t="0"/>
          <a:stretch/>
        </p:blipFill>
        <p:spPr>
          <a:xfrm>
            <a:off x="147175" y="2391275"/>
            <a:ext cx="8569674" cy="1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b="8248" l="247" r="-3265" t="0"/>
          <a:stretch/>
        </p:blipFill>
        <p:spPr>
          <a:xfrm>
            <a:off x="157638" y="3224775"/>
            <a:ext cx="8839201" cy="1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6">
            <a:alphaModFix/>
          </a:blip>
          <a:srcRect b="0" l="0" r="3053" t="0"/>
          <a:stretch/>
        </p:blipFill>
        <p:spPr>
          <a:xfrm>
            <a:off x="147175" y="3424125"/>
            <a:ext cx="8569677" cy="2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 rotWithShape="1">
          <a:blip r:embed="rId7">
            <a:alphaModFix/>
          </a:blip>
          <a:srcRect b="0" l="0" r="3053" t="0"/>
          <a:stretch/>
        </p:blipFill>
        <p:spPr>
          <a:xfrm>
            <a:off x="147175" y="4033100"/>
            <a:ext cx="8569676" cy="2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92900" y="3950175"/>
            <a:ext cx="83583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100">
                <a:solidFill>
                  <a:schemeClr val="lt2"/>
                </a:solidFill>
              </a:rPr>
              <a:t>Fazit</a:t>
            </a:r>
            <a:r>
              <a:rPr b="1" lang="de" sz="1100">
                <a:solidFill>
                  <a:schemeClr val="lt2"/>
                </a:solidFill>
              </a:rPr>
              <a:t>:</a:t>
            </a:r>
            <a:endParaRPr b="1"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100">
                <a:solidFill>
                  <a:schemeClr val="lt2"/>
                </a:solidFill>
              </a:rPr>
              <a:t>Beide </a:t>
            </a:r>
            <a:r>
              <a:rPr lang="de" sz="1100">
                <a:solidFill>
                  <a:schemeClr val="lt2"/>
                </a:solidFill>
              </a:rPr>
              <a:t>Ansätze</a:t>
            </a:r>
            <a:r>
              <a:rPr lang="de" sz="1100">
                <a:solidFill>
                  <a:schemeClr val="lt2"/>
                </a:solidFill>
              </a:rPr>
              <a:t> haben ihren Platz in der modernen Softwareentwicklung. </a:t>
            </a:r>
            <a:br>
              <a:rPr lang="de" sz="1100">
                <a:solidFill>
                  <a:schemeClr val="lt2"/>
                </a:solidFill>
              </a:rPr>
            </a:br>
            <a:r>
              <a:rPr lang="de" sz="1100">
                <a:solidFill>
                  <a:schemeClr val="lt2"/>
                </a:solidFill>
              </a:rPr>
              <a:t>Wenn Developer beides beherrschen, können sie für jedes Problem den am besten geeigneten Ansatz wählen.</a:t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3929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{1662CF80-9C20-45A1-99E5-F0BE30067536}</a:tableStyleId>
              </a:tblPr>
              <a:tblGrid>
                <a:gridCol w="2786075"/>
                <a:gridCol w="2786075"/>
                <a:gridCol w="2786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FP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OP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Imperative vs. Declarative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focuses on what to compute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emphasizes how to perform computation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State Management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avoids mutable state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uses mutable state extensively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Strengths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Parallelization, recursion, immutability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Object modeling, encapsulation, industry adoption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Challenges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Steeper learning curve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Potential for tight object coupling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200">
                          <a:solidFill>
                            <a:schemeClr val="dk1"/>
                          </a:solidFill>
                        </a:rPr>
                        <a:t>Real-World Applications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Data processing, scientific computing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200">
                          <a:solidFill>
                            <a:schemeClr val="lt2"/>
                          </a:solidFill>
                        </a:rPr>
                        <a:t>GUI development, game engines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FP vs 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Lessons Learned</a:t>
            </a:r>
            <a:endParaRPr sz="250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Direkter funktionaler Ansatz: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	</a:t>
            </a:r>
            <a:r>
              <a:rPr lang="de" sz="1600"/>
              <a:t>Mehr Aufwand durch Änderung des Ansatzes</a:t>
            </a:r>
            <a:r>
              <a:rPr lang="de" sz="1600"/>
              <a:t>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Const correctness:</a:t>
            </a:r>
            <a:r>
              <a:rPr lang="de" sz="1600"/>
              <a:t> 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Macht Code sicherer, verständlicher und vermeidet Fehler.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Speicherbedarf:</a:t>
            </a:r>
            <a:r>
              <a:rPr lang="de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/>
              <a:t>	Unveränderlichkeit erhöht Speicherverbrauch durch neue Objekte.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/>
              <a:t>Trennung pure/impur: </a:t>
            </a:r>
            <a:endParaRPr b="1" sz="1600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 sz="1600"/>
              <a:t>Klare Trennung macht den Code verständlicher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500"/>
              <a:t>Nicht funktionale Teile</a:t>
            </a:r>
            <a:endParaRPr sz="2500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/>
              <a:t>File I/O operations:</a:t>
            </a:r>
            <a:endParaRPr sz="2000"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de"/>
              <a:t>readFile("war</a:t>
            </a:r>
            <a:r>
              <a:rPr lang="de"/>
              <a:t>_</a:t>
            </a:r>
            <a:r>
              <a:rPr lang="de"/>
              <a:t>and_peace.txt")</a:t>
            </a:r>
            <a:br>
              <a:rPr lang="de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de"/>
              <a:t>writeToFile(sortedList, "output.txt")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000"/>
              <a:t>Input validation:</a:t>
            </a:r>
            <a:endParaRPr sz="2000"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de"/>
              <a:t>Tokenize: Umfasst das Entfernen von Satzzeichen </a:t>
            </a:r>
            <a:br>
              <a:rPr lang="de"/>
            </a:br>
            <a:r>
              <a:rPr lang="de"/>
              <a:t>und das Umwandeln in Kleinbuchstaben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250" y="1152475"/>
            <a:ext cx="4747423" cy="8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2425" y="2988794"/>
            <a:ext cx="3029875" cy="18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250" y="2010142"/>
            <a:ext cx="4747425" cy="99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