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3"/>
  </p:notesMasterIdLst>
  <p:sldIdLst>
    <p:sldId id="276" r:id="rId5"/>
    <p:sldId id="279" r:id="rId6"/>
    <p:sldId id="277" r:id="rId7"/>
    <p:sldId id="264" r:id="rId8"/>
    <p:sldId id="265" r:id="rId9"/>
    <p:sldId id="286" r:id="rId10"/>
    <p:sldId id="298" r:id="rId11"/>
    <p:sldId id="292" r:id="rId12"/>
    <p:sldId id="293" r:id="rId13"/>
    <p:sldId id="294" r:id="rId14"/>
    <p:sldId id="290" r:id="rId15"/>
    <p:sldId id="295" r:id="rId16"/>
    <p:sldId id="297" r:id="rId17"/>
    <p:sldId id="299" r:id="rId18"/>
    <p:sldId id="300" r:id="rId19"/>
    <p:sldId id="301" r:id="rId20"/>
    <p:sldId id="302" r:id="rId21"/>
    <p:sldId id="289" r:id="rId22"/>
    <p:sldId id="272" r:id="rId23"/>
    <p:sldId id="285" r:id="rId24"/>
    <p:sldId id="303" r:id="rId25"/>
    <p:sldId id="284" r:id="rId26"/>
    <p:sldId id="306" r:id="rId27"/>
    <p:sldId id="305" r:id="rId28"/>
    <p:sldId id="283" r:id="rId29"/>
    <p:sldId id="308" r:id="rId30"/>
    <p:sldId id="309" r:id="rId31"/>
    <p:sldId id="310" r:id="rId32"/>
    <p:sldId id="282" r:id="rId33"/>
    <p:sldId id="311" r:id="rId34"/>
    <p:sldId id="312" r:id="rId35"/>
    <p:sldId id="281" r:id="rId36"/>
    <p:sldId id="313" r:id="rId37"/>
    <p:sldId id="314" r:id="rId38"/>
    <p:sldId id="273" r:id="rId39"/>
    <p:sldId id="274" r:id="rId40"/>
    <p:sldId id="275" r:id="rId41"/>
    <p:sldId id="315"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Century Gothic" panose="020B050202020202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312DF-47F9-293B-7046-C2DB216B10D0}" v="323" dt="2022-05-28T03:38:21.086"/>
    <p1510:client id="{4979C75B-9153-5889-F256-D56B1DC5158B}" v="20" dt="2022-05-30T12:45:51.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1.fntdata"/><Relationship Id="rId62"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02781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10791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4832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715535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12227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009610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318336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86276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32304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a057ae1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ffa863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9ffa863c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9506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67078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15889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908181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14444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59712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94149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44907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894588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31150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5165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63520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60978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21728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363898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674474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34741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91075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83376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57278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066103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335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g109ffa863cd_0_2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g109ffa863cd_0_2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g109ffa863cd_0_28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g109ffa863cd_0_2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g109ffa863cd_0_2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109ffa863cd_0_2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14">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rt.dev/"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orvald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pub.dev/packages/lints"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hyperlink" Target="https://pub.dev/packages/flutter_lint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digitalinnovationone/dio-flutter"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hyperlink" Target="https://dart.dev/"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discord.com/invite/gFKWUdTkaj"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4" y="3041841"/>
            <a:ext cx="8121275" cy="1935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US" sz="2400" b="1" dirty="0">
                <a:solidFill>
                  <a:srgbClr val="040A24"/>
                </a:solidFill>
                <a:latin typeface="Calibri"/>
                <a:ea typeface="Calibri"/>
                <a:cs typeface="Calibri"/>
              </a:rPr>
              <a:t>Danilo Perez</a:t>
            </a:r>
            <a:endParaRPr lang="en-US" sz="2400" b="1" i="0" u="none" strike="noStrike" cap="none" dirty="0">
              <a:solidFill>
                <a:srgbClr val="040A24"/>
              </a:solidFill>
              <a:latin typeface="Calibri"/>
              <a:ea typeface="Calibri"/>
              <a:cs typeface="Calibri"/>
            </a:endParaRPr>
          </a:p>
          <a:p>
            <a:pPr>
              <a:spcBef>
                <a:spcPts val="1000"/>
              </a:spcBef>
            </a:pPr>
            <a:r>
              <a:rPr lang="en-US" sz="1600" dirty="0">
                <a:solidFill>
                  <a:srgbClr val="040A24"/>
                </a:solidFill>
                <a:ea typeface="Calibri"/>
                <a:sym typeface="Calibri"/>
              </a:rPr>
              <a:t>Full Stack Developer / </a:t>
            </a:r>
            <a:r>
              <a:rPr lang="en-US" sz="1600" dirty="0" err="1">
                <a:solidFill>
                  <a:srgbClr val="040A24"/>
                </a:solidFill>
                <a:ea typeface="Calibri"/>
                <a:sym typeface="Calibri"/>
              </a:rPr>
              <a:t>Criador</a:t>
            </a:r>
            <a:r>
              <a:rPr lang="en-US" sz="1600" dirty="0">
                <a:solidFill>
                  <a:srgbClr val="040A24"/>
                </a:solidFill>
                <a:ea typeface="Calibri"/>
                <a:sym typeface="Calibri"/>
              </a:rPr>
              <a:t> do canal “</a:t>
            </a:r>
            <a:r>
              <a:rPr lang="en-US" sz="1600" dirty="0" err="1">
                <a:solidFill>
                  <a:srgbClr val="040A24"/>
                </a:solidFill>
                <a:ea typeface="Calibri"/>
                <a:sym typeface="Calibri"/>
              </a:rPr>
              <a:t>Fala</a:t>
            </a:r>
            <a:r>
              <a:rPr lang="en-US" sz="1600" dirty="0">
                <a:solidFill>
                  <a:srgbClr val="040A24"/>
                </a:solidFill>
                <a:ea typeface="Calibri"/>
                <a:sym typeface="Calibri"/>
              </a:rPr>
              <a:t> Devs” no </a:t>
            </a:r>
            <a:r>
              <a:rPr lang="en-US" sz="1600" dirty="0" err="1">
                <a:solidFill>
                  <a:srgbClr val="040A24"/>
                </a:solidFill>
                <a:ea typeface="Calibri"/>
                <a:sym typeface="Calibri"/>
              </a:rPr>
              <a:t>Youtube</a:t>
            </a:r>
            <a:endParaRPr lang="en-US" sz="1600" dirty="0">
              <a:ea typeface="Calibri"/>
            </a:endParaRPr>
          </a:p>
          <a:p>
            <a:pPr>
              <a:spcBef>
                <a:spcPts val="1000"/>
              </a:spcBef>
            </a:pPr>
            <a:r>
              <a:rPr lang="en-US" sz="1600" dirty="0">
                <a:solidFill>
                  <a:srgbClr val="040A24"/>
                </a:solidFill>
                <a:ea typeface="Calibri"/>
                <a:sym typeface="Calibri"/>
              </a:rPr>
              <a:t>Microsoft Certified Professional Developer e </a:t>
            </a:r>
            <a:r>
              <a:rPr lang="en-US" sz="1600" dirty="0" err="1">
                <a:solidFill>
                  <a:srgbClr val="040A24"/>
                </a:solidFill>
                <a:ea typeface="Calibri"/>
                <a:sym typeface="Calibri"/>
              </a:rPr>
              <a:t>Pós</a:t>
            </a:r>
            <a:r>
              <a:rPr lang="en-US" sz="1600" dirty="0">
                <a:solidFill>
                  <a:srgbClr val="040A24"/>
                </a:solidFill>
                <a:ea typeface="Calibri"/>
                <a:sym typeface="Calibri"/>
              </a:rPr>
              <a:t> </a:t>
            </a:r>
            <a:r>
              <a:rPr lang="en-US" sz="1600" dirty="0" err="1">
                <a:solidFill>
                  <a:srgbClr val="040A24"/>
                </a:solidFill>
                <a:ea typeface="Calibri"/>
                <a:sym typeface="Calibri"/>
              </a:rPr>
              <a:t>Graduado</a:t>
            </a:r>
            <a:r>
              <a:rPr lang="en-US" sz="1600" dirty="0">
                <a:solidFill>
                  <a:srgbClr val="040A24"/>
                </a:solidFill>
                <a:ea typeface="Calibri"/>
                <a:sym typeface="Calibri"/>
              </a:rPr>
              <a:t> em Java com Oracle</a:t>
            </a:r>
            <a:endParaRPr lang="en-US" sz="1600" dirty="0">
              <a:ea typeface="Calibri"/>
            </a:endParaRPr>
          </a:p>
        </p:txBody>
      </p:sp>
      <p:sp>
        <p:nvSpPr>
          <p:cNvPr id="155" name="Google Shape;155;p2"/>
          <p:cNvSpPr txBox="1"/>
          <p:nvPr/>
        </p:nvSpPr>
        <p:spPr>
          <a:xfrm>
            <a:off x="565525" y="636550"/>
            <a:ext cx="7083124"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3600" b="1" dirty="0" err="1">
                <a:solidFill>
                  <a:srgbClr val="EA4E60"/>
                </a:solidFill>
                <a:latin typeface="Century Gothic"/>
                <a:ea typeface="Century Gothic"/>
                <a:cs typeface="Century Gothic"/>
                <a:sym typeface="Century Gothic"/>
              </a:rPr>
              <a:t>Linguagem</a:t>
            </a:r>
            <a:r>
              <a:rPr lang="en-US" sz="3600" b="1" dirty="0">
                <a:solidFill>
                  <a:srgbClr val="EA4E60"/>
                </a:solidFill>
                <a:latin typeface="Century Gothic"/>
                <a:ea typeface="Century Gothic"/>
                <a:cs typeface="Century Gothic"/>
                <a:sym typeface="Century Gothic"/>
              </a:rPr>
              <a:t> de </a:t>
            </a:r>
          </a:p>
          <a:p>
            <a:pPr>
              <a:lnSpc>
                <a:spcPct val="115000"/>
              </a:lnSpc>
              <a:buSzPts val="3200"/>
            </a:pPr>
            <a:r>
              <a:rPr lang="en-US" sz="3600" b="1" dirty="0" err="1">
                <a:solidFill>
                  <a:srgbClr val="EA4E60"/>
                </a:solidFill>
                <a:latin typeface="Century Gothic"/>
                <a:ea typeface="Century Gothic"/>
                <a:cs typeface="Century Gothic"/>
                <a:sym typeface="Century Gothic"/>
              </a:rPr>
              <a:t>Programação</a:t>
            </a:r>
            <a:r>
              <a:rPr lang="en-US" sz="3600" b="1" dirty="0">
                <a:solidFill>
                  <a:srgbClr val="EA4E60"/>
                </a:solidFill>
                <a:latin typeface="Century Gothic"/>
                <a:ea typeface="Century Gothic"/>
                <a:cs typeface="Century Gothic"/>
                <a:sym typeface="Century Gothic"/>
              </a:rPr>
              <a:t> Dart</a:t>
            </a:r>
          </a:p>
          <a:p>
            <a:pPr>
              <a:lnSpc>
                <a:spcPct val="115000"/>
              </a:lnSpc>
              <a:buSzPts val="3200"/>
            </a:pPr>
            <a:endParaRPr lang="en-US" sz="2000" b="1" dirty="0">
              <a:solidFill>
                <a:srgbClr val="EA4E60"/>
              </a:solidFill>
              <a:latin typeface="Century Gothic"/>
              <a:ea typeface="Century Gothic"/>
              <a:cs typeface="Century Gothic"/>
            </a:endParaRPr>
          </a:p>
          <a:p>
            <a:pPr>
              <a:lnSpc>
                <a:spcPct val="115000"/>
              </a:lnSpc>
              <a:buSzPts val="3200"/>
            </a:pPr>
            <a:r>
              <a:rPr lang="en-US" sz="2400" i="1" dirty="0" err="1">
                <a:solidFill>
                  <a:srgbClr val="EA4E60"/>
                </a:solidFill>
                <a:latin typeface="Century Gothic"/>
                <a:ea typeface="Century Gothic"/>
                <a:cs typeface="Century Gothic"/>
                <a:sym typeface="Century Gothic"/>
              </a:rPr>
              <a:t>Trilha</a:t>
            </a:r>
            <a:r>
              <a:rPr lang="en-US" sz="2400" i="1" dirty="0">
                <a:solidFill>
                  <a:srgbClr val="EA4E60"/>
                </a:solidFill>
                <a:latin typeface="Century Gothic"/>
                <a:ea typeface="Century Gothic"/>
                <a:cs typeface="Century Gothic"/>
                <a:sym typeface="Century Gothic"/>
              </a:rPr>
              <a:t> de Flutter</a:t>
            </a:r>
            <a:endParaRPr lang="en-US" sz="2400" i="1" dirty="0">
              <a:solidFill>
                <a:srgbClr val="EA4E60"/>
              </a:solidFill>
              <a:latin typeface="Century Gothic"/>
              <a:ea typeface="Century Gothic"/>
              <a:cs typeface="Century Gothic"/>
            </a:endParaRPr>
          </a:p>
        </p:txBody>
      </p:sp>
      <p:sp>
        <p:nvSpPr>
          <p:cNvPr id="156" name="Google Shape;156;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a:t>
            </a:fld>
            <a:r>
              <a:rPr lang="en-US"/>
              <a:t>]</a:t>
            </a:r>
            <a:endParaRPr/>
          </a:p>
        </p:txBody>
      </p:sp>
    </p:spTree>
    <p:extLst>
      <p:ext uri="{BB962C8B-B14F-4D97-AF65-F5344CB8AC3E}">
        <p14:creationId xmlns:p14="http://schemas.microsoft.com/office/powerpoint/2010/main" val="23315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Flutter</a:t>
            </a:r>
            <a:r>
              <a:rPr lang="en-US"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Site </a:t>
            </a:r>
            <a:r>
              <a:rPr lang="en-US" sz="2000" dirty="0">
                <a:solidFill>
                  <a:schemeClr val="dk1"/>
                </a:solidFill>
                <a:latin typeface="Calibri"/>
                <a:ea typeface="Calibri"/>
                <a:cs typeface="Calibri"/>
                <a:sym typeface="Calibri"/>
                <a:hlinkClick r:id="rId3"/>
              </a:rPr>
              <a:t>https://dart.dev</a:t>
            </a:r>
            <a:endParaRPr lang="en-US" sz="2000" dirty="0">
              <a:solidFill>
                <a:schemeClr val="dk1"/>
              </a:solidFill>
              <a:latin typeface="Calibri"/>
              <a:ea typeface="Calibri"/>
              <a:cs typeface="Calibri"/>
              <a:sym typeface="Calibri"/>
            </a:endParaRP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Windows</a:t>
            </a: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Mac</a:t>
            </a: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Linux</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Instalação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10</a:t>
            </a:fld>
            <a:r>
              <a:rPr lang="en-US"/>
              <a:t>]</a:t>
            </a:r>
            <a:endParaRPr/>
          </a:p>
        </p:txBody>
      </p:sp>
    </p:spTree>
    <p:extLst>
      <p:ext uri="{BB962C8B-B14F-4D97-AF65-F5344CB8AC3E}">
        <p14:creationId xmlns:p14="http://schemas.microsoft.com/office/powerpoint/2010/main" val="135292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create</a:t>
            </a:r>
            <a:r>
              <a:rPr lang="pt-BR" sz="2000" dirty="0">
                <a:solidFill>
                  <a:schemeClr val="dk1"/>
                </a:solidFill>
                <a:latin typeface="Calibri"/>
                <a:ea typeface="Calibri"/>
                <a:cs typeface="Calibri"/>
                <a:sym typeface="Calibri"/>
              </a:rPr>
              <a:t> &lt;NOME_DIRETORIO&gt;</a:t>
            </a:r>
          </a:p>
          <a:p>
            <a:pPr marL="0" marR="0" lvl="0" indent="0" algn="l"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create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meu_app</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Criação</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projeto</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11</a:t>
            </a:fld>
            <a:r>
              <a:rPr lang="en-US"/>
              <a:t>]</a:t>
            </a:r>
            <a:endParaRPr/>
          </a:p>
        </p:txBody>
      </p:sp>
    </p:spTree>
    <p:extLst>
      <p:ext uri="{BB962C8B-B14F-4D97-AF65-F5344CB8AC3E}">
        <p14:creationId xmlns:p14="http://schemas.microsoft.com/office/powerpoint/2010/main" val="391313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Console</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Pacotes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REST</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WebSocket</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Uso</a:t>
            </a:r>
            <a:r>
              <a:rPr lang="en-US" sz="4000" b="1" dirty="0">
                <a:solidFill>
                  <a:srgbClr val="EA4E60"/>
                </a:solidFill>
                <a:latin typeface="Century Gothic"/>
                <a:ea typeface="Century Gothic"/>
                <a:cs typeface="Century Gothic"/>
                <a:sym typeface="Century Gothic"/>
              </a:rPr>
              <a:t> do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12</a:t>
            </a:fld>
            <a:r>
              <a:rPr lang="en-US"/>
              <a:t>]</a:t>
            </a:r>
            <a:endParaRPr/>
          </a:p>
        </p:txBody>
      </p:sp>
    </p:spTree>
    <p:extLst>
      <p:ext uri="{BB962C8B-B14F-4D97-AF65-F5344CB8AC3E}">
        <p14:creationId xmlns:p14="http://schemas.microsoft.com/office/powerpoint/2010/main" val="243066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4364717"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Condicionais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Linguagem</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13</a:t>
            </a:fld>
            <a:r>
              <a:rPr lang="en-US"/>
              <a:t>]</a:t>
            </a:r>
            <a:endParaRPr/>
          </a:p>
        </p:txBody>
      </p:sp>
      <p:sp>
        <p:nvSpPr>
          <p:cNvPr id="7" name="Google Shape;274;g117040352ea_0_0">
            <a:extLst>
              <a:ext uri="{FF2B5EF4-FFF2-40B4-BE49-F238E27FC236}">
                <a16:creationId xmlns:a16="http://schemas.microsoft.com/office/drawing/2014/main" id="{4C4513C1-6124-8388-741C-BA438FD93024}"/>
              </a:ext>
            </a:extLst>
          </p:cNvPr>
          <p:cNvSpPr txBox="1"/>
          <p:nvPr/>
        </p:nvSpPr>
        <p:spPr>
          <a:xfrm>
            <a:off x="6211468"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Laços</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8" name="Google Shape;274;g117040352ea_0_0">
            <a:extLst>
              <a:ext uri="{FF2B5EF4-FFF2-40B4-BE49-F238E27FC236}">
                <a16:creationId xmlns:a16="http://schemas.microsoft.com/office/drawing/2014/main" id="{D0EB7EE7-1DDF-28F0-3A1F-763771D0BD68}"/>
              </a:ext>
            </a:extLst>
          </p:cNvPr>
          <p:cNvSpPr txBox="1"/>
          <p:nvPr/>
        </p:nvSpPr>
        <p:spPr>
          <a:xfrm>
            <a:off x="4825510"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Ternário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switch case</a:t>
            </a:r>
            <a:endParaRPr sz="2000" dirty="0">
              <a:solidFill>
                <a:schemeClr val="dk1"/>
              </a:solidFill>
              <a:latin typeface="Calibri"/>
              <a:ea typeface="Calibri"/>
              <a:cs typeface="Calibri"/>
              <a:sym typeface="Calibri"/>
            </a:endParaRPr>
          </a:p>
        </p:txBody>
      </p:sp>
      <p:sp>
        <p:nvSpPr>
          <p:cNvPr id="9" name="Google Shape;274;g117040352ea_0_0">
            <a:extLst>
              <a:ext uri="{FF2B5EF4-FFF2-40B4-BE49-F238E27FC236}">
                <a16:creationId xmlns:a16="http://schemas.microsoft.com/office/drawing/2014/main" id="{20DAE436-902E-DC21-B4EB-E9238C85CFD7}"/>
              </a:ext>
            </a:extLst>
          </p:cNvPr>
          <p:cNvSpPr txBox="1"/>
          <p:nvPr/>
        </p:nvSpPr>
        <p:spPr>
          <a:xfrm>
            <a:off x="6669914" y="1831187"/>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foreach</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while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do </a:t>
            </a:r>
            <a:r>
              <a:rPr lang="pt-BR" sz="2000" dirty="0" err="1">
                <a:solidFill>
                  <a:schemeClr val="dk1"/>
                </a:solidFill>
                <a:latin typeface="Calibri"/>
                <a:ea typeface="Calibri"/>
                <a:cs typeface="Calibri"/>
                <a:sym typeface="Calibri"/>
              </a:rPr>
              <a:t>while</a:t>
            </a:r>
            <a:endParaRPr sz="2000" dirty="0">
              <a:solidFill>
                <a:schemeClr val="dk1"/>
              </a:solidFill>
              <a:latin typeface="Calibri"/>
              <a:ea typeface="Calibri"/>
              <a:cs typeface="Calibri"/>
              <a:sym typeface="Calibri"/>
            </a:endParaRPr>
          </a:p>
        </p:txBody>
      </p:sp>
      <p:sp>
        <p:nvSpPr>
          <p:cNvPr id="10" name="Google Shape;274;g117040352ea_0_0">
            <a:extLst>
              <a:ext uri="{FF2B5EF4-FFF2-40B4-BE49-F238E27FC236}">
                <a16:creationId xmlns:a16="http://schemas.microsoft.com/office/drawing/2014/main" id="{D0775168-05AF-49B0-3C79-0F23A5E44C87}"/>
              </a:ext>
            </a:extLst>
          </p:cNvPr>
          <p:cNvSpPr txBox="1"/>
          <p:nvPr/>
        </p:nvSpPr>
        <p:spPr>
          <a:xfrm>
            <a:off x="2263244"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Matemáticos</a:t>
            </a:r>
            <a:endParaRPr sz="2000" dirty="0">
              <a:solidFill>
                <a:schemeClr val="dk1"/>
              </a:solidFill>
              <a:latin typeface="Calibri"/>
              <a:ea typeface="Calibri"/>
              <a:cs typeface="Calibri"/>
              <a:sym typeface="Calibri"/>
            </a:endParaRPr>
          </a:p>
        </p:txBody>
      </p:sp>
      <p:sp>
        <p:nvSpPr>
          <p:cNvPr id="11" name="Google Shape;274;g117040352ea_0_0">
            <a:extLst>
              <a:ext uri="{FF2B5EF4-FFF2-40B4-BE49-F238E27FC236}">
                <a16:creationId xmlns:a16="http://schemas.microsoft.com/office/drawing/2014/main" id="{2BBB4D87-439C-77EC-CDAF-3B9FB7D9178E}"/>
              </a:ext>
            </a:extLst>
          </p:cNvPr>
          <p:cNvSpPr txBox="1"/>
          <p:nvPr/>
        </p:nvSpPr>
        <p:spPr>
          <a:xfrm>
            <a:off x="2724037"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Lógicos</a:t>
            </a:r>
            <a:endParaRPr sz="2000" dirty="0">
              <a:solidFill>
                <a:schemeClr val="dk1"/>
              </a:solidFill>
              <a:latin typeface="Calibri"/>
              <a:ea typeface="Calibri"/>
              <a:cs typeface="Calibri"/>
              <a:sym typeface="Calibri"/>
            </a:endParaRPr>
          </a:p>
        </p:txBody>
      </p:sp>
      <p:sp>
        <p:nvSpPr>
          <p:cNvPr id="13" name="Google Shape;274;g117040352ea_0_0">
            <a:extLst>
              <a:ext uri="{FF2B5EF4-FFF2-40B4-BE49-F238E27FC236}">
                <a16:creationId xmlns:a16="http://schemas.microsoft.com/office/drawing/2014/main" id="{683E6E64-EC79-6D54-588B-86C5E6597946}"/>
              </a:ext>
            </a:extLst>
          </p:cNvPr>
          <p:cNvSpPr txBox="1"/>
          <p:nvPr/>
        </p:nvSpPr>
        <p:spPr>
          <a:xfrm>
            <a:off x="71068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&amp;&amp;</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7205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Funções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14</a:t>
            </a:fld>
            <a:r>
              <a:rPr lang="en-US"/>
              <a:t>]</a:t>
            </a:r>
            <a:endParaRPr/>
          </a:p>
        </p:txBody>
      </p:sp>
      <p:pic>
        <p:nvPicPr>
          <p:cNvPr id="3" name="Imagem 2">
            <a:extLst>
              <a:ext uri="{FF2B5EF4-FFF2-40B4-BE49-F238E27FC236}">
                <a16:creationId xmlns:a16="http://schemas.microsoft.com/office/drawing/2014/main" id="{21393963-1EA4-DECE-97F5-CF9F02484D84}"/>
              </a:ext>
            </a:extLst>
          </p:cNvPr>
          <p:cNvPicPr>
            <a:picLocks noChangeAspect="1"/>
          </p:cNvPicPr>
          <p:nvPr/>
        </p:nvPicPr>
        <p:blipFill>
          <a:blip r:embed="rId3"/>
          <a:stretch>
            <a:fillRect/>
          </a:stretch>
        </p:blipFill>
        <p:spPr>
          <a:xfrm>
            <a:off x="539884" y="1797720"/>
            <a:ext cx="4277322" cy="1762371"/>
          </a:xfrm>
          <a:prstGeom prst="rect">
            <a:avLst/>
          </a:prstGeom>
        </p:spPr>
      </p:pic>
    </p:spTree>
    <p:extLst>
      <p:ext uri="{BB962C8B-B14F-4D97-AF65-F5344CB8AC3E}">
        <p14:creationId xmlns:p14="http://schemas.microsoft.com/office/powerpoint/2010/main" val="321402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Orientação</a:t>
            </a:r>
            <a:r>
              <a:rPr lang="en-US" sz="4000" b="1" dirty="0">
                <a:solidFill>
                  <a:srgbClr val="EA4E60"/>
                </a:solidFill>
                <a:latin typeface="Century Gothic"/>
                <a:ea typeface="Century Gothic"/>
                <a:cs typeface="Century Gothic"/>
                <a:sym typeface="Century Gothic"/>
              </a:rPr>
              <a:t> a </a:t>
            </a:r>
            <a:r>
              <a:rPr lang="en-US" sz="4000" b="1" dirty="0" err="1">
                <a:solidFill>
                  <a:srgbClr val="EA4E60"/>
                </a:solidFill>
                <a:latin typeface="Century Gothic"/>
                <a:ea typeface="Century Gothic"/>
                <a:cs typeface="Century Gothic"/>
                <a:sym typeface="Century Gothic"/>
              </a:rPr>
              <a:t>Objetos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15</a:t>
            </a:fld>
            <a:r>
              <a:rPr lang="en-US"/>
              <a:t>]</a:t>
            </a:r>
            <a:endParaRPr/>
          </a:p>
        </p:txBody>
      </p:sp>
      <p:pic>
        <p:nvPicPr>
          <p:cNvPr id="3" name="Imagem 2">
            <a:extLst>
              <a:ext uri="{FF2B5EF4-FFF2-40B4-BE49-F238E27FC236}">
                <a16:creationId xmlns:a16="http://schemas.microsoft.com/office/drawing/2014/main" id="{3C40944C-3B94-CADB-EC29-90E2DCBA34F5}"/>
              </a:ext>
            </a:extLst>
          </p:cNvPr>
          <p:cNvPicPr>
            <a:picLocks noChangeAspect="1"/>
          </p:cNvPicPr>
          <p:nvPr/>
        </p:nvPicPr>
        <p:blipFill>
          <a:blip r:embed="rId3"/>
          <a:stretch>
            <a:fillRect/>
          </a:stretch>
        </p:blipFill>
        <p:spPr>
          <a:xfrm>
            <a:off x="673468" y="1521004"/>
            <a:ext cx="6096851" cy="3000794"/>
          </a:xfrm>
          <a:prstGeom prst="rect">
            <a:avLst/>
          </a:prstGeom>
        </p:spPr>
      </p:pic>
    </p:spTree>
    <p:extLst>
      <p:ext uri="{BB962C8B-B14F-4D97-AF65-F5344CB8AC3E}">
        <p14:creationId xmlns:p14="http://schemas.microsoft.com/office/powerpoint/2010/main" val="241855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dirty="0">
                <a:solidFill>
                  <a:srgbClr val="EA4E60"/>
                </a:solidFill>
                <a:latin typeface="Century Gothic"/>
                <a:ea typeface="Century Gothic"/>
                <a:cs typeface="Century Gothic"/>
                <a:sym typeface="Century Gothic"/>
              </a:rPr>
              <a:t>Exceções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16</a:t>
            </a:fld>
            <a:r>
              <a:rPr lang="en-US"/>
              <a:t>]</a:t>
            </a:r>
            <a:endParaRPr/>
          </a:p>
        </p:txBody>
      </p:sp>
      <p:pic>
        <p:nvPicPr>
          <p:cNvPr id="3" name="Imagem 2">
            <a:extLst>
              <a:ext uri="{FF2B5EF4-FFF2-40B4-BE49-F238E27FC236}">
                <a16:creationId xmlns:a16="http://schemas.microsoft.com/office/drawing/2014/main" id="{2DF399C5-DA30-2316-05F3-13EBFFDA161A}"/>
              </a:ext>
            </a:extLst>
          </p:cNvPr>
          <p:cNvPicPr>
            <a:picLocks noChangeAspect="1"/>
          </p:cNvPicPr>
          <p:nvPr/>
        </p:nvPicPr>
        <p:blipFill>
          <a:blip r:embed="rId3"/>
          <a:stretch>
            <a:fillRect/>
          </a:stretch>
        </p:blipFill>
        <p:spPr>
          <a:xfrm>
            <a:off x="613931" y="1628659"/>
            <a:ext cx="6173061" cy="1657581"/>
          </a:xfrm>
          <a:prstGeom prst="rect">
            <a:avLst/>
          </a:prstGeom>
        </p:spPr>
      </p:pic>
    </p:spTree>
    <p:extLst>
      <p:ext uri="{BB962C8B-B14F-4D97-AF65-F5344CB8AC3E}">
        <p14:creationId xmlns:p14="http://schemas.microsoft.com/office/powerpoint/2010/main" val="342355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Testes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17</a:t>
            </a:fld>
            <a:r>
              <a:rPr lang="en-US"/>
              <a:t>]</a:t>
            </a:r>
            <a:endParaRPr/>
          </a:p>
        </p:txBody>
      </p:sp>
      <p:pic>
        <p:nvPicPr>
          <p:cNvPr id="3" name="Imagem 2">
            <a:extLst>
              <a:ext uri="{FF2B5EF4-FFF2-40B4-BE49-F238E27FC236}">
                <a16:creationId xmlns:a16="http://schemas.microsoft.com/office/drawing/2014/main" id="{FB15F5BA-CE18-3826-4F2F-F42959CE2DD9}"/>
              </a:ext>
            </a:extLst>
          </p:cNvPr>
          <p:cNvPicPr>
            <a:picLocks noChangeAspect="1"/>
          </p:cNvPicPr>
          <p:nvPr/>
        </p:nvPicPr>
        <p:blipFill>
          <a:blip r:embed="rId3"/>
          <a:stretch>
            <a:fillRect/>
          </a:stretch>
        </p:blipFill>
        <p:spPr>
          <a:xfrm>
            <a:off x="621506" y="1438514"/>
            <a:ext cx="6465094" cy="1381653"/>
          </a:xfrm>
          <a:prstGeom prst="rect">
            <a:avLst/>
          </a:prstGeom>
        </p:spPr>
      </p:pic>
      <p:pic>
        <p:nvPicPr>
          <p:cNvPr id="5" name="Imagem 4">
            <a:extLst>
              <a:ext uri="{FF2B5EF4-FFF2-40B4-BE49-F238E27FC236}">
                <a16:creationId xmlns:a16="http://schemas.microsoft.com/office/drawing/2014/main" id="{889C7796-33EA-CCE5-F3FD-B73B90E233F6}"/>
              </a:ext>
            </a:extLst>
          </p:cNvPr>
          <p:cNvPicPr>
            <a:picLocks noChangeAspect="1"/>
          </p:cNvPicPr>
          <p:nvPr/>
        </p:nvPicPr>
        <p:blipFill>
          <a:blip r:embed="rId4"/>
          <a:stretch>
            <a:fillRect/>
          </a:stretch>
        </p:blipFill>
        <p:spPr>
          <a:xfrm>
            <a:off x="621506" y="2965729"/>
            <a:ext cx="3992028" cy="1381653"/>
          </a:xfrm>
          <a:prstGeom prst="rect">
            <a:avLst/>
          </a:prstGeom>
        </p:spPr>
      </p:pic>
    </p:spTree>
    <p:extLst>
      <p:ext uri="{BB962C8B-B14F-4D97-AF65-F5344CB8AC3E}">
        <p14:creationId xmlns:p14="http://schemas.microsoft.com/office/powerpoint/2010/main" val="2644756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1575" y="1292951"/>
            <a:ext cx="32992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int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double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String</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bool</a:t>
            </a:r>
            <a:endParaRPr lang="pt-BR" sz="2000" dirty="0">
              <a:solidFill>
                <a:schemeClr val="dk1"/>
              </a:solidFill>
              <a:latin typeface="Calibri"/>
              <a:ea typeface="Calibri"/>
              <a:cs typeface="Calibri"/>
              <a:sym typeface="Calibri"/>
            </a:endParaRPr>
          </a:p>
          <a:p>
            <a:pPr marR="0" lvl="0" algn="l" rtl="0">
              <a:lnSpc>
                <a:spcPct val="100000"/>
              </a:lnSpc>
              <a:spcBef>
                <a:spcPts val="1800"/>
              </a:spcBef>
              <a:spcAft>
                <a:spcPts val="0"/>
              </a:spcAft>
            </a:pP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Tipo de dados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18</a:t>
            </a:fld>
            <a:r>
              <a:rPr lang="en-US"/>
              <a:t>]</a:t>
            </a:r>
            <a:endParaRPr/>
          </a:p>
        </p:txBody>
      </p:sp>
      <p:sp>
        <p:nvSpPr>
          <p:cNvPr id="5" name="Google Shape;274;g117040352ea_0_0">
            <a:extLst>
              <a:ext uri="{FF2B5EF4-FFF2-40B4-BE49-F238E27FC236}">
                <a16:creationId xmlns:a16="http://schemas.microsoft.com/office/drawing/2014/main" id="{29D6F9E4-89D1-E0FD-5206-27F4DEAB0F22}"/>
              </a:ext>
            </a:extLst>
          </p:cNvPr>
          <p:cNvSpPr txBox="1"/>
          <p:nvPr/>
        </p:nvSpPr>
        <p:spPr>
          <a:xfrm>
            <a:off x="3864769" y="1292951"/>
            <a:ext cx="3299244" cy="3456900"/>
          </a:xfrm>
          <a:prstGeom prst="rect">
            <a:avLst/>
          </a:prstGeom>
          <a:noFill/>
          <a:ln>
            <a:noFill/>
          </a:ln>
        </p:spPr>
        <p:txBody>
          <a:bodyPr spcFirstLastPara="1" wrap="square" lIns="91425" tIns="91425" rIns="91425" bIns="91425" anchor="t" anchorCtr="0">
            <a:noAutofit/>
          </a:bodyPr>
          <a:lstStyle/>
          <a:p>
            <a:pPr marL="342900" indent="-342900">
              <a:spcBef>
                <a:spcPts val="1800"/>
              </a:spcBef>
              <a:buFont typeface="Arial" panose="020B0604020202020204" pitchFamily="34" charset="0"/>
              <a:buChar char="•"/>
            </a:pPr>
            <a:r>
              <a:rPr lang="pt-BR" sz="2000" dirty="0" err="1">
                <a:solidFill>
                  <a:schemeClr val="dk1"/>
                </a:solidFill>
                <a:latin typeface="Calibri"/>
                <a:ea typeface="Calibri"/>
                <a:cs typeface="Calibri"/>
                <a:sym typeface="Calibri"/>
              </a:rPr>
              <a:t>List</a:t>
            </a:r>
            <a:r>
              <a:rPr lang="pt-BR" sz="2000" dirty="0">
                <a:solidFill>
                  <a:schemeClr val="dk1"/>
                </a:solidFill>
                <a:latin typeface="Calibri"/>
                <a:ea typeface="Calibri"/>
                <a:cs typeface="Calibri"/>
                <a:sym typeface="Calibri"/>
              </a:rPr>
              <a:t> e </a:t>
            </a:r>
            <a:r>
              <a:rPr lang="pt-BR" sz="2000" dirty="0" err="1">
                <a:solidFill>
                  <a:schemeClr val="dk1"/>
                </a:solidFill>
                <a:latin typeface="Calibri"/>
                <a:ea typeface="Calibri"/>
                <a:cs typeface="Calibri"/>
                <a:sym typeface="Calibri"/>
              </a:rPr>
              <a:t>List</a:t>
            </a:r>
            <a:r>
              <a:rPr lang="pt-BR" sz="2000" dirty="0">
                <a:solidFill>
                  <a:schemeClr val="dk1"/>
                </a:solidFill>
                <a:latin typeface="Calibri"/>
                <a:ea typeface="Calibri"/>
                <a:cs typeface="Calibri"/>
                <a:sym typeface="Calibri"/>
              </a:rPr>
              <a:t>&lt;&gt;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Map – chave/valor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constant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Dynamic</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Date</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973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p:cNvGrpSpPr/>
        <p:nvPr/>
      </p:nvGrpSpPr>
      <p:grpSpPr>
        <a:xfrm>
          <a:off x="0" y="0"/>
          <a:ext cx="0" cy="0"/>
          <a:chOff x="0" y="0"/>
          <a:chExt cx="0" cy="0"/>
        </a:xfrm>
      </p:grpSpPr>
      <p:sp>
        <p:nvSpPr>
          <p:cNvPr id="259" name="Google Shape;259;g10a057ae1a2_0_175"/>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1" u="none" strike="noStrike" cap="none" dirty="0">
                <a:solidFill>
                  <a:schemeClr val="lt1"/>
                </a:solidFill>
                <a:latin typeface="Century Gothic"/>
                <a:ea typeface="Century Gothic"/>
                <a:cs typeface="Century Gothic"/>
                <a:sym typeface="Century Gothic"/>
              </a:rPr>
              <a:t>“</a:t>
            </a:r>
            <a:r>
              <a:rPr lang="en-US" sz="5400" b="1" i="1" u="none" strike="noStrike" cap="none" dirty="0" err="1">
                <a:solidFill>
                  <a:schemeClr val="lt1"/>
                </a:solidFill>
                <a:latin typeface="Century Gothic"/>
                <a:ea typeface="Century Gothic"/>
                <a:cs typeface="Century Gothic"/>
                <a:sym typeface="Century Gothic"/>
              </a:rPr>
              <a:t>Falar</a:t>
            </a:r>
            <a:r>
              <a:rPr lang="en-US" sz="5400" b="1" i="1" u="none" strike="noStrike" cap="none" dirty="0">
                <a:solidFill>
                  <a:schemeClr val="lt1"/>
                </a:solidFill>
                <a:latin typeface="Century Gothic"/>
                <a:ea typeface="Century Gothic"/>
                <a:cs typeface="Century Gothic"/>
                <a:sym typeface="Century Gothic"/>
              </a:rPr>
              <a:t> é </a:t>
            </a:r>
            <a:r>
              <a:rPr lang="en-US" sz="5400" b="1" i="1" u="none" strike="noStrike" cap="none" dirty="0" err="1">
                <a:solidFill>
                  <a:schemeClr val="lt1"/>
                </a:solidFill>
                <a:latin typeface="Century Gothic"/>
                <a:ea typeface="Century Gothic"/>
                <a:cs typeface="Century Gothic"/>
                <a:sym typeface="Century Gothic"/>
              </a:rPr>
              <a:t>fácil</a:t>
            </a:r>
            <a:r>
              <a:rPr lang="en-US" sz="5400" b="1" i="1" u="none" strike="noStrike" cap="none" dirty="0">
                <a:solidFill>
                  <a:schemeClr val="lt1"/>
                </a:solidFill>
                <a:latin typeface="Century Gothic"/>
                <a:ea typeface="Century Gothic"/>
                <a:cs typeface="Century Gothic"/>
                <a:sym typeface="Century Gothic"/>
              </a:rPr>
              <a:t>.</a:t>
            </a:r>
            <a:endParaRPr sz="5400" b="1" i="1" u="none" strike="noStrike" cap="none" dirty="0">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100"/>
              <a:buFont typeface="Arial"/>
              <a:buNone/>
            </a:pPr>
            <a:r>
              <a:rPr lang="en-US" sz="5400" b="1" i="1" u="none" strike="noStrike" cap="none" dirty="0">
                <a:solidFill>
                  <a:schemeClr val="lt1"/>
                </a:solidFill>
                <a:latin typeface="Century Gothic"/>
                <a:ea typeface="Century Gothic"/>
                <a:cs typeface="Century Gothic"/>
                <a:sym typeface="Century Gothic"/>
              </a:rPr>
              <a:t> </a:t>
            </a:r>
            <a:r>
              <a:rPr lang="en-US" sz="5400" b="1" i="1" u="none" strike="noStrike" cap="none" dirty="0" err="1">
                <a:solidFill>
                  <a:schemeClr val="lt1"/>
                </a:solidFill>
                <a:latin typeface="Century Gothic"/>
                <a:ea typeface="Century Gothic"/>
                <a:cs typeface="Century Gothic"/>
                <a:sym typeface="Century Gothic"/>
              </a:rPr>
              <a:t>Mostre</a:t>
            </a:r>
            <a:r>
              <a:rPr lang="en-US" sz="5400" b="1" i="1" u="none" strike="noStrike" cap="none" dirty="0">
                <a:solidFill>
                  <a:schemeClr val="lt1"/>
                </a:solidFill>
                <a:latin typeface="Century Gothic"/>
                <a:ea typeface="Century Gothic"/>
                <a:cs typeface="Century Gothic"/>
                <a:sym typeface="Century Gothic"/>
              </a:rPr>
              <a:t>-me o </a:t>
            </a:r>
            <a:r>
              <a:rPr lang="en-US" sz="5400" b="1" i="1" u="none" strike="noStrike" cap="none" dirty="0" err="1">
                <a:solidFill>
                  <a:schemeClr val="lt1"/>
                </a:solidFill>
                <a:latin typeface="Century Gothic"/>
                <a:ea typeface="Century Gothic"/>
                <a:cs typeface="Century Gothic"/>
                <a:sym typeface="Century Gothic"/>
              </a:rPr>
              <a:t>código</a:t>
            </a:r>
            <a:r>
              <a:rPr lang="en-US" sz="5400" b="1" i="1" u="none" strike="noStrike" cap="none" dirty="0">
                <a:solidFill>
                  <a:schemeClr val="lt1"/>
                </a:solidFill>
                <a:latin typeface="Century Gothic"/>
                <a:ea typeface="Century Gothic"/>
                <a:cs typeface="Century Gothic"/>
                <a:sym typeface="Century Gothic"/>
              </a:rPr>
              <a:t>!”</a:t>
            </a:r>
            <a:br>
              <a:rPr lang="en-US" sz="5400" b="1" i="1" u="none" strike="noStrike" cap="none" dirty="0">
                <a:solidFill>
                  <a:schemeClr val="lt1"/>
                </a:solidFill>
                <a:latin typeface="Century Gothic"/>
                <a:ea typeface="Century Gothic"/>
                <a:cs typeface="Century Gothic"/>
                <a:sym typeface="Century Gothic"/>
              </a:rPr>
            </a:br>
            <a:endParaRPr sz="2400" b="0" i="0" u="none" strike="noStrike" cap="none" dirty="0">
              <a:solidFill>
                <a:schemeClr val="lt1"/>
              </a:solidFill>
              <a:latin typeface="Century Gothic"/>
              <a:ea typeface="Century Gothic"/>
              <a:cs typeface="Century Gothic"/>
              <a:sym typeface="Century Gothic"/>
            </a:endParaRPr>
          </a:p>
          <a:p>
            <a:pPr marL="0" marR="0" lvl="0" indent="0" algn="l" rtl="0">
              <a:lnSpc>
                <a:spcPct val="150000"/>
              </a:lnSpc>
              <a:spcBef>
                <a:spcPts val="1000"/>
              </a:spcBef>
              <a:spcAft>
                <a:spcPts val="0"/>
              </a:spcAft>
              <a:buClr>
                <a:schemeClr val="dk1"/>
              </a:buClr>
              <a:buSzPts val="1100"/>
              <a:buFont typeface="Arial"/>
              <a:buNone/>
            </a:pPr>
            <a:r>
              <a:rPr lang="en-US" sz="3600" b="1" i="0" u="sng" strike="noStrike" cap="none" dirty="0">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Linus Torvalds</a:t>
            </a:r>
            <a:endParaRPr sz="4000" b="1" i="0" u="none" strike="noStrike" cap="none" dirty="0">
              <a:solidFill>
                <a:srgbClr val="EE4C4C"/>
              </a:solidFill>
              <a:latin typeface="Century Gothic"/>
              <a:ea typeface="Century Gothic"/>
              <a:cs typeface="Century Gothic"/>
              <a:sym typeface="Century Gothic"/>
            </a:endParaRPr>
          </a:p>
        </p:txBody>
      </p:sp>
      <p:pic>
        <p:nvPicPr>
          <p:cNvPr id="260" name="Google Shape;260;g10a057ae1a2_0_175"/>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261" name="Google Shape;261;g10a057ae1a2_0_1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r>
              <a:rPr lang="en-US">
                <a:solidFill>
                  <a:srgbClr val="EA4E60"/>
                </a:solidFill>
              </a:rPr>
              <a:t>[</a:t>
            </a:r>
            <a:fld id="{00000000-1234-1234-1234-123412341234}" type="slidenum">
              <a:rPr lang="en-US">
                <a:solidFill>
                  <a:srgbClr val="EA4E60"/>
                </a:solidFill>
              </a:rPr>
              <a:t>19</a:t>
            </a:fld>
            <a:r>
              <a:rPr lang="en-US">
                <a:solidFill>
                  <a:srgbClr val="EA4E60"/>
                </a:solidFill>
              </a:rPr>
              <a:t>]</a:t>
            </a:r>
            <a:endParaRPr>
              <a:solidFill>
                <a:srgbClr val="EA4E60"/>
              </a:solidFill>
            </a:endParaRPr>
          </a:p>
        </p:txBody>
      </p:sp>
      <p:sp>
        <p:nvSpPr>
          <p:cNvPr id="262" name="Google Shape;262;g10a057ae1a2_0_175"/>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dirty="0">
                <a:solidFill>
                  <a:srgbClr val="EA4E60"/>
                </a:solidFill>
                <a:latin typeface="Century Gothic"/>
                <a:ea typeface="Century Gothic"/>
                <a:cs typeface="Century Gothic"/>
                <a:sym typeface="Century Gothic"/>
              </a:rPr>
              <a:t>Hands On!</a:t>
            </a:r>
            <a:endParaRPr sz="2400" b="1" i="0" u="none" strike="noStrike" cap="none" dirty="0">
              <a:solidFill>
                <a:srgbClr val="EA4E6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sp>
        <p:nvSpPr>
          <p:cNvPr id="162" name="Google Shape;162;g109ffa863cd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a:t>
            </a:fld>
            <a:r>
              <a:rPr lang="en-US"/>
              <a:t>]</a:t>
            </a:r>
            <a:endParaRPr/>
          </a:p>
        </p:txBody>
      </p:sp>
      <p:sp>
        <p:nvSpPr>
          <p:cNvPr id="270" name="Google Shape;168;p3">
            <a:extLst>
              <a:ext uri="{FF2B5EF4-FFF2-40B4-BE49-F238E27FC236}">
                <a16:creationId xmlns:a16="http://schemas.microsoft.com/office/drawing/2014/main" id="{F33F3CEA-CEC1-4E97-A5B8-AEC9F054FAAA}"/>
              </a:ext>
            </a:extLst>
          </p:cNvPr>
          <p:cNvSpPr txBox="1"/>
          <p:nvPr/>
        </p:nvSpPr>
        <p:spPr>
          <a:xfrm>
            <a:off x="3800430" y="1286226"/>
            <a:ext cx="4803561" cy="3200981"/>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800" b="1" dirty="0">
                <a:solidFill>
                  <a:srgbClr val="040A24"/>
                </a:solidFill>
                <a:latin typeface="Calibri"/>
                <a:ea typeface="Calibri"/>
                <a:cs typeface="Calibri"/>
              </a:rPr>
              <a:t>Danilo Perez</a:t>
            </a:r>
            <a:endParaRPr lang="en-US" sz="2800" b="1" dirty="0">
              <a:solidFill>
                <a:srgbClr val="040A24"/>
              </a:solidFill>
              <a:latin typeface="Calibri"/>
              <a:ea typeface="Calibri"/>
              <a:cs typeface="Calibri"/>
              <a:sym typeface="Calibri"/>
            </a:endParaRPr>
          </a:p>
          <a:p>
            <a:pPr marL="76200" lvl="1" algn="just">
              <a:buSzPts val="1600"/>
            </a:pPr>
            <a:r>
              <a:rPr lang="en-US" sz="2000" dirty="0">
                <a:solidFill>
                  <a:srgbClr val="040A24"/>
                </a:solidFill>
                <a:latin typeface="Calibri"/>
                <a:ea typeface="Calibri"/>
                <a:cs typeface="Calibri"/>
              </a:rPr>
              <a:t>Full Stack Developer</a:t>
            </a:r>
          </a:p>
          <a:p>
            <a:pPr marL="76200" lvl="1" algn="just">
              <a:buSzPts val="1600"/>
            </a:pPr>
            <a:r>
              <a:rPr lang="en-US" sz="2000" dirty="0">
                <a:solidFill>
                  <a:srgbClr val="040A24"/>
                </a:solidFill>
                <a:latin typeface="Calibri"/>
                <a:ea typeface="Calibri"/>
                <a:cs typeface="Calibri"/>
              </a:rPr>
              <a:t>@in/perez-danilo</a:t>
            </a:r>
          </a:p>
          <a:p>
            <a:pPr marL="76200" lvl="1" algn="just">
              <a:buSzPts val="1600"/>
            </a:pPr>
            <a:endParaRPr lang="en-US" sz="2000" dirty="0">
              <a:solidFill>
                <a:srgbClr val="040A24"/>
              </a:solidFill>
              <a:latin typeface="Calibri"/>
              <a:ea typeface="Calibri"/>
              <a:cs typeface="Calibri"/>
              <a:sym typeface="Calibri"/>
            </a:endParaRPr>
          </a:p>
          <a:p>
            <a:pPr marL="76200" lvl="1" algn="just">
              <a:buSzPts val="1600"/>
            </a:pPr>
            <a:r>
              <a:rPr lang="pt-BR" sz="2000" dirty="0">
                <a:solidFill>
                  <a:srgbClr val="040A24"/>
                </a:solidFill>
                <a:latin typeface="Calibri"/>
                <a:cs typeface="Calibri"/>
              </a:rPr>
              <a:t>Criador do canal “Fala </a:t>
            </a:r>
            <a:r>
              <a:rPr lang="pt-BR" sz="2000" dirty="0" err="1">
                <a:solidFill>
                  <a:srgbClr val="040A24"/>
                </a:solidFill>
                <a:latin typeface="Calibri"/>
                <a:cs typeface="Calibri"/>
              </a:rPr>
              <a:t>Devs</a:t>
            </a:r>
            <a:r>
              <a:rPr lang="pt-BR" sz="2000" dirty="0">
                <a:solidFill>
                  <a:srgbClr val="040A24"/>
                </a:solidFill>
                <a:latin typeface="Calibri"/>
                <a:cs typeface="Calibri"/>
              </a:rPr>
              <a:t>” no Youtube</a:t>
            </a:r>
          </a:p>
          <a:p>
            <a:pPr marL="76200" lvl="1" algn="just">
              <a:buSzPts val="1600"/>
            </a:pPr>
            <a:r>
              <a:rPr lang="pt-BR" sz="2000" dirty="0">
                <a:solidFill>
                  <a:srgbClr val="040A24"/>
                </a:solidFill>
                <a:latin typeface="Calibri"/>
                <a:cs typeface="Calibri"/>
              </a:rPr>
              <a:t>Microsoft </a:t>
            </a:r>
            <a:r>
              <a:rPr lang="pt-BR" sz="2000" dirty="0" err="1">
                <a:solidFill>
                  <a:srgbClr val="040A24"/>
                </a:solidFill>
                <a:latin typeface="Calibri"/>
                <a:cs typeface="Calibri"/>
              </a:rPr>
              <a:t>Certified</a:t>
            </a:r>
            <a:r>
              <a:rPr lang="pt-BR" sz="2000" dirty="0">
                <a:solidFill>
                  <a:srgbClr val="040A24"/>
                </a:solidFill>
                <a:latin typeface="Calibri"/>
                <a:cs typeface="Calibri"/>
              </a:rPr>
              <a:t> Professional Developer Pós Graduado em Java com Oracle</a:t>
            </a:r>
            <a:endParaRPr lang="en-US" sz="2000" dirty="0">
              <a:solidFill>
                <a:srgbClr val="040A24"/>
              </a:solidFill>
              <a:latin typeface="Calibri"/>
              <a:cs typeface="Calibri"/>
            </a:endParaRPr>
          </a:p>
        </p:txBody>
      </p:sp>
      <p:grpSp>
        <p:nvGrpSpPr>
          <p:cNvPr id="273" name="Agrupar 272">
            <a:extLst>
              <a:ext uri="{FF2B5EF4-FFF2-40B4-BE49-F238E27FC236}">
                <a16:creationId xmlns:a16="http://schemas.microsoft.com/office/drawing/2014/main" id="{711281BD-BAA1-44B9-AF6B-6AB5D3FFA3DE}"/>
              </a:ext>
            </a:extLst>
          </p:cNvPr>
          <p:cNvGrpSpPr/>
          <p:nvPr/>
        </p:nvGrpSpPr>
        <p:grpSpPr>
          <a:xfrm>
            <a:off x="655607" y="3453801"/>
            <a:ext cx="2441277" cy="706531"/>
            <a:chOff x="655607" y="2990131"/>
            <a:chExt cx="2441277" cy="706531"/>
          </a:xfrm>
        </p:grpSpPr>
        <p:sp>
          <p:nvSpPr>
            <p:cNvPr id="271" name="CaixaDeTexto 270">
              <a:extLst>
                <a:ext uri="{FF2B5EF4-FFF2-40B4-BE49-F238E27FC236}">
                  <a16:creationId xmlns:a16="http://schemas.microsoft.com/office/drawing/2014/main" id="{5B8D6F7C-F774-4571-BDBD-71535D984EBB}"/>
                </a:ext>
              </a:extLst>
            </p:cNvPr>
            <p:cNvSpPr txBox="1"/>
            <p:nvPr/>
          </p:nvSpPr>
          <p:spPr>
            <a:xfrm>
              <a:off x="1475117" y="3173442"/>
              <a:ext cx="16217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https://github.com/perez-danilo</a:t>
              </a:r>
            </a:p>
          </p:txBody>
        </p:sp>
        <p:pic>
          <p:nvPicPr>
            <p:cNvPr id="272" name="Imagem 272">
              <a:extLst>
                <a:ext uri="{FF2B5EF4-FFF2-40B4-BE49-F238E27FC236}">
                  <a16:creationId xmlns:a16="http://schemas.microsoft.com/office/drawing/2014/main" id="{12A9920E-8E10-4253-B8F3-1A7289534A59}"/>
                </a:ext>
              </a:extLst>
            </p:cNvPr>
            <p:cNvPicPr>
              <a:picLocks noChangeAspect="1"/>
            </p:cNvPicPr>
            <p:nvPr/>
          </p:nvPicPr>
          <p:blipFill>
            <a:blip r:embed="rId3"/>
            <a:stretch>
              <a:fillRect/>
            </a:stretch>
          </p:blipFill>
          <p:spPr>
            <a:xfrm>
              <a:off x="655607" y="2990131"/>
              <a:ext cx="705210" cy="705210"/>
            </a:xfrm>
            <a:prstGeom prst="rect">
              <a:avLst/>
            </a:prstGeom>
          </p:spPr>
        </p:pic>
      </p:grpSp>
      <p:pic>
        <p:nvPicPr>
          <p:cNvPr id="5" name="Imagem 4" descr="Homem de barba sorrindo&#10;&#10;Descrição gerada automaticamente">
            <a:extLst>
              <a:ext uri="{FF2B5EF4-FFF2-40B4-BE49-F238E27FC236}">
                <a16:creationId xmlns:a16="http://schemas.microsoft.com/office/drawing/2014/main" id="{E3C1EDE7-BD76-E73E-9E21-7072924EF5EC}"/>
              </a:ext>
            </a:extLst>
          </p:cNvPr>
          <p:cNvPicPr>
            <a:picLocks noChangeAspect="1"/>
          </p:cNvPicPr>
          <p:nvPr/>
        </p:nvPicPr>
        <p:blipFill>
          <a:blip r:embed="rId4"/>
          <a:stretch>
            <a:fillRect/>
          </a:stretch>
        </p:blipFill>
        <p:spPr>
          <a:xfrm>
            <a:off x="861385" y="684607"/>
            <a:ext cx="2053172" cy="21660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00688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Estruturas Condicionais e de Repetição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2</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20</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46009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2644856"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Condicionais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Linguagem</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21</a:t>
            </a:fld>
            <a:r>
              <a:rPr lang="en-US"/>
              <a:t>]</a:t>
            </a:r>
            <a:endParaRPr/>
          </a:p>
        </p:txBody>
      </p:sp>
      <p:sp>
        <p:nvSpPr>
          <p:cNvPr id="7" name="Google Shape;274;g117040352ea_0_0">
            <a:extLst>
              <a:ext uri="{FF2B5EF4-FFF2-40B4-BE49-F238E27FC236}">
                <a16:creationId xmlns:a16="http://schemas.microsoft.com/office/drawing/2014/main" id="{4C4513C1-6124-8388-741C-BA438FD93024}"/>
              </a:ext>
            </a:extLst>
          </p:cNvPr>
          <p:cNvSpPr txBox="1"/>
          <p:nvPr/>
        </p:nvSpPr>
        <p:spPr>
          <a:xfrm>
            <a:off x="6211468"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Laços</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8" name="Google Shape;274;g117040352ea_0_0">
            <a:extLst>
              <a:ext uri="{FF2B5EF4-FFF2-40B4-BE49-F238E27FC236}">
                <a16:creationId xmlns:a16="http://schemas.microsoft.com/office/drawing/2014/main" id="{D0EB7EE7-1DDF-28F0-3A1F-763771D0BD68}"/>
              </a:ext>
            </a:extLst>
          </p:cNvPr>
          <p:cNvSpPr txBox="1"/>
          <p:nvPr/>
        </p:nvSpPr>
        <p:spPr>
          <a:xfrm>
            <a:off x="333240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Ternário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switch case</a:t>
            </a:r>
            <a:endParaRPr sz="2000" dirty="0">
              <a:solidFill>
                <a:schemeClr val="dk1"/>
              </a:solidFill>
              <a:latin typeface="Calibri"/>
              <a:ea typeface="Calibri"/>
              <a:cs typeface="Calibri"/>
              <a:sym typeface="Calibri"/>
            </a:endParaRPr>
          </a:p>
        </p:txBody>
      </p:sp>
      <p:sp>
        <p:nvSpPr>
          <p:cNvPr id="9" name="Google Shape;274;g117040352ea_0_0">
            <a:extLst>
              <a:ext uri="{FF2B5EF4-FFF2-40B4-BE49-F238E27FC236}">
                <a16:creationId xmlns:a16="http://schemas.microsoft.com/office/drawing/2014/main" id="{20DAE436-902E-DC21-B4EB-E9238C85CFD7}"/>
              </a:ext>
            </a:extLst>
          </p:cNvPr>
          <p:cNvSpPr txBox="1"/>
          <p:nvPr/>
        </p:nvSpPr>
        <p:spPr>
          <a:xfrm>
            <a:off x="6669914" y="1831187"/>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foreach</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while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do </a:t>
            </a:r>
            <a:r>
              <a:rPr lang="pt-BR" sz="2000" dirty="0" err="1">
                <a:solidFill>
                  <a:schemeClr val="dk1"/>
                </a:solidFill>
                <a:latin typeface="Calibri"/>
                <a:ea typeface="Calibri"/>
                <a:cs typeface="Calibri"/>
                <a:sym typeface="Calibri"/>
              </a:rPr>
              <a:t>while</a:t>
            </a:r>
            <a:endParaRPr sz="2000" dirty="0">
              <a:solidFill>
                <a:schemeClr val="dk1"/>
              </a:solidFill>
              <a:latin typeface="Calibri"/>
              <a:ea typeface="Calibri"/>
              <a:cs typeface="Calibri"/>
              <a:sym typeface="Calibri"/>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Lógicos</a:t>
            </a:r>
            <a:endParaRPr sz="2000" dirty="0">
              <a:solidFill>
                <a:schemeClr val="dk1"/>
              </a:solidFill>
              <a:latin typeface="Calibri"/>
              <a:ea typeface="Calibri"/>
              <a:cs typeface="Calibri"/>
              <a:sym typeface="Calibri"/>
            </a:endParaRPr>
          </a:p>
        </p:txBody>
      </p:sp>
      <p:sp>
        <p:nvSpPr>
          <p:cNvPr id="13" name="Google Shape;274;g117040352ea_0_0">
            <a:extLst>
              <a:ext uri="{FF2B5EF4-FFF2-40B4-BE49-F238E27FC236}">
                <a16:creationId xmlns:a16="http://schemas.microsoft.com/office/drawing/2014/main" id="{683E6E64-EC79-6D54-588B-86C5E6597946}"/>
              </a:ext>
            </a:extLst>
          </p:cNvPr>
          <p:cNvSpPr txBox="1"/>
          <p:nvPr/>
        </p:nvSpPr>
        <p:spPr>
          <a:xfrm>
            <a:off x="71068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&gt; e &lt;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&amp;&amp;</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9245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Dominando</a:t>
            </a:r>
            <a:r>
              <a:rPr lang="en-US" sz="2400"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Funções</a:t>
            </a:r>
            <a:r>
              <a:rPr lang="en-US" sz="2400" dirty="0">
                <a:solidFill>
                  <a:srgbClr val="A5A5A5"/>
                </a:solidFill>
                <a:latin typeface="Calibri"/>
                <a:ea typeface="Calibri"/>
                <a:cs typeface="Calibri"/>
                <a:sym typeface="Calibri"/>
              </a:rPr>
              <a:t> em 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3</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348001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Reduzindo a duplicação de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Melhorar a clareza do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Reutilização de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Decompondo problemas complexos em partes mais simples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Ocultação de informações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dirty="0">
                <a:solidFill>
                  <a:srgbClr val="EA4E60"/>
                </a:solidFill>
                <a:latin typeface="Century Gothic"/>
                <a:ea typeface="Century Gothic"/>
                <a:cs typeface="Century Gothic"/>
                <a:sym typeface="Century Gothic"/>
              </a:rPr>
              <a:t>Benefícios</a:t>
            </a:r>
            <a:r>
              <a:rPr lang="en-US" sz="4000" b="1" dirty="0">
                <a:solidFill>
                  <a:srgbClr val="EA4E60"/>
                </a:solidFill>
                <a:latin typeface="Century Gothic"/>
                <a:ea typeface="Century Gothic"/>
                <a:cs typeface="Century Gothic"/>
                <a:sym typeface="Century Gothic"/>
              </a:rPr>
              <a:t> das </a:t>
            </a:r>
            <a:r>
              <a:rPr lang="pt-BR" sz="4000" b="1" dirty="0">
                <a:solidFill>
                  <a:srgbClr val="EA4E60"/>
                </a:solidFill>
                <a:latin typeface="Century Gothic"/>
                <a:ea typeface="Century Gothic"/>
                <a:cs typeface="Century Gothic"/>
                <a:sym typeface="Century Gothic"/>
              </a:rPr>
              <a:t>funções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23</a:t>
            </a:fld>
            <a:r>
              <a:rPr lang="en-US"/>
              <a:t>]</a:t>
            </a:r>
            <a:endParaRPr/>
          </a:p>
        </p:txBody>
      </p:sp>
    </p:spTree>
    <p:extLst>
      <p:ext uri="{BB962C8B-B14F-4D97-AF65-F5344CB8AC3E}">
        <p14:creationId xmlns:p14="http://schemas.microsoft.com/office/powerpoint/2010/main" val="93112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Estrutura</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uma</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função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24</a:t>
            </a:fld>
            <a:r>
              <a:rPr lang="en-US"/>
              <a:t>]</a:t>
            </a:r>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1800"/>
              </a:spcBef>
              <a:spcAft>
                <a:spcPts val="0"/>
              </a:spcAft>
            </a:pPr>
            <a:endParaRPr sz="2000" dirty="0">
              <a:solidFill>
                <a:schemeClr val="dk1"/>
              </a:solidFill>
              <a:latin typeface="Calibri"/>
              <a:ea typeface="Calibri"/>
              <a:cs typeface="Calibri"/>
              <a:sym typeface="Calibri"/>
            </a:endParaRPr>
          </a:p>
        </p:txBody>
      </p:sp>
      <p:sp>
        <p:nvSpPr>
          <p:cNvPr id="5" name="CaixaDeTexto 4">
            <a:extLst>
              <a:ext uri="{FF2B5EF4-FFF2-40B4-BE49-F238E27FC236}">
                <a16:creationId xmlns:a16="http://schemas.microsoft.com/office/drawing/2014/main" id="{E49421DD-3BA0-A6D3-5233-AFB3C2D9F54C}"/>
              </a:ext>
            </a:extLst>
          </p:cNvPr>
          <p:cNvSpPr txBox="1"/>
          <p:nvPr/>
        </p:nvSpPr>
        <p:spPr>
          <a:xfrm>
            <a:off x="1365888" y="1359407"/>
            <a:ext cx="4572000" cy="3323987"/>
          </a:xfrm>
          <a:prstGeom prst="rect">
            <a:avLst/>
          </a:prstGeom>
          <a:solidFill>
            <a:schemeClr val="tx1"/>
          </a:solidFill>
        </p:spPr>
        <p:txBody>
          <a:bodyPr wrap="square">
            <a:spAutoFit/>
          </a:bodyPr>
          <a:lstStyle/>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Função</a:t>
            </a:r>
            <a:endParaRPr lang="en-US" b="0" dirty="0">
              <a:solidFill>
                <a:srgbClr val="D4D4D4"/>
              </a:solidFill>
              <a:effectLst/>
              <a:latin typeface="Consolas" panose="020B0609020204030204" pitchFamily="49" charset="0"/>
            </a:endParaRPr>
          </a:p>
          <a:p>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endParaRPr lang="en-US" dirty="0">
              <a:solidFill>
                <a:srgbClr val="D4D4D4"/>
              </a:solidFill>
              <a:latin typeface="Consolas" panose="020B0609020204030204" pitchFamily="49" charset="0"/>
            </a:endParaRPr>
          </a:p>
          <a:p>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=&gt;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endParaRPr lang="en-US" dirty="0">
              <a:solidFill>
                <a:srgbClr val="D4D4D4"/>
              </a:solidFill>
              <a:latin typeface="Consolas" panose="020B0609020204030204" pitchFamily="49" charset="0"/>
            </a:endParaRPr>
          </a:p>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Função</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sem</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parametros</a:t>
            </a:r>
            <a:r>
              <a:rPr lang="en-US" b="0" dirty="0">
                <a:solidFill>
                  <a:srgbClr val="6A9955"/>
                </a:solidFill>
                <a:effectLst/>
                <a:latin typeface="Consolas" panose="020B0609020204030204" pitchFamily="49" charset="0"/>
              </a:rPr>
              <a:t> e </a:t>
            </a:r>
            <a:r>
              <a:rPr lang="en-US" b="0" dirty="0" err="1">
                <a:solidFill>
                  <a:srgbClr val="6A9955"/>
                </a:solidFill>
                <a:effectLst/>
                <a:latin typeface="Consolas" panose="020B0609020204030204" pitchFamily="49" charset="0"/>
              </a:rPr>
              <a:t>sem</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retorno</a:t>
            </a:r>
            <a:endParaRPr lang="en-US" b="0" dirty="0">
              <a:solidFill>
                <a:srgbClr val="6A9955"/>
              </a:solidFill>
              <a:effectLst/>
              <a:latin typeface="Consolas" panose="020B0609020204030204" pitchFamily="49" charset="0"/>
            </a:endParaRPr>
          </a:p>
          <a:p>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hello</a:t>
            </a:r>
            <a:r>
              <a:rPr lang="en-US" b="0" dirty="0">
                <a:solidFill>
                  <a:srgbClr val="D4D4D4"/>
                </a:solidFill>
                <a:effectLst/>
                <a:latin typeface="Consolas" panose="020B0609020204030204" pitchFamily="49" charset="0"/>
              </a:rPr>
              <a:t>() =&gt;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hello</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99386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Orientação a Objetos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4</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25</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2380217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1800"/>
              </a:spcBef>
              <a:spcAft>
                <a:spcPts val="0"/>
              </a:spcAft>
            </a:pPr>
            <a:r>
              <a:rPr lang="pt-BR" sz="2000" dirty="0">
                <a:solidFill>
                  <a:schemeClr val="dk1"/>
                </a:solidFill>
                <a:latin typeface="Calibri"/>
                <a:ea typeface="Calibri"/>
                <a:cs typeface="Calibri"/>
                <a:sym typeface="Calibri"/>
              </a:rPr>
              <a:t>A Orientação a Objetos é um paradigma de computação que nos auxilia a efetuar abstrações de objetos e outras coisas imateriais do mundo real. Essas abstrações serão escritas em forma de estruturas de fácil compreensão, estruturas essas que servirão de modelo para criação de nossos dados dentro dos sistemas.</a:t>
            </a: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O que é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26</a:t>
            </a:fld>
            <a:r>
              <a:rPr lang="en-US"/>
              <a:t>]</a:t>
            </a:r>
            <a:endParaRPr/>
          </a:p>
        </p:txBody>
      </p:sp>
    </p:spTree>
    <p:extLst>
      <p:ext uri="{BB962C8B-B14F-4D97-AF65-F5344CB8AC3E}">
        <p14:creationId xmlns:p14="http://schemas.microsoft.com/office/powerpoint/2010/main" val="2498971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Programação Estruturada </a:t>
            </a:r>
            <a:r>
              <a:rPr lang="pt-BR" sz="2000" dirty="0" err="1">
                <a:solidFill>
                  <a:schemeClr val="dk1"/>
                </a:solidFill>
                <a:latin typeface="Calibri"/>
                <a:ea typeface="Calibri"/>
                <a:cs typeface="Calibri"/>
                <a:sym typeface="Calibri"/>
              </a:rPr>
              <a:t>vs</a:t>
            </a:r>
            <a:r>
              <a:rPr lang="pt-BR" sz="2000" dirty="0">
                <a:solidFill>
                  <a:schemeClr val="dk1"/>
                </a:solidFill>
                <a:latin typeface="Calibri"/>
                <a:ea typeface="Calibri"/>
                <a:cs typeface="Calibri"/>
                <a:sym typeface="Calibri"/>
              </a:rPr>
              <a:t> Programação Orientada a Objetos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Abstração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Encapsulamento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Herança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Polimorfismo</a:t>
            </a:r>
          </a:p>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Princípios da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27</a:t>
            </a:fld>
            <a:r>
              <a:rPr lang="en-US"/>
              <a:t>]</a:t>
            </a:r>
            <a:endParaRPr/>
          </a:p>
        </p:txBody>
      </p:sp>
    </p:spTree>
    <p:extLst>
      <p:ext uri="{BB962C8B-B14F-4D97-AF65-F5344CB8AC3E}">
        <p14:creationId xmlns:p14="http://schemas.microsoft.com/office/powerpoint/2010/main" val="256647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2542006"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Classes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Herança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Objetos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Encapsulamento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Polimorfismo</a:t>
            </a:r>
          </a:p>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Detalhamento da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28</a:t>
            </a:fld>
            <a:r>
              <a:rPr lang="en-US"/>
              <a:t>]</a:t>
            </a:r>
            <a:endParaRPr/>
          </a:p>
        </p:txBody>
      </p:sp>
      <p:sp>
        <p:nvSpPr>
          <p:cNvPr id="2" name="Google Shape;274;g117040352ea_0_0">
            <a:extLst>
              <a:ext uri="{FF2B5EF4-FFF2-40B4-BE49-F238E27FC236}">
                <a16:creationId xmlns:a16="http://schemas.microsoft.com/office/drawing/2014/main" id="{A68ADA49-FD76-BEB8-6478-AF44795F35B9}"/>
              </a:ext>
            </a:extLst>
          </p:cNvPr>
          <p:cNvSpPr txBox="1"/>
          <p:nvPr/>
        </p:nvSpPr>
        <p:spPr>
          <a:xfrm>
            <a:off x="2964656" y="1293025"/>
            <a:ext cx="6079332"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Classes Abstratas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Interfaces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Inversão de Controle e Injeção de dependência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SOLID</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DDD — Domain </a:t>
            </a:r>
            <a:r>
              <a:rPr lang="pt-BR" sz="2000" dirty="0" err="1">
                <a:solidFill>
                  <a:schemeClr val="dk1"/>
                </a:solidFill>
                <a:latin typeface="Calibri"/>
                <a:ea typeface="Calibri"/>
                <a:cs typeface="Calibri"/>
                <a:sym typeface="Calibri"/>
              </a:rPr>
              <a:t>Driven</a:t>
            </a:r>
            <a:r>
              <a:rPr lang="pt-BR" sz="2000" dirty="0">
                <a:solidFill>
                  <a:schemeClr val="dk1"/>
                </a:solidFill>
                <a:latin typeface="Calibri"/>
                <a:ea typeface="Calibri"/>
                <a:cs typeface="Calibri"/>
                <a:sym typeface="Calibri"/>
              </a:rPr>
              <a:t> Design</a:t>
            </a: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9887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Boas Práticas e Tratamento de Exceções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5</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29</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37171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525" y="1857725"/>
            <a:ext cx="8016900" cy="2047200"/>
          </a:xfrm>
          <a:prstGeom prst="rect">
            <a:avLst/>
          </a:prstGeom>
          <a:noFill/>
          <a:ln>
            <a:noFill/>
          </a:ln>
        </p:spPr>
        <p:txBody>
          <a:bodyPr spcFirstLastPara="1" wrap="square" lIns="91425" tIns="91425" rIns="91425" bIns="91425" anchor="ctr" anchorCtr="0">
            <a:noAutofit/>
          </a:bodyPr>
          <a:lstStyle/>
          <a:p>
            <a:pPr marL="76200" lvl="1" algn="just"/>
            <a:r>
              <a:rPr lang="pt-BR" sz="2400" dirty="0">
                <a:solidFill>
                  <a:srgbClr val="040A24"/>
                </a:solidFill>
                <a:latin typeface="Calibri"/>
                <a:cs typeface="Calibri"/>
                <a:sym typeface="Calibri"/>
              </a:rPr>
              <a:t>Objetivo deste módulo é apresentar a linguagem de programação </a:t>
            </a:r>
            <a:r>
              <a:rPr lang="pt-BR" sz="2400" dirty="0" err="1">
                <a:solidFill>
                  <a:srgbClr val="040A24"/>
                </a:solidFill>
                <a:latin typeface="Calibri"/>
                <a:cs typeface="Calibri"/>
                <a:sym typeface="Calibri"/>
              </a:rPr>
              <a:t>Dart</a:t>
            </a:r>
            <a:r>
              <a:rPr lang="pt-BR" sz="2400" dirty="0">
                <a:solidFill>
                  <a:srgbClr val="040A24"/>
                </a:solidFill>
                <a:latin typeface="Calibri"/>
                <a:cs typeface="Calibri"/>
                <a:sym typeface="Calibri"/>
              </a:rPr>
              <a:t> que é o que usamos para desenvolver em Flutter. Será abordado o fundamento, orientação a objetos, estrutura condicionais e de repetição, funções, boas práticas, tratamento de erros e testes.</a:t>
            </a:r>
            <a:endParaRPr lang="pt-BR" sz="2400" dirty="0">
              <a:solidFill>
                <a:srgbClr val="040A24"/>
              </a:solidFill>
              <a:latin typeface="Calibri"/>
              <a:cs typeface="Calibri"/>
            </a:endParaRP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170" name="Google Shape;170;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a:t>
            </a:fld>
            <a:r>
              <a:rPr lang="en-US"/>
              <a:t>]</a:t>
            </a:r>
            <a:endParaRPr/>
          </a:p>
        </p:txBody>
      </p:sp>
    </p:spTree>
    <p:extLst>
      <p:ext uri="{BB962C8B-B14F-4D97-AF65-F5344CB8AC3E}">
        <p14:creationId xmlns:p14="http://schemas.microsoft.com/office/powerpoint/2010/main" val="26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Try</a:t>
            </a:r>
            <a:r>
              <a:rPr lang="pt-BR" sz="2000" dirty="0">
                <a:solidFill>
                  <a:schemeClr val="dk1"/>
                </a:solidFill>
                <a:latin typeface="Calibri"/>
                <a:ea typeface="Calibri"/>
                <a:cs typeface="Calibri"/>
                <a:sym typeface="Calibri"/>
              </a:rPr>
              <a:t> catch</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Try</a:t>
            </a:r>
            <a:r>
              <a:rPr lang="pt-BR" sz="2000" dirty="0">
                <a:solidFill>
                  <a:schemeClr val="dk1"/>
                </a:solidFill>
                <a:latin typeface="Calibri"/>
                <a:ea typeface="Calibri"/>
                <a:cs typeface="Calibri"/>
                <a:sym typeface="Calibri"/>
              </a:rPr>
              <a:t> catch </a:t>
            </a:r>
            <a:r>
              <a:rPr lang="pt-BR" sz="2000" dirty="0" err="1">
                <a:solidFill>
                  <a:schemeClr val="dk1"/>
                </a:solidFill>
                <a:latin typeface="Calibri"/>
                <a:ea typeface="Calibri"/>
                <a:cs typeface="Calibri"/>
                <a:sym typeface="Calibri"/>
              </a:rPr>
              <a:t>finally</a:t>
            </a:r>
            <a:endParaRPr lang="pt-BR" sz="2000" dirty="0">
              <a:solidFill>
                <a:schemeClr val="dk1"/>
              </a:solidFill>
              <a:latin typeface="Calibri"/>
              <a:ea typeface="Calibri"/>
              <a:cs typeface="Calibri"/>
              <a:sym typeface="Calibri"/>
            </a:endParaRPr>
          </a:p>
          <a:p>
            <a:pPr marR="0" lvl="0" algn="l" rtl="0">
              <a:lnSpc>
                <a:spcPct val="100000"/>
              </a:lnSpc>
              <a:spcBef>
                <a:spcPts val="1800"/>
              </a:spcBef>
              <a:spcAft>
                <a:spcPts val="0"/>
              </a:spcAft>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Tratamento de erros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30</a:t>
            </a:fld>
            <a:r>
              <a:rPr lang="en-US"/>
              <a:t>]</a:t>
            </a:r>
            <a:endParaRPr/>
          </a:p>
        </p:txBody>
      </p:sp>
      <p:pic>
        <p:nvPicPr>
          <p:cNvPr id="3" name="Imagem 2">
            <a:extLst>
              <a:ext uri="{FF2B5EF4-FFF2-40B4-BE49-F238E27FC236}">
                <a16:creationId xmlns:a16="http://schemas.microsoft.com/office/drawing/2014/main" id="{2747742A-5D45-156E-78B3-FF0D5EAB0758}"/>
              </a:ext>
            </a:extLst>
          </p:cNvPr>
          <p:cNvPicPr>
            <a:picLocks noChangeAspect="1"/>
          </p:cNvPicPr>
          <p:nvPr/>
        </p:nvPicPr>
        <p:blipFill>
          <a:blip r:embed="rId3"/>
          <a:stretch>
            <a:fillRect/>
          </a:stretch>
        </p:blipFill>
        <p:spPr>
          <a:xfrm>
            <a:off x="561575" y="2664619"/>
            <a:ext cx="5213972" cy="1764506"/>
          </a:xfrm>
          <a:prstGeom prst="rect">
            <a:avLst/>
          </a:prstGeom>
        </p:spPr>
      </p:pic>
    </p:spTree>
    <p:extLst>
      <p:ext uri="{BB962C8B-B14F-4D97-AF65-F5344CB8AC3E}">
        <p14:creationId xmlns:p14="http://schemas.microsoft.com/office/powerpoint/2010/main" val="3311768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314457"/>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lints</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fr-FR" sz="2800" dirty="0">
                <a:hlinkClick r:id="rId3"/>
              </a:rPr>
              <a:t>https://pub.dev/packages/lints</a:t>
            </a:r>
            <a:endParaRPr lang="fr-FR" sz="2800" dirty="0"/>
          </a:p>
          <a:p>
            <a:pPr marL="342900" marR="0" lvl="0" indent="-342900" algn="l" rtl="0">
              <a:lnSpc>
                <a:spcPct val="100000"/>
              </a:lnSpc>
              <a:spcBef>
                <a:spcPts val="1800"/>
              </a:spcBef>
              <a:spcAft>
                <a:spcPts val="0"/>
              </a:spcAft>
              <a:buFont typeface="Arial" panose="020B0604020202020204" pitchFamily="34" charset="0"/>
              <a:buChar char="•"/>
            </a:pPr>
            <a:r>
              <a:rPr lang="pt-BR" sz="2800" dirty="0">
                <a:hlinkClick r:id="rId4"/>
              </a:rPr>
              <a:t>https://pub.dev/packages/flutter_lints</a:t>
            </a: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Boas práticas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31</a:t>
            </a:fld>
            <a:r>
              <a:rPr lang="en-US"/>
              <a:t>]</a:t>
            </a:r>
            <a:endParaRPr/>
          </a:p>
        </p:txBody>
      </p:sp>
    </p:spTree>
    <p:extLst>
      <p:ext uri="{BB962C8B-B14F-4D97-AF65-F5344CB8AC3E}">
        <p14:creationId xmlns:p14="http://schemas.microsoft.com/office/powerpoint/2010/main" val="3029834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Introdução à Testes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6</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32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232227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Evitar erros antes de ir para produção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Redução de custos com testes manuais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Confiabilidade do código</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Introdução a testes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33</a:t>
            </a:fld>
            <a:r>
              <a:rPr lang="en-US"/>
              <a:t>]</a:t>
            </a:r>
            <a:endParaRPr/>
          </a:p>
        </p:txBody>
      </p:sp>
    </p:spTree>
    <p:extLst>
      <p:ext uri="{BB962C8B-B14F-4D97-AF65-F5344CB8AC3E}">
        <p14:creationId xmlns:p14="http://schemas.microsoft.com/office/powerpoint/2010/main" val="2276868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run</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test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Utilização de </a:t>
            </a:r>
            <a:r>
              <a:rPr lang="pt-BR" sz="2000" dirty="0" err="1">
                <a:solidFill>
                  <a:schemeClr val="dk1"/>
                </a:solidFill>
                <a:latin typeface="Calibri"/>
                <a:ea typeface="Calibri"/>
                <a:cs typeface="Calibri"/>
                <a:sym typeface="Calibri"/>
              </a:rPr>
              <a:t>Matchers</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Confiabilidade do código</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Testes no DART</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34</a:t>
            </a:fld>
            <a:r>
              <a:rPr lang="en-US"/>
              <a:t>]</a:t>
            </a:r>
            <a:endParaRPr/>
          </a:p>
        </p:txBody>
      </p:sp>
      <p:pic>
        <p:nvPicPr>
          <p:cNvPr id="3" name="Imagem 2">
            <a:extLst>
              <a:ext uri="{FF2B5EF4-FFF2-40B4-BE49-F238E27FC236}">
                <a16:creationId xmlns:a16="http://schemas.microsoft.com/office/drawing/2014/main" id="{CE9F08AF-CC75-DC54-3203-34B9E900EF94}"/>
              </a:ext>
            </a:extLst>
          </p:cNvPr>
          <p:cNvPicPr>
            <a:picLocks noChangeAspect="1"/>
          </p:cNvPicPr>
          <p:nvPr/>
        </p:nvPicPr>
        <p:blipFill>
          <a:blip r:embed="rId3"/>
          <a:stretch>
            <a:fillRect/>
          </a:stretch>
        </p:blipFill>
        <p:spPr>
          <a:xfrm>
            <a:off x="561575" y="3133741"/>
            <a:ext cx="7401386" cy="1073776"/>
          </a:xfrm>
          <a:prstGeom prst="rect">
            <a:avLst/>
          </a:prstGeom>
        </p:spPr>
      </p:pic>
    </p:spTree>
    <p:extLst>
      <p:ext uri="{BB962C8B-B14F-4D97-AF65-F5344CB8AC3E}">
        <p14:creationId xmlns:p14="http://schemas.microsoft.com/office/powerpoint/2010/main" val="23470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indent="-381000">
              <a:spcBef>
                <a:spcPts val="1800"/>
              </a:spcBef>
              <a:buClr>
                <a:schemeClr val="dk1"/>
              </a:buClr>
              <a:buSzPts val="2400"/>
              <a:buFont typeface="Calibri"/>
              <a:buChar char="●"/>
            </a:pPr>
            <a:r>
              <a:rPr lang="pt-BR" sz="2400" b="1" u="sng" dirty="0" err="1">
                <a:solidFill>
                  <a:schemeClr val="dk1"/>
                </a:solidFill>
                <a:latin typeface="Calibri"/>
                <a:cs typeface="Calibri"/>
                <a:hlinkClick r:id="rId3">
                  <a:extLst>
                    <a:ext uri="{A12FA001-AC4F-418D-AE19-62706E023703}">
                      <ahyp:hlinkClr xmlns:ahyp="http://schemas.microsoft.com/office/drawing/2018/hyperlinkcolor" val="tx"/>
                    </a:ext>
                  </a:extLst>
                </a:hlinkClick>
              </a:rPr>
              <a:t>digitalinnovationone</a:t>
            </a:r>
            <a:r>
              <a:rPr lang="pt-BR" sz="2400" b="1" u="sng" dirty="0">
                <a:solidFill>
                  <a:schemeClr val="dk1"/>
                </a:solidFill>
                <a:latin typeface="Calibri"/>
                <a:cs typeface="Calibri"/>
                <a:hlinkClick r:id="rId3">
                  <a:extLst>
                    <a:ext uri="{A12FA001-AC4F-418D-AE19-62706E023703}">
                      <ahyp:hlinkClr xmlns:ahyp="http://schemas.microsoft.com/office/drawing/2018/hyperlinkcolor" val="tx"/>
                    </a:ext>
                  </a:extLst>
                </a:hlinkClick>
              </a:rPr>
              <a:t>/</a:t>
            </a:r>
            <a:r>
              <a:rPr lang="pt-BR" sz="2400" b="1" u="sng" dirty="0" err="1">
                <a:solidFill>
                  <a:schemeClr val="dk1"/>
                </a:solidFill>
                <a:latin typeface="Calibri"/>
                <a:cs typeface="Calibri"/>
                <a:hlinkClick r:id="rId3">
                  <a:extLst>
                    <a:ext uri="{A12FA001-AC4F-418D-AE19-62706E023703}">
                      <ahyp:hlinkClr xmlns:ahyp="http://schemas.microsoft.com/office/drawing/2018/hyperlinkcolor" val="tx"/>
                    </a:ext>
                  </a:extLst>
                </a:hlinkClick>
              </a:rPr>
              <a:t>dio-flutter</a:t>
            </a:r>
            <a:r>
              <a:rPr lang="pt-BR" sz="2400" b="1" u="sng" dirty="0">
                <a:solidFill>
                  <a:schemeClr val="dk1"/>
                </a:solidFill>
                <a:latin typeface="Calibri"/>
                <a:cs typeface="Calibri"/>
                <a:hlinkClick r:id="rId3">
                  <a:extLst>
                    <a:ext uri="{A12FA001-AC4F-418D-AE19-62706E023703}">
                      <ahyp:hlinkClr xmlns:ahyp="http://schemas.microsoft.com/office/drawing/2018/hyperlinkcolor" val="tx"/>
                    </a:ext>
                  </a:extLst>
                </a:hlinkClick>
              </a:rPr>
              <a:t> (github.com)</a:t>
            </a:r>
            <a:endParaRPr lang="pt-BR" sz="2400" b="1" u="sng" dirty="0">
              <a:solidFill>
                <a:schemeClr val="dk1"/>
              </a:solidFill>
              <a:latin typeface="Calibri"/>
              <a:cs typeface="Calibri"/>
            </a:endParaRPr>
          </a:p>
          <a:p>
            <a:pPr marL="457200" lvl="0" indent="-381000">
              <a:spcBef>
                <a:spcPts val="1800"/>
              </a:spcBef>
              <a:buClr>
                <a:schemeClr val="dk1"/>
              </a:buClr>
              <a:buSzPts val="2400"/>
              <a:buFont typeface="Calibri"/>
              <a:buChar char="●"/>
            </a:pP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Dart</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programming</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language</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Dart</a:t>
            </a:r>
            <a:endParaRPr lang="pt-BR" sz="2400" b="1" u="sng" dirty="0">
              <a:solidFill>
                <a:schemeClr val="dk1"/>
              </a:solidFill>
              <a:latin typeface="Calibri"/>
              <a:cs typeface="Calibri"/>
            </a:endParaRPr>
          </a:p>
          <a:p>
            <a:pPr marL="457200" lvl="0" indent="-381000">
              <a:spcBef>
                <a:spcPts val="1800"/>
              </a:spcBef>
              <a:buClr>
                <a:schemeClr val="dk1"/>
              </a:buClr>
              <a:buSzPts val="2400"/>
              <a:buFont typeface="Calibri"/>
              <a:buChar char="●"/>
            </a:pPr>
            <a:r>
              <a:rPr lang="pt-BR" sz="2400" b="1" u="sng" dirty="0">
                <a:solidFill>
                  <a:schemeClr val="dk1"/>
                </a:solidFill>
                <a:latin typeface="Calibri"/>
                <a:cs typeface="Calibri"/>
                <a:sym typeface="Calibri"/>
              </a:rPr>
              <a:t>DIO: Cursos de Orientação a objetos</a:t>
            </a:r>
          </a:p>
          <a:p>
            <a:pPr marL="457200" indent="-381000">
              <a:spcBef>
                <a:spcPts val="1800"/>
              </a:spcBef>
              <a:buClr>
                <a:schemeClr val="dk1"/>
              </a:buClr>
              <a:buSzPts val="2400"/>
              <a:buFont typeface="Calibri"/>
              <a:buChar char="●"/>
            </a:pPr>
            <a:r>
              <a:rPr lang="pt-BR" sz="2400" b="1" u="sng" dirty="0">
                <a:solidFill>
                  <a:schemeClr val="dk1"/>
                </a:solidFill>
                <a:latin typeface="Calibri"/>
                <a:cs typeface="Calibri"/>
                <a:sym typeface="Calibri"/>
              </a:rPr>
              <a:t>DIO: Testes</a:t>
            </a: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269" name="Google Shape;269;g109ffa863cd_0_35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35</a:t>
            </a:fld>
            <a:r>
              <a:rPr lang="en-US"/>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800"/>
              </a:spcBef>
              <a:spcAft>
                <a:spcPts val="0"/>
              </a:spcAft>
              <a:buNone/>
            </a:pPr>
            <a:endParaRPr lang="pt-BR" sz="2000" dirty="0">
              <a:solidFill>
                <a:schemeClr val="dk1"/>
              </a:solidFill>
              <a:latin typeface="Calibri"/>
              <a:ea typeface="Calibri"/>
              <a:cs typeface="Calibri"/>
              <a:sym typeface="Calibri"/>
            </a:endParaRPr>
          </a:p>
          <a:p>
            <a:pPr marL="0" marR="0" lvl="0" indent="0" algn="l" rtl="0">
              <a:lnSpc>
                <a:spcPct val="100000"/>
              </a:lnSpc>
              <a:spcBef>
                <a:spcPts val="1800"/>
              </a:spcBef>
              <a:spcAft>
                <a:spcPts val="0"/>
              </a:spcAft>
              <a:buNone/>
            </a:pPr>
            <a:r>
              <a:rPr lang="pt-BR" sz="2000" dirty="0">
                <a:solidFill>
                  <a:schemeClr val="dk1"/>
                </a:solidFill>
                <a:latin typeface="Calibri"/>
                <a:ea typeface="Calibri"/>
                <a:cs typeface="Calibri"/>
                <a:sym typeface="Calibri"/>
              </a:rPr>
              <a:t>Artigos e cursos da DIO</a:t>
            </a:r>
          </a:p>
          <a:p>
            <a:pPr marL="0" marR="0" lvl="0" indent="0" algn="l" rtl="0">
              <a:lnSpc>
                <a:spcPct val="100000"/>
              </a:lnSpc>
              <a:spcBef>
                <a:spcPts val="1800"/>
              </a:spcBef>
              <a:spcAft>
                <a:spcPts val="0"/>
              </a:spcAft>
              <a:buNone/>
            </a:pPr>
            <a:r>
              <a:rPr lang="pt-BR" sz="2000" dirty="0">
                <a:solidFill>
                  <a:schemeClr val="dk1"/>
                </a:solidFill>
                <a:latin typeface="Calibri"/>
                <a:ea typeface="Calibri"/>
                <a:cs typeface="Calibri"/>
                <a:sym typeface="Calibri"/>
              </a:rPr>
              <a:t>“Fala </a:t>
            </a:r>
            <a:r>
              <a:rPr lang="pt-BR" sz="2000" dirty="0" err="1">
                <a:solidFill>
                  <a:schemeClr val="dk1"/>
                </a:solidFill>
                <a:latin typeface="Calibri"/>
                <a:ea typeface="Calibri"/>
                <a:cs typeface="Calibri"/>
                <a:sym typeface="Calibri"/>
              </a:rPr>
              <a:t>Devs</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youtube</a:t>
            </a:r>
            <a:endParaRPr lang="pt-B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Para saber mais</a:t>
            </a:r>
            <a:endParaRPr sz="4000" b="0" i="0" u="none" strike="noStrike" cap="none">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36</a:t>
            </a:fld>
            <a:r>
              <a:rPr lang="en-US"/>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1162075" y="296235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Fórum/Artigos</a:t>
            </a:r>
            <a:endParaRPr sz="2400" b="0" i="0" u="none" strike="noStrike" cap="none">
              <a:solidFill>
                <a:schemeClr val="lt1"/>
              </a:solidFill>
              <a:latin typeface="Calibri"/>
              <a:ea typeface="Calibri"/>
              <a:cs typeface="Calibri"/>
              <a:sym typeface="Calibri"/>
            </a:endParaRPr>
          </a:p>
          <a:p>
            <a:pPr marL="76200" marR="0" lvl="1" indent="0" algn="l" rtl="0">
              <a:lnSpc>
                <a:spcPct val="100000"/>
              </a:lnSpc>
              <a:spcBef>
                <a:spcPts val="100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Comunidade </a:t>
            </a:r>
            <a:r>
              <a:rPr lang="en-US" sz="2400" b="0" i="0" u="sng" strike="noStrike" cap="none">
                <a:solidFill>
                  <a:schemeClr val="lt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Online (Discord)</a:t>
            </a:r>
            <a:endParaRPr sz="2400" b="0" i="0" u="none" strike="noStrike" cap="none">
              <a:solidFill>
                <a:schemeClr val="lt1"/>
              </a:solidFill>
              <a:latin typeface="Calibri"/>
              <a:ea typeface="Calibri"/>
              <a:cs typeface="Calibri"/>
              <a:sym typeface="Calibri"/>
            </a:endParaRPr>
          </a:p>
        </p:txBody>
      </p:sp>
      <p:sp>
        <p:nvSpPr>
          <p:cNvPr id="282" name="Google Shape;282;p14"/>
          <p:cNvSpPr txBox="1"/>
          <p:nvPr/>
        </p:nvSpPr>
        <p:spPr>
          <a:xfrm>
            <a:off x="1162075" y="1317000"/>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a:solidFill>
                  <a:srgbClr val="EA4E60"/>
                </a:solidFill>
                <a:latin typeface="Century Gothic"/>
                <a:ea typeface="Century Gothic"/>
                <a:cs typeface="Century Gothic"/>
                <a:sym typeface="Century Gothic"/>
              </a:rPr>
              <a:t>Dúvidas?</a:t>
            </a:r>
            <a:endParaRPr sz="5500" b="0" i="0" u="none" strike="noStrike" cap="none">
              <a:solidFill>
                <a:srgbClr val="EA4E60"/>
              </a:solidFill>
              <a:latin typeface="Century Gothic"/>
              <a:ea typeface="Century Gothic"/>
              <a:cs typeface="Century Gothic"/>
              <a:sym typeface="Century Gothic"/>
            </a:endParaRPr>
          </a:p>
        </p:txBody>
      </p:sp>
      <p:pic>
        <p:nvPicPr>
          <p:cNvPr id="284" name="Google Shape;284;p14"/>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285" name="Google Shape;285;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37</a:t>
            </a:fld>
            <a:r>
              <a:rPr lang="en-US">
                <a:solidFill>
                  <a:srgbClr val="EA4E60"/>
                </a:solidFill>
              </a:rPr>
              <a:t>]</a:t>
            </a:r>
            <a:endParaRPr>
              <a:solidFill>
                <a:srgbClr val="EA4E60"/>
              </a:solidFill>
            </a:endParaRPr>
          </a:p>
        </p:txBody>
      </p:sp>
      <p:pic>
        <p:nvPicPr>
          <p:cNvPr id="1026" name="Picture 2">
            <a:extLst>
              <a:ext uri="{FF2B5EF4-FFF2-40B4-BE49-F238E27FC236}">
                <a16:creationId xmlns:a16="http://schemas.microsoft.com/office/drawing/2014/main" id="{57911F77-A30A-EB91-6D25-101A1D15C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0363" y="1666050"/>
            <a:ext cx="1781175"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Criar classe Pessoa (Nome / Peso / Altura)</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Ler dados do terminal</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Tratar exceções</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Calcular IMC </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Printar na tela o resultado do cálculo</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Testes</a:t>
            </a: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i="0" u="none" strike="noStrike" cap="none" dirty="0">
                <a:solidFill>
                  <a:srgbClr val="EA4E60"/>
                </a:solidFill>
                <a:latin typeface="Century Gothic"/>
                <a:ea typeface="Century Gothic"/>
                <a:cs typeface="Century Gothic"/>
                <a:sym typeface="Century Gothic"/>
              </a:rPr>
              <a:t>Desafio - IMC</a:t>
            </a:r>
            <a:endParaRPr lang="pt-BR" sz="4000" b="0" i="0" u="none" strike="noStrike" cap="none" dirty="0">
              <a:solidFill>
                <a:srgbClr val="EA4E60"/>
              </a:solidFill>
              <a:latin typeface="Century Gothic"/>
              <a:ea typeface="Century Gothic"/>
              <a:cs typeface="Century Gothic"/>
              <a:sym typeface="Century Gothic"/>
            </a:endParaRPr>
          </a:p>
        </p:txBody>
      </p:sp>
      <p:sp>
        <p:nvSpPr>
          <p:cNvPr id="269" name="Google Shape;269;g109ffa863cd_0_35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38</a:t>
            </a:fld>
            <a:r>
              <a:rPr lang="en-US"/>
              <a:t>]</a:t>
            </a:r>
            <a:endParaRPr/>
          </a:p>
        </p:txBody>
      </p:sp>
      <p:pic>
        <p:nvPicPr>
          <p:cNvPr id="6" name="Imagem 5" descr="Imagem em branco e verde&#10;&#10;Descrição gerada automaticamente com confiança baixa">
            <a:extLst>
              <a:ext uri="{FF2B5EF4-FFF2-40B4-BE49-F238E27FC236}">
                <a16:creationId xmlns:a16="http://schemas.microsoft.com/office/drawing/2014/main" id="{06034E56-FF20-15A9-D465-86F655067B9B}"/>
              </a:ext>
            </a:extLst>
          </p:cNvPr>
          <p:cNvPicPr>
            <a:picLocks noChangeAspect="1"/>
          </p:cNvPicPr>
          <p:nvPr/>
        </p:nvPicPr>
        <p:blipFill>
          <a:blip r:embed="rId3"/>
          <a:stretch>
            <a:fillRect/>
          </a:stretch>
        </p:blipFill>
        <p:spPr>
          <a:xfrm>
            <a:off x="6233813" y="3283378"/>
            <a:ext cx="2614589" cy="1131459"/>
          </a:xfrm>
          <a:prstGeom prst="rect">
            <a:avLst/>
          </a:prstGeom>
        </p:spPr>
      </p:pic>
      <p:pic>
        <p:nvPicPr>
          <p:cNvPr id="8" name="Imagem 7" descr="Tabela&#10;&#10;Descrição gerada automaticamente">
            <a:extLst>
              <a:ext uri="{FF2B5EF4-FFF2-40B4-BE49-F238E27FC236}">
                <a16:creationId xmlns:a16="http://schemas.microsoft.com/office/drawing/2014/main" id="{7BCC76AD-0BDB-B2FA-1C19-7AF4CE5837C0}"/>
              </a:ext>
            </a:extLst>
          </p:cNvPr>
          <p:cNvPicPr>
            <a:picLocks noChangeAspect="1"/>
          </p:cNvPicPr>
          <p:nvPr/>
        </p:nvPicPr>
        <p:blipFill>
          <a:blip r:embed="rId4"/>
          <a:stretch>
            <a:fillRect/>
          </a:stretch>
        </p:blipFill>
        <p:spPr>
          <a:xfrm>
            <a:off x="6238187" y="1207874"/>
            <a:ext cx="2605768" cy="2190750"/>
          </a:xfrm>
          <a:prstGeom prst="rect">
            <a:avLst/>
          </a:prstGeom>
        </p:spPr>
      </p:pic>
    </p:spTree>
    <p:extLst>
      <p:ext uri="{BB962C8B-B14F-4D97-AF65-F5344CB8AC3E}">
        <p14:creationId xmlns:p14="http://schemas.microsoft.com/office/powerpoint/2010/main" val="133114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87297" y="636550"/>
            <a:ext cx="7410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err="1">
                <a:solidFill>
                  <a:srgbClr val="EA4E60"/>
                </a:solidFill>
                <a:latin typeface="Century Gothic"/>
                <a:ea typeface="Century Gothic"/>
                <a:cs typeface="Century Gothic"/>
                <a:sym typeface="Century Gothic"/>
              </a:rPr>
              <a:t>Percurso</a:t>
            </a:r>
            <a:endParaRPr sz="4000" b="0" i="0" u="none" strike="noStrike" cap="none" dirty="0">
              <a:solidFill>
                <a:srgbClr val="EA4E60"/>
              </a:solidFill>
              <a:latin typeface="Century Gothic"/>
              <a:ea typeface="Century Gothic"/>
              <a:cs typeface="Century Gothic"/>
              <a:sym typeface="Century Gothic"/>
            </a:endParaRPr>
          </a:p>
        </p:txBody>
      </p:sp>
      <p:sp>
        <p:nvSpPr>
          <p:cNvPr id="189" name="Google Shape;189;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4</a:t>
            </a:fld>
            <a:r>
              <a:rPr lang="en-US"/>
              <a:t>]</a:t>
            </a:r>
            <a:endParaRPr/>
          </a:p>
        </p:txBody>
      </p:sp>
      <p:sp>
        <p:nvSpPr>
          <p:cNvPr id="183" name="Google Shape;183;p17"/>
          <p:cNvSpPr txBox="1"/>
          <p:nvPr/>
        </p:nvSpPr>
        <p:spPr>
          <a:xfrm>
            <a:off x="587299" y="1717361"/>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1</a:t>
            </a:r>
            <a:endParaRPr sz="2800" b="1" i="0" u="none" strike="noStrike" cap="none" dirty="0">
              <a:solidFill>
                <a:srgbClr val="595959"/>
              </a:solidFill>
              <a:latin typeface="Calibri"/>
              <a:ea typeface="Calibri"/>
              <a:cs typeface="Calibri"/>
              <a:sym typeface="Calibri"/>
            </a:endParaRPr>
          </a:p>
        </p:txBody>
      </p:sp>
      <p:sp>
        <p:nvSpPr>
          <p:cNvPr id="184" name="Google Shape;184;p17"/>
          <p:cNvSpPr/>
          <p:nvPr/>
        </p:nvSpPr>
        <p:spPr>
          <a:xfrm>
            <a:off x="1870464" y="1717361"/>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Fundamentos da Linguagem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0" name="Google Shape;183;p17">
            <a:extLst>
              <a:ext uri="{FF2B5EF4-FFF2-40B4-BE49-F238E27FC236}">
                <a16:creationId xmlns:a16="http://schemas.microsoft.com/office/drawing/2014/main" id="{C9AE0C91-AA02-7A2B-D72C-1AF2D3DB43F3}"/>
              </a:ext>
            </a:extLst>
          </p:cNvPr>
          <p:cNvSpPr txBox="1"/>
          <p:nvPr/>
        </p:nvSpPr>
        <p:spPr>
          <a:xfrm>
            <a:off x="587299" y="2184466"/>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2</a:t>
            </a:r>
            <a:endParaRPr sz="2800" b="1" i="0" u="none" strike="noStrike" cap="none" dirty="0">
              <a:solidFill>
                <a:srgbClr val="595959"/>
              </a:solidFill>
              <a:latin typeface="Calibri"/>
              <a:ea typeface="Calibri"/>
              <a:cs typeface="Calibri"/>
              <a:sym typeface="Calibri"/>
            </a:endParaRPr>
          </a:p>
        </p:txBody>
      </p:sp>
      <p:sp>
        <p:nvSpPr>
          <p:cNvPr id="21" name="Google Shape;184;p17">
            <a:extLst>
              <a:ext uri="{FF2B5EF4-FFF2-40B4-BE49-F238E27FC236}">
                <a16:creationId xmlns:a16="http://schemas.microsoft.com/office/drawing/2014/main" id="{B2B1EBD6-944C-0E8B-579F-95EB74AF1B33}"/>
              </a:ext>
            </a:extLst>
          </p:cNvPr>
          <p:cNvSpPr/>
          <p:nvPr/>
        </p:nvSpPr>
        <p:spPr>
          <a:xfrm>
            <a:off x="1870464" y="2183470"/>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Estruturas Condicionais e de Repetição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2" name="Google Shape;183;p17">
            <a:extLst>
              <a:ext uri="{FF2B5EF4-FFF2-40B4-BE49-F238E27FC236}">
                <a16:creationId xmlns:a16="http://schemas.microsoft.com/office/drawing/2014/main" id="{1531EE5F-4447-CBD1-28CB-D7A45A1A4C2F}"/>
              </a:ext>
            </a:extLst>
          </p:cNvPr>
          <p:cNvSpPr txBox="1"/>
          <p:nvPr/>
        </p:nvSpPr>
        <p:spPr>
          <a:xfrm>
            <a:off x="587299" y="2651571"/>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3</a:t>
            </a:r>
            <a:endParaRPr sz="2800" b="1" i="0" u="none" strike="noStrike" cap="none" dirty="0">
              <a:solidFill>
                <a:srgbClr val="595959"/>
              </a:solidFill>
              <a:latin typeface="Calibri"/>
              <a:ea typeface="Calibri"/>
              <a:cs typeface="Calibri"/>
              <a:sym typeface="Calibri"/>
            </a:endParaRPr>
          </a:p>
        </p:txBody>
      </p:sp>
      <p:sp>
        <p:nvSpPr>
          <p:cNvPr id="23" name="Google Shape;184;p17">
            <a:extLst>
              <a:ext uri="{FF2B5EF4-FFF2-40B4-BE49-F238E27FC236}">
                <a16:creationId xmlns:a16="http://schemas.microsoft.com/office/drawing/2014/main" id="{0B70DCEE-4503-83DC-AAA4-47142C2C7144}"/>
              </a:ext>
            </a:extLst>
          </p:cNvPr>
          <p:cNvSpPr/>
          <p:nvPr/>
        </p:nvSpPr>
        <p:spPr>
          <a:xfrm>
            <a:off x="1870464" y="2650669"/>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Dominando Funções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4" name="Google Shape;183;p17">
            <a:extLst>
              <a:ext uri="{FF2B5EF4-FFF2-40B4-BE49-F238E27FC236}">
                <a16:creationId xmlns:a16="http://schemas.microsoft.com/office/drawing/2014/main" id="{33F5DB0D-4F8C-16FB-711D-90A0AEDFB204}"/>
              </a:ext>
            </a:extLst>
          </p:cNvPr>
          <p:cNvSpPr txBox="1"/>
          <p:nvPr/>
        </p:nvSpPr>
        <p:spPr>
          <a:xfrm>
            <a:off x="587299" y="3118676"/>
            <a:ext cx="1290270"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4</a:t>
            </a:r>
            <a:endParaRPr sz="2800" b="1" i="0" u="none" strike="noStrike" cap="none" dirty="0">
              <a:solidFill>
                <a:srgbClr val="595959"/>
              </a:solidFill>
              <a:latin typeface="Calibri"/>
              <a:ea typeface="Calibri"/>
              <a:cs typeface="Calibri"/>
              <a:sym typeface="Calibri"/>
            </a:endParaRPr>
          </a:p>
        </p:txBody>
      </p:sp>
      <p:sp>
        <p:nvSpPr>
          <p:cNvPr id="25" name="Google Shape;184;p17">
            <a:extLst>
              <a:ext uri="{FF2B5EF4-FFF2-40B4-BE49-F238E27FC236}">
                <a16:creationId xmlns:a16="http://schemas.microsoft.com/office/drawing/2014/main" id="{C28A79E1-C7F9-2EA4-E8C4-28CEE28A0502}"/>
              </a:ext>
            </a:extLst>
          </p:cNvPr>
          <p:cNvSpPr/>
          <p:nvPr/>
        </p:nvSpPr>
        <p:spPr>
          <a:xfrm>
            <a:off x="1870464" y="3114388"/>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Orientação a Objetos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6" name="Google Shape;183;p17">
            <a:extLst>
              <a:ext uri="{FF2B5EF4-FFF2-40B4-BE49-F238E27FC236}">
                <a16:creationId xmlns:a16="http://schemas.microsoft.com/office/drawing/2014/main" id="{C19862CC-E81D-5857-B6E0-A7EE8B11AFE3}"/>
              </a:ext>
            </a:extLst>
          </p:cNvPr>
          <p:cNvSpPr txBox="1"/>
          <p:nvPr/>
        </p:nvSpPr>
        <p:spPr>
          <a:xfrm>
            <a:off x="587299" y="3585781"/>
            <a:ext cx="1290270"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5</a:t>
            </a:r>
            <a:endParaRPr sz="2800" b="1" i="0" u="none" strike="noStrike" cap="none" dirty="0">
              <a:solidFill>
                <a:srgbClr val="595959"/>
              </a:solidFill>
              <a:latin typeface="Calibri"/>
              <a:ea typeface="Calibri"/>
              <a:cs typeface="Calibri"/>
              <a:sym typeface="Calibri"/>
            </a:endParaRPr>
          </a:p>
        </p:txBody>
      </p:sp>
      <p:sp>
        <p:nvSpPr>
          <p:cNvPr id="27" name="Google Shape;184;p17">
            <a:extLst>
              <a:ext uri="{FF2B5EF4-FFF2-40B4-BE49-F238E27FC236}">
                <a16:creationId xmlns:a16="http://schemas.microsoft.com/office/drawing/2014/main" id="{265F8B1E-54BC-5F2A-59CE-DDFFF217B95E}"/>
              </a:ext>
            </a:extLst>
          </p:cNvPr>
          <p:cNvSpPr/>
          <p:nvPr/>
        </p:nvSpPr>
        <p:spPr>
          <a:xfrm>
            <a:off x="1870464" y="3589663"/>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Boas Práticas e Tratamento de Exceções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8" name="Google Shape;183;p17">
            <a:extLst>
              <a:ext uri="{FF2B5EF4-FFF2-40B4-BE49-F238E27FC236}">
                <a16:creationId xmlns:a16="http://schemas.microsoft.com/office/drawing/2014/main" id="{CC651863-9AFC-C0CF-0770-A73A2AB45C4F}"/>
              </a:ext>
            </a:extLst>
          </p:cNvPr>
          <p:cNvSpPr txBox="1"/>
          <p:nvPr/>
        </p:nvSpPr>
        <p:spPr>
          <a:xfrm>
            <a:off x="587297" y="4052886"/>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6</a:t>
            </a:r>
            <a:endParaRPr sz="2800" b="1" i="0" u="none" strike="noStrike" cap="none" dirty="0">
              <a:solidFill>
                <a:srgbClr val="595959"/>
              </a:solidFill>
              <a:latin typeface="Calibri"/>
              <a:ea typeface="Calibri"/>
              <a:cs typeface="Calibri"/>
              <a:sym typeface="Calibri"/>
            </a:endParaRPr>
          </a:p>
        </p:txBody>
      </p:sp>
      <p:sp>
        <p:nvSpPr>
          <p:cNvPr id="29" name="Google Shape;184;p17">
            <a:extLst>
              <a:ext uri="{FF2B5EF4-FFF2-40B4-BE49-F238E27FC236}">
                <a16:creationId xmlns:a16="http://schemas.microsoft.com/office/drawing/2014/main" id="{CD6781AD-5E2F-5081-8A04-D5FDC2B63E99}"/>
              </a:ext>
            </a:extLst>
          </p:cNvPr>
          <p:cNvSpPr/>
          <p:nvPr/>
        </p:nvSpPr>
        <p:spPr>
          <a:xfrm>
            <a:off x="1870464" y="4050690"/>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Introdução à Testes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Fundamentos</a:t>
            </a:r>
            <a:r>
              <a:rPr lang="en-US" sz="2400" dirty="0">
                <a:solidFill>
                  <a:srgbClr val="A5A5A5"/>
                </a:solidFill>
                <a:latin typeface="Calibri"/>
                <a:ea typeface="Calibri"/>
                <a:cs typeface="Calibri"/>
                <a:sym typeface="Calibri"/>
              </a:rPr>
              <a:t> da </a:t>
            </a:r>
            <a:r>
              <a:rPr lang="en-US" sz="2400" dirty="0" err="1">
                <a:solidFill>
                  <a:srgbClr val="A5A5A5"/>
                </a:solidFill>
                <a:latin typeface="Calibri"/>
                <a:ea typeface="Calibri"/>
                <a:cs typeface="Calibri"/>
                <a:sym typeface="Calibri"/>
              </a:rPr>
              <a:t>Linguagem</a:t>
            </a:r>
            <a:r>
              <a:rPr lang="en-US" sz="2400" dirty="0">
                <a:solidFill>
                  <a:srgbClr val="A5A5A5"/>
                </a:solidFill>
                <a:latin typeface="Calibri"/>
                <a:ea typeface="Calibri"/>
                <a:cs typeface="Calibri"/>
                <a:sym typeface="Calibri"/>
              </a:rPr>
              <a:t> 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a:solidFill>
                  <a:srgbClr val="EA4E60"/>
                </a:solidFill>
                <a:latin typeface="Century Gothic"/>
                <a:ea typeface="Century Gothic"/>
                <a:cs typeface="Century Gothic"/>
                <a:sym typeface="Century Gothic"/>
              </a:rPr>
              <a:t>Etapa </a:t>
            </a:r>
            <a:r>
              <a:rPr lang="en-US" sz="2400" b="1" i="0" u="none" strike="noStrike" cap="none">
                <a:solidFill>
                  <a:srgbClr val="EA4E60"/>
                </a:solidFill>
                <a:latin typeface="Century Gothic"/>
                <a:ea typeface="Century Gothic"/>
                <a:cs typeface="Century Gothic"/>
                <a:sym typeface="Century Gothic"/>
              </a:rPr>
              <a:t>1</a:t>
            </a:r>
            <a:endParaRPr sz="2400" b="0" i="0" u="none" strike="noStrike" cap="none">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5</a:t>
            </a:fld>
            <a:r>
              <a:rPr lang="en-US">
                <a:solidFill>
                  <a:srgbClr val="EA4E60"/>
                </a:solidFill>
              </a:rPr>
              <a:t>]</a:t>
            </a:r>
            <a:endParaRPr>
              <a:solidFill>
                <a:srgbClr val="EA4E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é uma linguagem de programação apresentada pelo Google me 2011 com o objetivo de ser uma opção ao TypeScript para desenvolvimento Web. </a:t>
            </a:r>
          </a:p>
          <a:p>
            <a:pPr marL="0" marR="0" lvl="0" indent="0" algn="just" rtl="0">
              <a:lnSpc>
                <a:spcPct val="100000"/>
              </a:lnSpc>
              <a:spcBef>
                <a:spcPts val="1800"/>
              </a:spcBef>
              <a:spcAft>
                <a:spcPts val="0"/>
              </a:spcAft>
              <a:buNone/>
            </a:pPr>
            <a:r>
              <a:rPr lang="pt-BR" sz="2000" dirty="0">
                <a:solidFill>
                  <a:schemeClr val="dk1"/>
                </a:solidFill>
                <a:latin typeface="Calibri"/>
                <a:ea typeface="Calibri"/>
                <a:cs typeface="Calibri"/>
                <a:sym typeface="Calibri"/>
              </a:rPr>
              <a:t>Começou a ser mais difundida com o advento do Flutter que trouxe o </a:t>
            </a: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como linguagem para seu SDK.</a:t>
            </a:r>
          </a:p>
          <a:p>
            <a:pPr marL="0" marR="0" lvl="0" indent="0" algn="just"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VM</a:t>
            </a:r>
          </a:p>
          <a:p>
            <a:pPr marL="0" marR="0" lvl="0" indent="0" algn="just" rtl="0">
              <a:lnSpc>
                <a:spcPct val="100000"/>
              </a:lnSpc>
              <a:spcBef>
                <a:spcPts val="1800"/>
              </a:spcBef>
              <a:spcAft>
                <a:spcPts val="0"/>
              </a:spcAft>
              <a:buNone/>
            </a:pPr>
            <a:r>
              <a:rPr lang="pt-BR" sz="2000" dirty="0">
                <a:solidFill>
                  <a:schemeClr val="dk1"/>
                </a:solidFill>
                <a:latin typeface="Calibri"/>
                <a:ea typeface="Calibri"/>
                <a:cs typeface="Calibri"/>
                <a:sym typeface="Calibri"/>
              </a:rPr>
              <a:t>https://dart.dev</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Introdução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6</a:t>
            </a:fld>
            <a:r>
              <a:rPr lang="en-US"/>
              <a:t>]</a:t>
            </a:r>
            <a:endParaRPr/>
          </a:p>
        </p:txBody>
      </p:sp>
    </p:spTree>
    <p:extLst>
      <p:ext uri="{BB962C8B-B14F-4D97-AF65-F5344CB8AC3E}">
        <p14:creationId xmlns:p14="http://schemas.microsoft.com/office/powerpoint/2010/main" val="9279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indent="-342900" algn="just">
              <a:spcBef>
                <a:spcPts val="1800"/>
              </a:spcBef>
              <a:buFont typeface="Arial" panose="020B0604020202020204" pitchFamily="34" charset="0"/>
              <a:buChar char="•"/>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é uma linguagem muito parecida com o a linguagem C, com isso ela lembra muito Java, C#, Javascript e PHP.</a:t>
            </a:r>
          </a:p>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Linguagem fortemente </a:t>
            </a:r>
            <a:r>
              <a:rPr lang="pt-BR" sz="2000" dirty="0" err="1">
                <a:solidFill>
                  <a:schemeClr val="dk1"/>
                </a:solidFill>
                <a:latin typeface="Calibri"/>
                <a:ea typeface="Calibri"/>
                <a:cs typeface="Calibri"/>
                <a:sym typeface="Calibri"/>
              </a:rPr>
              <a:t>tipada</a:t>
            </a:r>
            <a:r>
              <a:rPr lang="pt-BR" sz="2000" dirty="0">
                <a:solidFill>
                  <a:schemeClr val="dk1"/>
                </a:solidFill>
                <a:latin typeface="Calibri"/>
                <a:ea typeface="Calibri"/>
                <a:cs typeface="Calibri"/>
                <a:sym typeface="Calibri"/>
              </a:rPr>
              <a:t>, mas que possibilita o uso também de tipos dinâmicos</a:t>
            </a:r>
          </a:p>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Orientada a objetos</a:t>
            </a:r>
            <a:endParaRPr lang="en-US" sz="2000" dirty="0">
              <a:solidFill>
                <a:schemeClr val="dk1"/>
              </a:solidFill>
              <a:latin typeface="Calibri"/>
              <a:ea typeface="Calibri"/>
              <a:cs typeface="Calibri"/>
              <a:sym typeface="Calibri"/>
            </a:endParaRPr>
          </a:p>
          <a:p>
            <a:pPr marL="342900" indent="-342900" algn="just">
              <a:spcBef>
                <a:spcPts val="1800"/>
              </a:spcBef>
              <a:buFont typeface="Arial" panose="020B0604020202020204" pitchFamily="34" charset="0"/>
              <a:buChar char="•"/>
            </a:pPr>
            <a:r>
              <a:rPr lang="en-US" sz="2000" dirty="0" err="1">
                <a:solidFill>
                  <a:schemeClr val="dk1"/>
                </a:solidFill>
                <a:latin typeface="Calibri"/>
                <a:ea typeface="Calibri"/>
                <a:cs typeface="Calibri"/>
                <a:sym typeface="Calibri"/>
              </a:rPr>
              <a:t>DartPad</a:t>
            </a:r>
            <a:r>
              <a:rPr lang="en-US" sz="2000" dirty="0">
                <a:solidFill>
                  <a:schemeClr val="dk1"/>
                </a:solidFill>
                <a:latin typeface="Calibri"/>
                <a:ea typeface="Calibri"/>
                <a:cs typeface="Calibri"/>
                <a:sym typeface="Calibri"/>
              </a:rPr>
              <a:t> (https://dartpad.dartlang.org/)</a:t>
            </a:r>
          </a:p>
          <a:p>
            <a:pPr marL="342900" marR="0" lvl="0" indent="-342900" algn="just"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marR="0" lvl="0" indent="-342900" algn="just"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Introdução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7</a:t>
            </a:fld>
            <a:r>
              <a:rPr lang="en-US"/>
              <a:t>]</a:t>
            </a:r>
            <a:endParaRPr/>
          </a:p>
        </p:txBody>
      </p:sp>
    </p:spTree>
    <p:extLst>
      <p:ext uri="{BB962C8B-B14F-4D97-AF65-F5344CB8AC3E}">
        <p14:creationId xmlns:p14="http://schemas.microsoft.com/office/powerpoint/2010/main" val="19553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Pode ser compilada de duas formas diferentes: </a:t>
            </a:r>
            <a:r>
              <a:rPr lang="en-US" sz="2000" dirty="0">
                <a:solidFill>
                  <a:schemeClr val="dk1"/>
                </a:solidFill>
                <a:latin typeface="Calibri"/>
                <a:ea typeface="Calibri"/>
                <a:cs typeface="Calibri"/>
                <a:sym typeface="Calibri"/>
              </a:rPr>
              <a:t>ahead-of-time (AOT) e just-in-time (JIT)</a:t>
            </a:r>
          </a:p>
          <a:p>
            <a:pPr marL="342900" marR="0" lvl="0" indent="-342900" algn="just"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ahead-of-time: </a:t>
            </a:r>
            <a:r>
              <a:rPr lang="pt-BR" sz="2000" dirty="0">
                <a:solidFill>
                  <a:schemeClr val="dk1"/>
                </a:solidFill>
                <a:latin typeface="Calibri"/>
                <a:ea typeface="Calibri"/>
                <a:cs typeface="Calibri"/>
                <a:sym typeface="Calibri"/>
              </a:rPr>
              <a:t>quando</a:t>
            </a:r>
            <a:r>
              <a:rPr lang="en-US" sz="2000" dirty="0">
                <a:solidFill>
                  <a:schemeClr val="dk1"/>
                </a:solidFill>
                <a:latin typeface="Calibri"/>
                <a:ea typeface="Calibri"/>
                <a:cs typeface="Calibri"/>
                <a:sym typeface="Calibri"/>
              </a:rPr>
              <a:t> o Código </a:t>
            </a:r>
            <a:r>
              <a:rPr lang="en-US" sz="2000" dirty="0" err="1">
                <a:solidFill>
                  <a:schemeClr val="dk1"/>
                </a:solidFill>
                <a:latin typeface="Calibri"/>
                <a:ea typeface="Calibri"/>
                <a:cs typeface="Calibri"/>
                <a:sym typeface="Calibri"/>
              </a:rPr>
              <a:t>já</a:t>
            </a:r>
            <a:r>
              <a:rPr lang="en-US" sz="2000" dirty="0">
                <a:solidFill>
                  <a:schemeClr val="dk1"/>
                </a:solidFill>
                <a:latin typeface="Calibri"/>
                <a:ea typeface="Calibri"/>
                <a:cs typeface="Calibri"/>
                <a:sym typeface="Calibri"/>
              </a:rPr>
              <a:t> é </a:t>
            </a:r>
            <a:r>
              <a:rPr lang="en-US" sz="2000" dirty="0" err="1">
                <a:solidFill>
                  <a:schemeClr val="dk1"/>
                </a:solidFill>
                <a:latin typeface="Calibri"/>
                <a:ea typeface="Calibri"/>
                <a:cs typeface="Calibri"/>
                <a:sym typeface="Calibri"/>
              </a:rPr>
              <a:t>compilado</a:t>
            </a:r>
            <a:r>
              <a:rPr lang="en-US" sz="2000" dirty="0">
                <a:solidFill>
                  <a:schemeClr val="dk1"/>
                </a:solidFill>
                <a:latin typeface="Calibri"/>
                <a:ea typeface="Calibri"/>
                <a:cs typeface="Calibri"/>
                <a:sym typeface="Calibri"/>
              </a:rPr>
              <a:t> para a </a:t>
            </a:r>
            <a:r>
              <a:rPr lang="en-US" sz="2000" dirty="0" err="1">
                <a:solidFill>
                  <a:schemeClr val="dk1"/>
                </a:solidFill>
                <a:latin typeface="Calibri"/>
                <a:ea typeface="Calibri"/>
                <a:cs typeface="Calibri"/>
                <a:sym typeface="Calibri"/>
              </a:rPr>
              <a:t>linguagem</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nativa</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possibilitando</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uma</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alta</a:t>
            </a:r>
            <a:r>
              <a:rPr lang="en-US" sz="2000" dirty="0">
                <a:solidFill>
                  <a:schemeClr val="dk1"/>
                </a:solidFill>
                <a:latin typeface="Calibri"/>
                <a:ea typeface="Calibri"/>
                <a:cs typeface="Calibri"/>
                <a:sym typeface="Calibri"/>
              </a:rPr>
              <a:t> performance</a:t>
            </a:r>
          </a:p>
          <a:p>
            <a:pPr marL="342900" marR="0" lvl="0" indent="-342900" algn="just"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just-in-time: </a:t>
            </a:r>
            <a:r>
              <a:rPr lang="en-US" sz="2000" dirty="0" err="1">
                <a:solidFill>
                  <a:schemeClr val="dk1"/>
                </a:solidFill>
                <a:latin typeface="Calibri"/>
                <a:ea typeface="Calibri"/>
                <a:cs typeface="Calibri"/>
                <a:sym typeface="Calibri"/>
              </a:rPr>
              <a:t>código</a:t>
            </a:r>
            <a:r>
              <a:rPr lang="en-US" sz="2000" dirty="0">
                <a:solidFill>
                  <a:schemeClr val="dk1"/>
                </a:solidFill>
                <a:latin typeface="Calibri"/>
                <a:ea typeface="Calibri"/>
                <a:cs typeface="Calibri"/>
                <a:sym typeface="Calibri"/>
              </a:rPr>
              <a:t> é </a:t>
            </a:r>
            <a:r>
              <a:rPr lang="en-US" sz="2000" dirty="0" err="1">
                <a:solidFill>
                  <a:schemeClr val="dk1"/>
                </a:solidFill>
                <a:latin typeface="Calibri"/>
                <a:ea typeface="Calibri"/>
                <a:cs typeface="Calibri"/>
                <a:sym typeface="Calibri"/>
              </a:rPr>
              <a:t>compilado</a:t>
            </a:r>
            <a:r>
              <a:rPr lang="en-US" sz="2000" dirty="0">
                <a:solidFill>
                  <a:schemeClr val="dk1"/>
                </a:solidFill>
                <a:latin typeface="Calibri"/>
                <a:ea typeface="Calibri"/>
                <a:cs typeface="Calibri"/>
                <a:sym typeface="Calibri"/>
              </a:rPr>
              <a:t> com a </a:t>
            </a:r>
            <a:r>
              <a:rPr lang="en-US" sz="2000" dirty="0" err="1">
                <a:solidFill>
                  <a:schemeClr val="dk1"/>
                </a:solidFill>
                <a:latin typeface="Calibri"/>
                <a:ea typeface="Calibri"/>
                <a:cs typeface="Calibri"/>
                <a:sym typeface="Calibri"/>
              </a:rPr>
              <a:t>aplicação</a:t>
            </a:r>
            <a:r>
              <a:rPr lang="en-US" sz="2000" dirty="0">
                <a:solidFill>
                  <a:schemeClr val="dk1"/>
                </a:solidFill>
                <a:latin typeface="Calibri"/>
                <a:ea typeface="Calibri"/>
                <a:cs typeface="Calibri"/>
                <a:sym typeface="Calibri"/>
              </a:rPr>
              <a:t> em </a:t>
            </a:r>
            <a:r>
              <a:rPr lang="en-US" sz="2000" dirty="0" err="1">
                <a:solidFill>
                  <a:schemeClr val="dk1"/>
                </a:solidFill>
                <a:latin typeface="Calibri"/>
                <a:ea typeface="Calibri"/>
                <a:cs typeface="Calibri"/>
                <a:sym typeface="Calibri"/>
              </a:rPr>
              <a:t>execusão</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possibilidtando</a:t>
            </a:r>
            <a:r>
              <a:rPr lang="en-US" sz="2000" dirty="0">
                <a:solidFill>
                  <a:schemeClr val="dk1"/>
                </a:solidFill>
                <a:latin typeface="Calibri"/>
                <a:ea typeface="Calibri"/>
                <a:cs typeface="Calibri"/>
                <a:sym typeface="Calibri"/>
              </a:rPr>
              <a:t> o hot-reload</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Compilado</a:t>
            </a:r>
            <a:r>
              <a:rPr lang="en-US" sz="4000" b="1" dirty="0">
                <a:solidFill>
                  <a:srgbClr val="EA4E60"/>
                </a:solidFill>
                <a:latin typeface="Century Gothic"/>
                <a:ea typeface="Century Gothic"/>
                <a:cs typeface="Century Gothic"/>
                <a:sym typeface="Century Gothic"/>
              </a:rPr>
              <a:t> x </a:t>
            </a:r>
            <a:r>
              <a:rPr lang="en-US" sz="4000" b="1" dirty="0" err="1">
                <a:solidFill>
                  <a:srgbClr val="EA4E60"/>
                </a:solidFill>
                <a:latin typeface="Century Gothic"/>
                <a:ea typeface="Century Gothic"/>
                <a:cs typeface="Century Gothic"/>
                <a:sym typeface="Century Gothic"/>
              </a:rPr>
              <a:t>Interpretado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8</a:t>
            </a:fld>
            <a:r>
              <a:rPr lang="en-US"/>
              <a:t>]</a:t>
            </a:r>
            <a:endParaRPr/>
          </a:p>
        </p:txBody>
      </p:sp>
    </p:spTree>
    <p:extLst>
      <p:ext uri="{BB962C8B-B14F-4D97-AF65-F5344CB8AC3E}">
        <p14:creationId xmlns:p14="http://schemas.microsoft.com/office/powerpoint/2010/main" val="48934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Console</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REST</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WebSocket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Flutter</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Aplicabilidade</a:t>
            </a:r>
            <a:r>
              <a:rPr lang="en-US" sz="4000" b="1" dirty="0">
                <a:solidFill>
                  <a:srgbClr val="EA4E60"/>
                </a:solidFill>
                <a:latin typeface="Century Gothic"/>
                <a:ea typeface="Century Gothic"/>
                <a:cs typeface="Century Gothic"/>
                <a:sym typeface="Century Gothic"/>
              </a:rPr>
              <a:t> do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9</a:t>
            </a:fld>
            <a:r>
              <a:rPr lang="en-US"/>
              <a:t>]</a:t>
            </a:r>
            <a:endParaRPr/>
          </a:p>
        </p:txBody>
      </p:sp>
    </p:spTree>
    <p:extLst>
      <p:ext uri="{BB962C8B-B14F-4D97-AF65-F5344CB8AC3E}">
        <p14:creationId xmlns:p14="http://schemas.microsoft.com/office/powerpoint/2010/main" val="15565960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5" ma:contentTypeDescription="Criar um novo documento." ma:contentTypeScope="" ma:versionID="7c0ccc726ae28f708e0175e129be31c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d9ff9744655f1bd0d00e7c58f08632b7"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Etiqueta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136C09-EEF4-40EC-8CB0-659FAB9EEF2E}">
  <ds:schemaRefs>
    <ds:schemaRef ds:uri="http://schemas.microsoft.com/sharepoint/v3/contenttype/forms"/>
  </ds:schemaRefs>
</ds:datastoreItem>
</file>

<file path=customXml/itemProps2.xml><?xml version="1.0" encoding="utf-8"?>
<ds:datastoreItem xmlns:ds="http://schemas.openxmlformats.org/officeDocument/2006/customXml" ds:itemID="{2022FBF4-0123-44FF-AA17-B5EF7850F6F1}">
  <ds:schemaRefs>
    <ds:schemaRef ds:uri="http://schemas.microsoft.com/office/2006/metadata/properties"/>
    <ds:schemaRef ds:uri="http://schemas.microsoft.com/office/infopath/2007/PartnerControls"/>
    <ds:schemaRef ds:uri="851b35d3-0456-4d6a-bc2f-da927e91d158"/>
    <ds:schemaRef ds:uri="19483571-f922-4e8e-9c1c-26f0a2252132"/>
  </ds:schemaRefs>
</ds:datastoreItem>
</file>

<file path=customXml/itemProps3.xml><?xml version="1.0" encoding="utf-8"?>
<ds:datastoreItem xmlns:ds="http://schemas.openxmlformats.org/officeDocument/2006/customXml" ds:itemID="{56FA549E-BC02-4B07-B268-51E2253E9D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2542</TotalTime>
  <Words>953</Words>
  <Application>Microsoft Office PowerPoint</Application>
  <PresentationFormat>Apresentação na tela (16:9)</PresentationFormat>
  <Paragraphs>253</Paragraphs>
  <Slides>38</Slides>
  <Notes>38</Notes>
  <HiddenSlides>0</HiddenSlides>
  <MMClips>0</MMClips>
  <ScaleCrop>false</ScaleCrop>
  <HeadingPairs>
    <vt:vector size="4" baseType="variant">
      <vt:variant>
        <vt:lpstr>Tema</vt:lpstr>
      </vt:variant>
      <vt:variant>
        <vt:i4>1</vt:i4>
      </vt:variant>
      <vt:variant>
        <vt:lpstr>Títulos de slides</vt:lpstr>
      </vt:variant>
      <vt:variant>
        <vt:i4>38</vt:i4>
      </vt:variant>
    </vt:vector>
  </HeadingPairs>
  <TitlesOfParts>
    <vt:vector size="39" baseType="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Mestieri</dc:creator>
  <cp:lastModifiedBy>Danilo Perez</cp:lastModifiedBy>
  <cp:revision>115</cp:revision>
  <dcterms:modified xsi:type="dcterms:W3CDTF">2023-09-02T21:43:20Z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ies>
</file>