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58" r:id="rId4"/>
    <p:sldId id="257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71" r:id="rId15"/>
    <p:sldId id="260" r:id="rId16"/>
    <p:sldId id="272" r:id="rId17"/>
    <p:sldId id="273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A9"/>
    <a:srgbClr val="465699"/>
    <a:srgbClr val="6DAB8F"/>
    <a:srgbClr val="451C49"/>
    <a:srgbClr val="72E2E9"/>
    <a:srgbClr val="28759D"/>
    <a:srgbClr val="37224F"/>
    <a:srgbClr val="CED9A1"/>
    <a:srgbClr val="35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416" y="1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B27E-67C8-4AB3-BDA9-ACE5B4AE3524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5C67C-A2B4-4149-A271-EBD4B99FB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1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4832-AB20-4C27-9300-9E90435DDE3E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77E6-867F-4486-BC64-FB8EE8E359F0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F628-2746-476C-85D6-DDF604C6B617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01AF-1ACC-4645-8940-D7F338532BA3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7E43-AACD-429F-9759-394065E07DD2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0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A954-86BB-4342-8FF9-66DED19C636C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9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83D8-C305-4C78-9C64-A136E0C15313}" type="datetime1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5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1445-8564-4341-8B1F-86F14E03E23A}" type="datetime1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593D-16B5-41CA-AB8B-A59261F15D82}" type="datetime1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ED16-1799-4E68-BC98-925019E4BEFD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7B2-3ED9-4B4F-A500-8A5C690CA008}" type="datetime1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6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8BDA-F688-4506-9FAD-E11BC67FB691}" type="datetime1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Comandos PSQL- Heloísa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CDF8-CED6-4BE1-ADCB-BFAD4B89C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FD609FE-78EE-4279-BC51-636EC747D07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72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E87674-B77D-4439-8C87-2A56EBC3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198"/>
            <a:ext cx="9601200" cy="9601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BF630C-FFFC-4809-9327-FCBF12A2C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233"/>
          <a:stretch/>
        </p:blipFill>
        <p:spPr>
          <a:xfrm>
            <a:off x="3624673" y="4718370"/>
            <a:ext cx="2786915" cy="192794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C345DF-2177-42FF-BAB3-DC607007FF3A}"/>
              </a:ext>
            </a:extLst>
          </p:cNvPr>
          <p:cNvSpPr txBox="1"/>
          <p:nvPr/>
        </p:nvSpPr>
        <p:spPr>
          <a:xfrm>
            <a:off x="973183" y="-261848"/>
            <a:ext cx="76548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effectLst>
                  <a:glow rad="228600">
                    <a:srgbClr val="28759D"/>
                  </a:glow>
                </a:effectLst>
                <a:latin typeface="Barlow Condensed SemiBold" panose="00000706000000000000" pitchFamily="2" charset="0"/>
              </a:rPr>
              <a:t>PostgreSQL</a:t>
            </a:r>
            <a:endParaRPr lang="pt-BR" sz="115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arlow Condensed SemiBold" panose="00000706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9DE92A-E382-43D5-A34F-D01485E1AC18}"/>
              </a:ext>
            </a:extLst>
          </p:cNvPr>
          <p:cNvSpPr txBox="1"/>
          <p:nvPr/>
        </p:nvSpPr>
        <p:spPr>
          <a:xfrm>
            <a:off x="1" y="1600200"/>
            <a:ext cx="9601200" cy="1107996"/>
          </a:xfrm>
          <a:prstGeom prst="rect">
            <a:avLst/>
          </a:prstGeom>
          <a:solidFill>
            <a:srgbClr val="5F63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8"/>
              </a:rPr>
              <a:t>A Saga dos Dados Imortais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D53B7B-B19A-48D9-BEE0-CB7DA5B3C5D9}"/>
              </a:ext>
            </a:extLst>
          </p:cNvPr>
          <p:cNvSpPr txBox="1"/>
          <p:nvPr/>
        </p:nvSpPr>
        <p:spPr>
          <a:xfrm>
            <a:off x="0" y="11724501"/>
            <a:ext cx="9601200" cy="1107996"/>
          </a:xfrm>
          <a:prstGeom prst="rect">
            <a:avLst/>
          </a:prstGeom>
          <a:solidFill>
            <a:srgbClr val="5F63A9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8"/>
              </a:rPr>
              <a:t>Heloísa Silva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BE27E32B-BA95-48A6-A300-349D0A4B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FBC0BC1F-CFF4-400C-BC0F-34FCD0A2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2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7" y="1648547"/>
            <a:ext cx="745661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restrições são regras aplicadas aos dados em uma tabela para garantir sua integridade. Algumas das restrições mais comuns incluem PRIMARY KEY, FOREIGN KEY, UNIQUE e CHECK. Vejamos um exemplo de criação de uma restrição UNIQUE.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RESTRIÇÕES E TRANSAÇÕES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7BBCB378-315E-4F70-A2A1-E2AD5FAB204A}"/>
              </a:ext>
            </a:extLst>
          </p:cNvPr>
          <p:cNvSpPr txBox="1"/>
          <p:nvPr/>
        </p:nvSpPr>
        <p:spPr>
          <a:xfrm>
            <a:off x="1472837" y="7228308"/>
            <a:ext cx="743375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transações no PostgreSQL garantem a atomicidade, consistência, isolamento e durabilidade (ACID) das operações no banco de dados. O comando BEGIN inicia uma nova transação, COMMIT confirma a transação e ROLLBACK a reverte.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F178A-94ED-41DF-9C9F-09937EB2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9" y="3455848"/>
            <a:ext cx="8597336" cy="47536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7E38EB-7BDA-4E9E-867F-4ABEC440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1886" y="9466039"/>
            <a:ext cx="10816046" cy="3549566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BF4F8D2-101D-48D0-8F8C-4BB32748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5BC8264-60EC-4B15-BDF9-3007D42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7" y="2251514"/>
            <a:ext cx="70866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funções armazenadas são blocos de código SQL que podem ser reutilizados em várias consultas. Elas aumentam a modularidade e a reutilização do código. Vejamos um exemplo de criação de uma função.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FUNÇÕES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91B795-8A9B-4B5E-9F29-2E95AA6D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5587658"/>
            <a:ext cx="7504456" cy="489073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F27CD7F-2067-4AAD-8BD9-40909C6F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6657F6F-4A51-4C40-AB90-02713C96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4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7" y="2189542"/>
            <a:ext cx="70866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visualizações são consultas armazenadas que aparecem como tabelas virtuais. Elas simplificam consultas complexas e ocultam a complexidade dos dados subjacentes. Para criar uma visualização, utilize o comando CREATE VIEW.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VIEWS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2F6C07-BBDD-49FC-89BA-6DE68590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9" y="4363666"/>
            <a:ext cx="9284118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4F398A-2830-40C3-AA2E-2D37AA34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4346E8-9584-4D78-B97C-C6BB2632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8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23302" y="2465783"/>
            <a:ext cx="70866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Fazer backups regulares do banco de dados é essencial para garantir a segurança dos dados. Utilize os utilitários </a:t>
            </a:r>
            <a:r>
              <a:rPr lang="pt-BR" sz="2400" dirty="0" err="1"/>
              <a:t>pg_dump</a:t>
            </a:r>
            <a:r>
              <a:rPr lang="pt-BR" sz="2400" dirty="0"/>
              <a:t> e </a:t>
            </a:r>
            <a:r>
              <a:rPr lang="pt-BR" sz="2400" dirty="0" err="1"/>
              <a:t>pg_restore</a:t>
            </a:r>
            <a:r>
              <a:rPr lang="pt-BR" sz="2400" dirty="0"/>
              <a:t> para fazer e restaurar backups.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Backups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1CC7FE-8E6C-4EC8-A8DB-5D2A1C19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3" y="4385864"/>
            <a:ext cx="8811378" cy="5286827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8EDD03-E8BC-45D7-A60D-9C35C6C7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18068B-5943-4C1B-B8C9-95FF886F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3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1141A3-78FE-4863-A2E0-BDC3E55A256E}"/>
              </a:ext>
            </a:extLst>
          </p:cNvPr>
          <p:cNvSpPr/>
          <p:nvPr/>
        </p:nvSpPr>
        <p:spPr>
          <a:xfrm>
            <a:off x="-34803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CD4DB2B4-6181-435D-8C44-AFF656DDB3EB}"/>
              </a:ext>
            </a:extLst>
          </p:cNvPr>
          <p:cNvSpPr txBox="1"/>
          <p:nvPr/>
        </p:nvSpPr>
        <p:spPr>
          <a:xfrm>
            <a:off x="1482633" y="5163959"/>
            <a:ext cx="6635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1C5173-2D38-44B7-8923-1DE8CA3D3869}"/>
              </a:ext>
            </a:extLst>
          </p:cNvPr>
          <p:cNvSpPr/>
          <p:nvPr/>
        </p:nvSpPr>
        <p:spPr>
          <a:xfrm>
            <a:off x="2109787" y="7191319"/>
            <a:ext cx="5381625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99ED08-B1BF-4287-A883-FBDA583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7B57DA-0DB1-46CC-8B02-B4433B81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6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82634" y="3510118"/>
            <a:ext cx="7321732" cy="686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Nesta jornada através do PostgreSQL, é mais do que apenas um banco de dados,  é uma solução robusta e confiável para uma variedade de necessidades de gerenciamento de dados. Sua natureza de código aberto, conformidade com padrões, extensibilidade e desempenho excepcional o tornam uma escolha popular para projetos de todos os tamanhos. Com uma comunidade ativa oferecendo suporte contínuo, o PostgreSQL continua a ser uma ferramenta essencial para desenvolvedores e empresas que buscam soluções de banco de dados eficazes.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82634" y="760856"/>
            <a:ext cx="663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  <a:endParaRPr lang="pt-BR" sz="3200" dirty="0">
              <a:latin typeface="Impact" panose="020B0806030902050204" pitchFamily="34" charset="0"/>
            </a:endParaRPr>
          </a:p>
        </p:txBody>
      </p:sp>
      <p:sp>
        <p:nvSpPr>
          <p:cNvPr id="5" name="Subtitulo">
            <a:extLst>
              <a:ext uri="{FF2B5EF4-FFF2-40B4-BE49-F238E27FC236}">
                <a16:creationId xmlns:a16="http://schemas.microsoft.com/office/drawing/2014/main" id="{66027A01-C3B5-4FC2-AA43-1ED46AFCDCA2}"/>
              </a:ext>
            </a:extLst>
          </p:cNvPr>
          <p:cNvSpPr txBox="1"/>
          <p:nvPr/>
        </p:nvSpPr>
        <p:spPr>
          <a:xfrm>
            <a:off x="1482634" y="1950821"/>
            <a:ext cx="66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Desbravando as possibilidades com o PSQL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A9444-A95D-4B21-A282-9127E4B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D3FDA-2C74-44DB-AED7-D241072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7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1141A3-78FE-4863-A2E0-BDC3E55A256E}"/>
              </a:ext>
            </a:extLst>
          </p:cNvPr>
          <p:cNvSpPr/>
          <p:nvPr/>
        </p:nvSpPr>
        <p:spPr>
          <a:xfrm>
            <a:off x="-34803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CD4DB2B4-6181-435D-8C44-AFF656DDB3EB}"/>
              </a:ext>
            </a:extLst>
          </p:cNvPr>
          <p:cNvSpPr txBox="1"/>
          <p:nvPr/>
        </p:nvSpPr>
        <p:spPr>
          <a:xfrm>
            <a:off x="1482632" y="5163959"/>
            <a:ext cx="708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1C5173-2D38-44B7-8923-1DE8CA3D3869}"/>
              </a:ext>
            </a:extLst>
          </p:cNvPr>
          <p:cNvSpPr/>
          <p:nvPr/>
        </p:nvSpPr>
        <p:spPr>
          <a:xfrm>
            <a:off x="2109787" y="7191319"/>
            <a:ext cx="5381625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99ED08-B1BF-4287-A883-FBDA583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7B57DA-0DB1-46CC-8B02-B4433B81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84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82634" y="2182278"/>
            <a:ext cx="7321732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Este ebook foi criado para fins didáticos, para o </a:t>
            </a:r>
            <a:r>
              <a:rPr lang="pt-BR" sz="2400" dirty="0" err="1"/>
              <a:t>bootcamp</a:t>
            </a:r>
            <a:r>
              <a:rPr lang="pt-BR" sz="2400" dirty="0"/>
              <a:t> do </a:t>
            </a:r>
            <a:r>
              <a:rPr lang="pt-BR" sz="2400" dirty="0" err="1"/>
              <a:t>Santader</a:t>
            </a:r>
            <a:r>
              <a:rPr lang="pt-BR" sz="2400" dirty="0"/>
              <a:t> na DIO.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Quero agradecer os ensinamentos dos professores e a oportunidade e experiência que está sendo proporcionada. 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82634" y="760856"/>
            <a:ext cx="6635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AQUI!	</a:t>
            </a:r>
            <a:endParaRPr lang="pt-BR" sz="3200" dirty="0">
              <a:latin typeface="Impact" panose="020B080603090205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A9444-A95D-4B21-A282-9127E4B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D3FDA-2C74-44DB-AED7-D241072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17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5FE11F-C5BC-4A30-B8DC-82FA8A2E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06" y="7075596"/>
            <a:ext cx="4541787" cy="40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1141A3-78FE-4863-A2E0-BDC3E55A256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CD4DB2B4-6181-435D-8C44-AFF656DDB3EB}"/>
              </a:ext>
            </a:extLst>
          </p:cNvPr>
          <p:cNvSpPr txBox="1"/>
          <p:nvPr/>
        </p:nvSpPr>
        <p:spPr>
          <a:xfrm>
            <a:off x="1270362" y="8863012"/>
            <a:ext cx="706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CARACTERÍSTICAS DO POSTGRESQL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E8B05850-70DA-410D-A66B-3B3DCFC172B1}"/>
              </a:ext>
            </a:extLst>
          </p:cNvPr>
          <p:cNvSpPr txBox="1"/>
          <p:nvPr/>
        </p:nvSpPr>
        <p:spPr>
          <a:xfrm>
            <a:off x="1371600" y="568910"/>
            <a:ext cx="6635932" cy="7725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1C5173-2D38-44B7-8923-1DE8CA3D3869}"/>
              </a:ext>
            </a:extLst>
          </p:cNvPr>
          <p:cNvSpPr/>
          <p:nvPr/>
        </p:nvSpPr>
        <p:spPr>
          <a:xfrm>
            <a:off x="2109787" y="11499402"/>
            <a:ext cx="5381625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57439C-41A2-495B-8F12-9B886A9A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2BD0B8-F4D2-4AD2-B741-6CE9556D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028700" y="1909426"/>
            <a:ext cx="792915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PostgreSQL é uma escolha confiável para uma variedade de aplicativos, desde pequenos projetos até sistemas empresariais robustos, pois ele é: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Open </a:t>
            </a:r>
            <a:r>
              <a:rPr lang="pt-BR" sz="2400" dirty="0" err="1"/>
              <a:t>Source</a:t>
            </a:r>
            <a:r>
              <a:rPr lang="pt-BR" sz="2400" dirty="0"/>
              <a:t>: O PostgreSQL é um sistema de gerenciamento de banco de dados relacional de código aberto.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Conformidade com SQL: Rigorosamente aderente aos padrões SQL ANSI, facilitando a migração de dados e a escrita de consultas compatíveis.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Extensibilidade: Permite aos usuários estender suas funcionalidades através da criação de novos tipos de dados, funções e operadores.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Recursos Avançados: Suporta transações ACID, replicação síncrona e assíncrona, particionamento de tabelas e manipulação eficiente de dados JSON e XML.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Desempenho: Otimizações avançadas de consulta e índices eficientes garantem um desempenho excepcional mesmo em grandes conjuntos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effectLst/>
                <a:latin typeface="Söhne"/>
              </a:rPr>
              <a:t>CARACTERÍSTICAS DO PSQL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BB26C6A5-881F-4F9A-9AC0-DAF6DC8F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242F0E08-DC24-465A-B909-71616E8F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8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1141A3-78FE-4863-A2E0-BDC3E55A256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CD4DB2B4-6181-435D-8C44-AFF656DDB3EB}"/>
              </a:ext>
            </a:extLst>
          </p:cNvPr>
          <p:cNvSpPr txBox="1"/>
          <p:nvPr/>
        </p:nvSpPr>
        <p:spPr>
          <a:xfrm>
            <a:off x="1482634" y="8863012"/>
            <a:ext cx="6635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COMANDOS BÁSICOS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E8B05850-70DA-410D-A66B-3B3DCFC172B1}"/>
              </a:ext>
            </a:extLst>
          </p:cNvPr>
          <p:cNvSpPr txBox="1"/>
          <p:nvPr/>
        </p:nvSpPr>
        <p:spPr>
          <a:xfrm>
            <a:off x="1371600" y="568910"/>
            <a:ext cx="7067006" cy="7725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1C5173-2D38-44B7-8923-1DE8CA3D3869}"/>
              </a:ext>
            </a:extLst>
          </p:cNvPr>
          <p:cNvSpPr/>
          <p:nvPr/>
        </p:nvSpPr>
        <p:spPr>
          <a:xfrm>
            <a:off x="2109787" y="11499402"/>
            <a:ext cx="5381625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5F26C2-0FB1-4053-89C8-352EE33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E583A4-80AC-46E5-AED0-F00F7065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98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7" y="2481742"/>
            <a:ext cx="738051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criar um novo banco de dados, utilize o comando CREATE DATABASE seguido pelo nome desejado para o banco de dados.</a:t>
            </a:r>
            <a:endParaRPr lang="pt-BR" sz="3200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effectLst/>
                <a:latin typeface="Söhne"/>
              </a:rPr>
              <a:t>CRIAR BANCO DE DADOS E TABELAS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7BBCB378-315E-4F70-A2A1-E2AD5FAB204A}"/>
              </a:ext>
            </a:extLst>
          </p:cNvPr>
          <p:cNvSpPr txBox="1"/>
          <p:nvPr/>
        </p:nvSpPr>
        <p:spPr>
          <a:xfrm>
            <a:off x="1449977" y="7025075"/>
            <a:ext cx="738051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tabelas são onde os dados são armazenados. Utilize o comando CREATE TABLE para criar uma nova tabela, especificando os nomes das colunas e seus tipos de dados.</a:t>
            </a:r>
            <a:endParaRPr lang="pt-BR" sz="3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B659D74-62A7-41A3-A036-6C487549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23" y="3294219"/>
            <a:ext cx="8059772" cy="42519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4CB0CC-C364-4268-8351-4A9B4CB8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3" y="9011008"/>
            <a:ext cx="9313817" cy="3658778"/>
          </a:xfrm>
          <a:prstGeom prst="rect">
            <a:avLst/>
          </a:prstGeom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C420E08F-A76E-4BA9-A634-24E6076D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58CEF6C1-4D02-43DA-B567-F96FC4B8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9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7" y="1881387"/>
            <a:ext cx="727601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inserir dados em uma tabela, utilize o comando INSERT INTO, especificando o nome da tabela e os valores a serem inseridos.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MANIPULAÇÃO DE DADOS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7BBCB378-315E-4F70-A2A1-E2AD5FAB204A}"/>
              </a:ext>
            </a:extLst>
          </p:cNvPr>
          <p:cNvSpPr txBox="1"/>
          <p:nvPr/>
        </p:nvSpPr>
        <p:spPr>
          <a:xfrm>
            <a:off x="1449977" y="7771014"/>
            <a:ext cx="727601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recuperar dados de uma tabela, utilize o comando SELECT, especificando as colunas desejadas e, opcionalmente, condições de filtro.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6012A8E-3632-4C59-9EE4-213BAEF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" y="2729921"/>
            <a:ext cx="8941373" cy="536482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6E6C4F0-A549-4844-B7B8-5BAB9E51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0" y="8943280"/>
            <a:ext cx="8079225" cy="3999936"/>
          </a:xfrm>
          <a:prstGeom prst="rect">
            <a:avLst/>
          </a:prstGeom>
        </p:spPr>
      </p:pic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E867C43D-67F7-43A1-8935-AE8C7177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C8A4C587-C942-4F9B-A350-76DBC278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49976" y="1796898"/>
            <a:ext cx="734801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atualizar registros em uma tabela, utilize o comando UPDATE, especificando a tabela, os novos valores e, opcionalmente, uma cláusula WHERE para especificar quais registros atualizar..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Söhne"/>
              </a:rPr>
              <a:t>MANIPULAÇÃO DE DADOS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8" name="Texto">
            <a:extLst>
              <a:ext uri="{FF2B5EF4-FFF2-40B4-BE49-F238E27FC236}">
                <a16:creationId xmlns:a16="http://schemas.microsoft.com/office/drawing/2014/main" id="{7BBCB378-315E-4F70-A2A1-E2AD5FAB204A}"/>
              </a:ext>
            </a:extLst>
          </p:cNvPr>
          <p:cNvSpPr txBox="1"/>
          <p:nvPr/>
        </p:nvSpPr>
        <p:spPr>
          <a:xfrm>
            <a:off x="1449976" y="7771014"/>
            <a:ext cx="734801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excluir registros de uma tabela, utilize o comando DELETE FROM, especificando a tabela e, opcionalmente, uma cláusula WHERE para especificar quais registros excluir.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4750B3-AFF5-4BD5-9FB0-A1A9AC92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10" y="3272852"/>
            <a:ext cx="8423723" cy="49247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513835-1367-4F27-9371-90FC7F2D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0" y="8908869"/>
            <a:ext cx="8207877" cy="4225338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0F34681-8299-452C-8CF4-859C4F8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50BF20F-39D7-4C92-821E-C39D9774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5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1141A3-78FE-4863-A2E0-BDC3E55A256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CD4DB2B4-6181-435D-8C44-AFF656DDB3EB}"/>
              </a:ext>
            </a:extLst>
          </p:cNvPr>
          <p:cNvSpPr txBox="1"/>
          <p:nvPr/>
        </p:nvSpPr>
        <p:spPr>
          <a:xfrm>
            <a:off x="1482634" y="8863012"/>
            <a:ext cx="6635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COMANDOS AVANÇADOS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E8B05850-70DA-410D-A66B-3B3DCFC172B1}"/>
              </a:ext>
            </a:extLst>
          </p:cNvPr>
          <p:cNvSpPr txBox="1"/>
          <p:nvPr/>
        </p:nvSpPr>
        <p:spPr>
          <a:xfrm>
            <a:off x="1371600" y="568910"/>
            <a:ext cx="7067006" cy="7725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1C5173-2D38-44B7-8923-1DE8CA3D3869}"/>
              </a:ext>
            </a:extLst>
          </p:cNvPr>
          <p:cNvSpPr/>
          <p:nvPr/>
        </p:nvSpPr>
        <p:spPr>
          <a:xfrm>
            <a:off x="2109787" y="11499402"/>
            <a:ext cx="5381625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899ED08-B1BF-4287-A883-FBDA583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7B57DA-0DB1-46CC-8B02-B4433B81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5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1D89AA-346B-4D12-8CB6-785569E615B0}"/>
              </a:ext>
            </a:extLst>
          </p:cNvPr>
          <p:cNvSpPr/>
          <p:nvPr/>
        </p:nvSpPr>
        <p:spPr>
          <a:xfrm>
            <a:off x="803210" y="485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6B848F3-97F5-4D89-A05F-E18D4597E02C}"/>
              </a:ext>
            </a:extLst>
          </p:cNvPr>
          <p:cNvSpPr txBox="1"/>
          <p:nvPr/>
        </p:nvSpPr>
        <p:spPr>
          <a:xfrm>
            <a:off x="1482633" y="2940174"/>
            <a:ext cx="747848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No PostgreSQL, os esquemas são usados para organizar objetos de banco de dados em grupos lógicos. Eles são úteis para dividir e isolar objetos, evitando conflitos de nome. Para criar um esquema, utilize o comando CREATE SCHEMA.</a:t>
            </a:r>
            <a:endParaRPr lang="pt-BR" sz="3200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82ACBFDF-E1F0-4003-A4BD-4D74603311C8}"/>
              </a:ext>
            </a:extLst>
          </p:cNvPr>
          <p:cNvSpPr txBox="1"/>
          <p:nvPr/>
        </p:nvSpPr>
        <p:spPr>
          <a:xfrm>
            <a:off x="1449977" y="458549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effectLst/>
                <a:latin typeface="Söhne"/>
              </a:rPr>
              <a:t>Guia de Comandos PostgreSQL: Conceitos avançados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Subtitulo">
            <a:extLst>
              <a:ext uri="{FF2B5EF4-FFF2-40B4-BE49-F238E27FC236}">
                <a16:creationId xmlns:a16="http://schemas.microsoft.com/office/drawing/2014/main" id="{66027A01-C3B5-4FC2-AA43-1ED46AFCDCA2}"/>
              </a:ext>
            </a:extLst>
          </p:cNvPr>
          <p:cNvSpPr txBox="1"/>
          <p:nvPr/>
        </p:nvSpPr>
        <p:spPr>
          <a:xfrm>
            <a:off x="1482634" y="1871125"/>
            <a:ext cx="663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Criando </a:t>
            </a:r>
            <a:r>
              <a:rPr lang="pt-BR" sz="3200" dirty="0" err="1">
                <a:latin typeface="+mj-lt"/>
              </a:rPr>
              <a:t>Schemas</a:t>
            </a:r>
            <a:r>
              <a:rPr lang="pt-BR" sz="3200" dirty="0">
                <a:latin typeface="+mj-lt"/>
              </a:rPr>
              <a:t> e Índices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F3A435-1F0B-4FAD-869B-F668E2C4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" y="4296648"/>
            <a:ext cx="9601200" cy="4817396"/>
          </a:xfrm>
          <a:prstGeom prst="rect">
            <a:avLst/>
          </a:prstGeom>
        </p:spPr>
      </p:pic>
      <p:sp>
        <p:nvSpPr>
          <p:cNvPr id="9" name="Texto">
            <a:extLst>
              <a:ext uri="{FF2B5EF4-FFF2-40B4-BE49-F238E27FC236}">
                <a16:creationId xmlns:a16="http://schemas.microsoft.com/office/drawing/2014/main" id="{33B5A18E-B6A3-4E69-B0E7-0BC52E7AC6A4}"/>
              </a:ext>
            </a:extLst>
          </p:cNvPr>
          <p:cNvSpPr txBox="1"/>
          <p:nvPr/>
        </p:nvSpPr>
        <p:spPr>
          <a:xfrm>
            <a:off x="1482633" y="8081188"/>
            <a:ext cx="747848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Os índices são estruturas que aceleram a recuperação de dados em tabelas. Eles podem ser criados em colunas específicas para melhorar o desempenho das consultas. Para criar um índice, utilize o comando CREATE INDEX..</a:t>
            </a:r>
            <a:endParaRPr lang="pt-BR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AE92FD-9F06-4CF5-8729-22672174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77" y="9030190"/>
            <a:ext cx="7086599" cy="477133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92E318D-BCE9-4646-B94F-278DB48A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PSQL- Heloísa Silva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3E4983A-DF0F-4190-97B9-1E2CF1A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CDF8-CED6-4BE1-ADCB-BFAD4B89C4D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869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828</Words>
  <Application>Microsoft Office PowerPoint</Application>
  <PresentationFormat>Papel A3 (297 x 420 mm)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8</vt:lpstr>
      <vt:lpstr>Arial</vt:lpstr>
      <vt:lpstr>Barlow Condensed SemiBold</vt:lpstr>
      <vt:lpstr>Calibri</vt:lpstr>
      <vt:lpstr>Calibri Light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heloisa serafim</dc:creator>
  <cp:lastModifiedBy>heloisa serafim</cp:lastModifiedBy>
  <cp:revision>6</cp:revision>
  <dcterms:created xsi:type="dcterms:W3CDTF">2024-05-13T11:18:23Z</dcterms:created>
  <dcterms:modified xsi:type="dcterms:W3CDTF">2024-05-13T13:57:34Z</dcterms:modified>
</cp:coreProperties>
</file>