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</p:sldMasterIdLst>
  <p:notesMasterIdLst>
    <p:notesMasterId r:id="rId28"/>
  </p:notesMasterIdLst>
  <p:sldIdLst>
    <p:sldId id="256" r:id="rId2"/>
    <p:sldId id="283" r:id="rId3"/>
    <p:sldId id="284" r:id="rId4"/>
    <p:sldId id="259" r:id="rId5"/>
    <p:sldId id="285" r:id="rId6"/>
    <p:sldId id="261" r:id="rId7"/>
    <p:sldId id="286" r:id="rId8"/>
    <p:sldId id="264" r:id="rId9"/>
    <p:sldId id="287" r:id="rId10"/>
    <p:sldId id="266" r:id="rId11"/>
    <p:sldId id="288" r:id="rId12"/>
    <p:sldId id="268" r:id="rId13"/>
    <p:sldId id="269" r:id="rId14"/>
    <p:sldId id="289" r:id="rId15"/>
    <p:sldId id="272" r:id="rId16"/>
    <p:sldId id="290" r:id="rId17"/>
    <p:sldId id="291" r:id="rId18"/>
    <p:sldId id="292" r:id="rId19"/>
    <p:sldId id="293" r:id="rId20"/>
    <p:sldId id="277" r:id="rId21"/>
    <p:sldId id="294" r:id="rId22"/>
    <p:sldId id="279" r:id="rId23"/>
    <p:sldId id="295" r:id="rId24"/>
    <p:sldId id="281" r:id="rId25"/>
    <p:sldId id="296" r:id="rId26"/>
    <p:sldId id="282" r:id="rId2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RMgiN+uE0nIFhn39DyuHTfpG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968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31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66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p9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https://www.kaggle.com/leventoz/covid19-education-impact-survey</a:t>
            </a:r>
            <a:endParaRPr/>
          </a:p>
        </p:txBody>
      </p:sp>
      <p:sp>
        <p:nvSpPr>
          <p:cNvPr id="303" name="Google Shape;30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https://www.kaggle.com/leventoz/covid19-education-impact-survey</a:t>
            </a:r>
            <a:endParaRPr/>
          </a:p>
        </p:txBody>
      </p:sp>
      <p:sp>
        <p:nvSpPr>
          <p:cNvPr id="303" name="Google Shape;30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69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Por que é importante saber o conhecimento exato desse dataset: preciso chamar a atenção de quem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e4b804ad2_0_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Obter informações para traçar um paralelo entre os dados da pesquisa na Venezuela e o que ocorre no Brasil</a:t>
            </a:r>
            <a:endParaRPr/>
          </a:p>
        </p:txBody>
      </p:sp>
      <p:sp>
        <p:nvSpPr>
          <p:cNvPr id="140" name="Google Shape;140;gee4b804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https://www.kaggle.com/leventoz/covid19-education-impact-survey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dataset</a:t>
            </a:r>
            <a:endParaRPr sz="1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dos dados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Importação para o MongoDB Compass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Conexão do dataset com o Atlas MongoDB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Análise/tratamento inicial dos dados 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Times New Roman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Criação de gráficos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Times New Roman"/>
              <a:buAutoNum type="arabicPeriod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Interpretação de resultados e conclusões</a:t>
            </a: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99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1_Somente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0"/>
          <p:cNvSpPr txBox="1">
            <a:spLocks noGrp="1"/>
          </p:cNvSpPr>
          <p:nvPr>
            <p:ph type="title"/>
          </p:nvPr>
        </p:nvSpPr>
        <p:spPr>
          <a:xfrm>
            <a:off x="633413" y="549275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0"/>
          <p:cNvSpPr txBox="1">
            <a:spLocks noGrp="1"/>
          </p:cNvSpPr>
          <p:nvPr>
            <p:ph type="sldNum" idx="12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7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774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26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82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3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w.org/pt/news/2021/05/17/378673" TargetMode="External"/><Relationship Id="rId7" Type="http://schemas.openxmlformats.org/officeDocument/2006/relationships/hyperlink" Target="https://www.unicef.org/brazil/comunicados-de-imprensa/criancas-de-6-10-anos-sao-mais-afetadas-pela-exclusao-escolar-na-pandemi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echazero.com.br/venezuela-desenvolve-modelo-de-educacao-a-distancia-para-professores/" TargetMode="External"/><Relationship Id="rId5" Type="http://schemas.openxmlformats.org/officeDocument/2006/relationships/hyperlink" Target="https://agenciabrasil.ebc.com.br/direitos-humanos/noticia/2020-09/pandemia-pode-reduzir-acesso-de-criancas-refugiadas-educacao" TargetMode="External"/><Relationship Id="rId4" Type="http://schemas.openxmlformats.org/officeDocument/2006/relationships/hyperlink" Target="https://oglobo.globo.com/mundo/especial-america-latina-coronavirus-expoe-fragilidade-em-saude-educacao-1-2443157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rlene.c.s.dias/alguns-comandos-%C3%BAteis-do-pandas-5fa19ae510c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lftstack.com/pt/howto/python-pandas/drop-row-pandas/" TargetMode="External"/><Relationship Id="rId5" Type="http://schemas.openxmlformats.org/officeDocument/2006/relationships/hyperlink" Target="https://qastack.com.br/programming/24284342/insert-a-row-to-pandas-dataframe" TargetMode="External"/><Relationship Id="rId4" Type="http://schemas.openxmlformats.org/officeDocument/2006/relationships/hyperlink" Target="https://www.delftstack.com/pt/howto/python-pandas/how-to-add-one-row-to-pandas-dataframe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ventoz/covid19-education-impact-surve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rot="10800000">
            <a:off x="4143372" y="-2"/>
            <a:ext cx="5000628" cy="2357431"/>
          </a:xfrm>
          <a:prstGeom prst="rtTriangle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400000" flipH="1">
            <a:off x="5033239" y="1409085"/>
            <a:ext cx="5519846" cy="2701676"/>
          </a:xfrm>
          <a:prstGeom prst="rtTriangle">
            <a:avLst/>
          </a:prstGeom>
          <a:solidFill>
            <a:srgbClr val="F2F2F2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350" y="5519862"/>
            <a:ext cx="7921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57"/>
              <a:buNone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Felipe, Heloíse,  Laisa e Renata</a:t>
            </a:r>
            <a:endParaRPr b="1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57"/>
              <a:buNone/>
            </a:pPr>
            <a:endParaRPr b="1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757"/>
              <a:buNone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 José Magalhães</a:t>
            </a:r>
            <a:endParaRPr b="1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665"/>
              <a:buNone/>
            </a:pPr>
            <a:endParaRPr sz="1665"/>
          </a:p>
        </p:txBody>
      </p:sp>
      <p:sp>
        <p:nvSpPr>
          <p:cNvPr id="88" name="Google Shape;88;p1"/>
          <p:cNvSpPr txBox="1"/>
          <p:nvPr/>
        </p:nvSpPr>
        <p:spPr>
          <a:xfrm>
            <a:off x="611188" y="1725372"/>
            <a:ext cx="7921625" cy="264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DADOS</a:t>
            </a:r>
            <a:endParaRPr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impacto da COVID-19 na educação venezuelana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0" i="0" u="none" strike="noStrike" cap="none" dirty="0">
              <a:solidFill>
                <a:srgbClr val="76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 idx="4294967295"/>
          </p:nvPr>
        </p:nvSpPr>
        <p:spPr>
          <a:xfrm>
            <a:off x="1382713" y="101600"/>
            <a:ext cx="7761287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DO PROBLEMA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idx="4294967295"/>
          </p:nvPr>
        </p:nvSpPr>
        <p:spPr>
          <a:xfrm>
            <a:off x="1101725" y="1500188"/>
            <a:ext cx="8042275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</p:txBody>
      </p:sp>
      <p:sp>
        <p:nvSpPr>
          <p:cNvPr id="157" name="Google Shape;157;p24"/>
          <p:cNvSpPr/>
          <p:nvPr/>
        </p:nvSpPr>
        <p:spPr>
          <a:xfrm>
            <a:off x="3403200" y="1440521"/>
            <a:ext cx="2613000" cy="2224500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493710" y="1544784"/>
            <a:ext cx="243198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PODEMOS ENTENDER MELHOR SOBRE </a:t>
            </a:r>
            <a:r>
              <a:rPr lang="pt-BR" sz="18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IMPACTO DA PANDEMIA DE COVID-19 NA EDUCAÇÃO VENEZUELANA</a:t>
            </a:r>
            <a:r>
              <a:rPr lang="pt-BR" sz="1800" b="0" i="0" u="none" strike="noStrike" cap="none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485425" y="3726639"/>
            <a:ext cx="42543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Tratamento </a:t>
            </a: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dados da tabela oficial do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</a:t>
            </a:r>
            <a:r>
              <a:rPr lang="pt-BR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interpretação dos gráficos gerados pelo dataset</a:t>
            </a: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3283" y="4019027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817045" y="4031522"/>
            <a:ext cx="914400" cy="40963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420681" y="4642515"/>
            <a:ext cx="19175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Ferramenta computacional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5400000">
            <a:off x="1524534" y="2543299"/>
            <a:ext cx="1593900" cy="1394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24"/>
          <p:cNvSpPr/>
          <p:nvPr/>
        </p:nvSpPr>
        <p:spPr>
          <a:xfrm>
            <a:off x="3013023" y="1970913"/>
            <a:ext cx="344774" cy="502464"/>
          </a:xfrm>
          <a:custGeom>
            <a:avLst/>
            <a:gdLst/>
            <a:ahLst/>
            <a:cxnLst/>
            <a:rect l="l" t="t" r="r" b="b"/>
            <a:pathLst>
              <a:path w="344774" h="502464" extrusionOk="0">
                <a:moveTo>
                  <a:pt x="344774" y="7789"/>
                </a:moveTo>
                <a:cubicBezTo>
                  <a:pt x="261078" y="-3454"/>
                  <a:pt x="177383" y="-14697"/>
                  <a:pt x="119921" y="67749"/>
                </a:cubicBezTo>
                <a:cubicBezTo>
                  <a:pt x="62459" y="150195"/>
                  <a:pt x="31229" y="326329"/>
                  <a:pt x="0" y="502464"/>
                </a:cubicBez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>
            <a:off x="8170416" y="5252262"/>
            <a:ext cx="366900" cy="225300"/>
          </a:xfrm>
          <a:prstGeom prst="curvedConnector3">
            <a:avLst>
              <a:gd name="adj1" fmla="val -23531"/>
            </a:avLst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24"/>
          <p:cNvSpPr txBox="1"/>
          <p:nvPr/>
        </p:nvSpPr>
        <p:spPr>
          <a:xfrm>
            <a:off x="4982991" y="5324558"/>
            <a:ext cx="32592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explorar dados e buscar correlação!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 rot="10800000">
            <a:off x="8177294" y="3726639"/>
            <a:ext cx="360022" cy="14875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0" y="5761073"/>
            <a:ext cx="903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43274" y="4488550"/>
            <a:ext cx="225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 complementares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75;gee189d4d84_0_23">
            <a:extLst>
              <a:ext uri="{FF2B5EF4-FFF2-40B4-BE49-F238E27FC236}">
                <a16:creationId xmlns:a16="http://schemas.microsoft.com/office/drawing/2014/main" id="{B9121C25-397E-4BB7-B69D-B39576F8167A}"/>
              </a:ext>
            </a:extLst>
          </p:cNvPr>
          <p:cNvSpPr txBox="1"/>
          <p:nvPr/>
        </p:nvSpPr>
        <p:spPr>
          <a:xfrm>
            <a:off x="548675" y="1255700"/>
            <a:ext cx="41268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2000" b="1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0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Apresentação do problema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dados e Métodos </a:t>
            </a:r>
            <a:endParaRPr sz="2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2000" b="1" i="0" u="none" strike="noStrike" cap="none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90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 idx="4294967295"/>
          </p:nvPr>
        </p:nvSpPr>
        <p:spPr>
          <a:xfrm>
            <a:off x="1158198" y="218520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 E MÉTODOS</a:t>
            </a:r>
            <a:endParaRPr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idx="4294967295"/>
          </p:nvPr>
        </p:nvSpPr>
        <p:spPr>
          <a:xfrm>
            <a:off x="1101725" y="1500188"/>
            <a:ext cx="8042275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</p:txBody>
      </p:sp>
      <p:sp>
        <p:nvSpPr>
          <p:cNvPr id="182" name="Google Shape;182;p28"/>
          <p:cNvSpPr/>
          <p:nvPr/>
        </p:nvSpPr>
        <p:spPr>
          <a:xfrm>
            <a:off x="497652" y="1757209"/>
            <a:ext cx="2336725" cy="989823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611188" y="2055332"/>
            <a:ext cx="209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571993" y="3777569"/>
            <a:ext cx="4254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de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dos dados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Importação para o MongoDB Compass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Conexão do dataset com o Atlas MongoDB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Análise/tratamento inicial dos dados 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Times New Roman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Criação de gráficos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Times New Roman"/>
              <a:buAutoNum type="arabicPeriod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Interpretação de resultados e conclusões</a:t>
            </a: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8"/>
          <p:cNvCxnSpPr/>
          <p:nvPr/>
        </p:nvCxnSpPr>
        <p:spPr>
          <a:xfrm>
            <a:off x="3050498" y="2239998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 txBox="1"/>
          <p:nvPr/>
        </p:nvSpPr>
        <p:spPr>
          <a:xfrm>
            <a:off x="4444323" y="1654317"/>
            <a:ext cx="42543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"/>
                <a:ea typeface="Times"/>
                <a:cs typeface="Times"/>
                <a:sym typeface="Times"/>
              </a:rPr>
              <a:t>https://www.kaggle.com/leventoz/covid19-education-impact-survey).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1E4E79"/>
                </a:solidFill>
                <a:latin typeface="Times"/>
                <a:ea typeface="Times"/>
                <a:cs typeface="Times"/>
                <a:sym typeface="Times"/>
              </a:rPr>
              <a:t>Ferramentas:</a:t>
            </a:r>
            <a:r>
              <a:rPr lang="pt-BR" sz="1800" b="0" i="1" u="none" strike="noStrike" cap="none">
                <a:solidFill>
                  <a:srgbClr val="1E4E79"/>
                </a:solidFill>
                <a:latin typeface="Times"/>
                <a:ea typeface="Times"/>
                <a:cs typeface="Times"/>
                <a:sym typeface="Times"/>
              </a:rPr>
              <a:t> Python, MongoDB, Compass</a:t>
            </a:r>
            <a:endParaRPr sz="1800" b="0" i="0" u="none" strike="noStrike" cap="none">
              <a:solidFill>
                <a:srgbClr val="1E4E79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E4E7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492921" y="3594792"/>
            <a:ext cx="2336725" cy="989823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567193" y="3902170"/>
            <a:ext cx="209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3050498" y="4089704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28"/>
          <p:cNvSpPr txBox="1"/>
          <p:nvPr/>
        </p:nvSpPr>
        <p:spPr>
          <a:xfrm>
            <a:off x="166013" y="497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 idx="4294967295"/>
          </p:nvPr>
        </p:nvSpPr>
        <p:spPr>
          <a:xfrm>
            <a:off x="596667" y="441508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DADOS E MÉTODOS </a:t>
            </a:r>
            <a:endParaRPr sz="2400"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idx="4294967295"/>
          </p:nvPr>
        </p:nvSpPr>
        <p:spPr>
          <a:xfrm>
            <a:off x="1101725" y="1500188"/>
            <a:ext cx="8042275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</p:txBody>
      </p:sp>
      <p:sp>
        <p:nvSpPr>
          <p:cNvPr id="197" name="Google Shape;197;p29"/>
          <p:cNvSpPr/>
          <p:nvPr/>
        </p:nvSpPr>
        <p:spPr>
          <a:xfrm>
            <a:off x="364785" y="2318385"/>
            <a:ext cx="2336725" cy="989823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94211" y="2648585"/>
            <a:ext cx="209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9"/>
          <p:cNvGrpSpPr/>
          <p:nvPr/>
        </p:nvGrpSpPr>
        <p:grpSpPr>
          <a:xfrm>
            <a:off x="250571" y="3612603"/>
            <a:ext cx="8638257" cy="731341"/>
            <a:chOff x="467547" y="764276"/>
            <a:chExt cx="8638257" cy="731341"/>
          </a:xfrm>
        </p:grpSpPr>
        <p:sp>
          <p:nvSpPr>
            <p:cNvPr id="200" name="Google Shape;200;p29"/>
            <p:cNvSpPr/>
            <p:nvPr/>
          </p:nvSpPr>
          <p:spPr>
            <a:xfrm>
              <a:off x="467547" y="764276"/>
              <a:ext cx="1828353" cy="73134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467547" y="764276"/>
              <a:ext cx="1645518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>
                  <a:solidFill>
                    <a:schemeClr val="lt1"/>
                  </a:solidFill>
                </a:rPr>
                <a:t>Definição de dataset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787333" y="764276"/>
              <a:ext cx="1828353" cy="731341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2153004" y="764276"/>
              <a:ext cx="1097012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2000" tIns="34650" rIns="17325" bIns="34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pt-BR" sz="1300" b="1">
                  <a:solidFill>
                    <a:schemeClr val="lt1"/>
                  </a:solidFill>
                </a:rPr>
                <a:t>Download dos dados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185592" y="764276"/>
              <a:ext cx="1828353" cy="731341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 txBox="1"/>
            <p:nvPr/>
          </p:nvSpPr>
          <p:spPr>
            <a:xfrm>
              <a:off x="3551263" y="764276"/>
              <a:ext cx="1097012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>
                  <a:solidFill>
                    <a:schemeClr val="lt1"/>
                  </a:solidFill>
                </a:rPr>
                <a:t>Importação para MongoDB Compass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7277451" y="764276"/>
              <a:ext cx="1828353" cy="731341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7643122" y="764276"/>
              <a:ext cx="1097012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Interpretação de resultados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554539" y="764276"/>
              <a:ext cx="1828353" cy="731341"/>
            </a:xfrm>
            <a:prstGeom prst="chevron">
              <a:avLst>
                <a:gd name="adj" fmla="val 50000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4920210" y="764276"/>
              <a:ext cx="1097012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pt-BR" sz="1100" b="1">
                  <a:solidFill>
                    <a:schemeClr val="lt1"/>
                  </a:solidFill>
                </a:rPr>
                <a:t>onexão do dataset com Atlas MongoDB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874720" y="764276"/>
              <a:ext cx="1828353" cy="73134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6240391" y="764276"/>
              <a:ext cx="1097012" cy="731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100" b="1">
                  <a:solidFill>
                    <a:schemeClr val="lt1"/>
                  </a:solidFill>
                </a:rPr>
                <a:t>Análise de dados e criação dos gráficos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26;gee189d4d84_0_51">
            <a:extLst>
              <a:ext uri="{FF2B5EF4-FFF2-40B4-BE49-F238E27FC236}">
                <a16:creationId xmlns:a16="http://schemas.microsoft.com/office/drawing/2014/main" id="{E810F3A5-50B2-4DC9-8059-15111C3B3D77}"/>
              </a:ext>
            </a:extLst>
          </p:cNvPr>
          <p:cNvSpPr txBox="1"/>
          <p:nvPr/>
        </p:nvSpPr>
        <p:spPr>
          <a:xfrm>
            <a:off x="548675" y="1255700"/>
            <a:ext cx="41268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2000" b="1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0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Apresentação do problema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Base de dados e Métodos 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sz="2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2000" b="1" i="0" u="none" strike="noStrike" cap="none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36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86328" y="-133585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idx="1"/>
          </p:nvPr>
        </p:nvSpPr>
        <p:spPr>
          <a:xfrm>
            <a:off x="791297" y="836685"/>
            <a:ext cx="6655886" cy="93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pt-BR" sz="20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00" y="1985181"/>
            <a:ext cx="6655875" cy="395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86328" y="-133585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idx="1"/>
          </p:nvPr>
        </p:nvSpPr>
        <p:spPr>
          <a:xfrm>
            <a:off x="791297" y="836685"/>
            <a:ext cx="6655886" cy="93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pt-BR" sz="20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</p:txBody>
      </p:sp>
      <p:pic>
        <p:nvPicPr>
          <p:cNvPr id="5" name="Google Shape;240;gee4b804ad2_0_23">
            <a:extLst>
              <a:ext uri="{FF2B5EF4-FFF2-40B4-BE49-F238E27FC236}">
                <a16:creationId xmlns:a16="http://schemas.microsoft.com/office/drawing/2014/main" id="{982CD159-42FF-4353-BCC3-051861F5FB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61" y="2060195"/>
            <a:ext cx="7523276" cy="362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82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86328" y="-133585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idx="1"/>
          </p:nvPr>
        </p:nvSpPr>
        <p:spPr>
          <a:xfrm>
            <a:off x="791297" y="836685"/>
            <a:ext cx="6655886" cy="93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pt-BR" sz="20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</p:txBody>
      </p:sp>
      <p:pic>
        <p:nvPicPr>
          <p:cNvPr id="6" name="Google Shape;247;gee4b804ad2_0_16">
            <a:extLst>
              <a:ext uri="{FF2B5EF4-FFF2-40B4-BE49-F238E27FC236}">
                <a16:creationId xmlns:a16="http://schemas.microsoft.com/office/drawing/2014/main" id="{9E71941C-6253-4A95-A47F-E258E2CC75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50" y="2217075"/>
            <a:ext cx="8480825" cy="384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44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86328" y="-133585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idx="1"/>
          </p:nvPr>
        </p:nvSpPr>
        <p:spPr>
          <a:xfrm>
            <a:off x="791297" y="836685"/>
            <a:ext cx="6655886" cy="93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pt-BR" sz="20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</p:txBody>
      </p:sp>
      <p:pic>
        <p:nvPicPr>
          <p:cNvPr id="5" name="Google Shape;254;gee4b804ad2_0_30">
            <a:extLst>
              <a:ext uri="{FF2B5EF4-FFF2-40B4-BE49-F238E27FC236}">
                <a16:creationId xmlns:a16="http://schemas.microsoft.com/office/drawing/2014/main" id="{1965735F-47F4-4363-89C2-A819E8B06F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50" y="2217075"/>
            <a:ext cx="7340950" cy="3575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16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286328" y="-133585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idx="1"/>
          </p:nvPr>
        </p:nvSpPr>
        <p:spPr>
          <a:xfrm>
            <a:off x="791297" y="836685"/>
            <a:ext cx="6655886" cy="93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  <a:p>
            <a:pPr marL="342900" lvl="0" indent="-342900" algn="just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pt-BR" sz="20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entrevistados: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b="1" dirty="0"/>
          </a:p>
        </p:txBody>
      </p:sp>
      <p:pic>
        <p:nvPicPr>
          <p:cNvPr id="6" name="Google Shape;261;gee4b804ad2_0_37">
            <a:extLst>
              <a:ext uri="{FF2B5EF4-FFF2-40B4-BE49-F238E27FC236}">
                <a16:creationId xmlns:a16="http://schemas.microsoft.com/office/drawing/2014/main" id="{6B4D91FC-5484-49F4-B2C0-41EC6142A1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0" y="2387300"/>
            <a:ext cx="8162701" cy="25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3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97E89DE3-0AF9-4D5E-837C-A0ADE9C70AC9}"/>
              </a:ext>
            </a:extLst>
          </p:cNvPr>
          <p:cNvSpPr txBox="1">
            <a:spLocks/>
          </p:cNvSpPr>
          <p:nvPr/>
        </p:nvSpPr>
        <p:spPr>
          <a:xfrm>
            <a:off x="392340" y="1376512"/>
            <a:ext cx="7886700" cy="4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Apresentação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Motivação</a:t>
            </a: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Objetivos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Apresentação do problema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Base de dados e Métodos 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Resultados e Discussões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Conclusões</a:t>
            </a:r>
            <a:endParaRPr lang="pt-BR"/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Referências</a:t>
            </a:r>
            <a:endParaRPr lang="pt-BR"/>
          </a:p>
          <a:p>
            <a:pPr marL="457200" indent="0">
              <a:lnSpc>
                <a:spcPct val="90000"/>
              </a:lnSpc>
              <a:spcBef>
                <a:spcPts val="750"/>
              </a:spcBef>
              <a:buSzPts val="2200"/>
              <a:buFont typeface="Arial" panose="020B0604020202020204" pitchFamily="34" charset="0"/>
              <a:buNone/>
            </a:pPr>
            <a:endParaRPr lang="pt-BR" b="1" dirty="0"/>
          </a:p>
        </p:txBody>
      </p:sp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61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8"/>
          <p:cNvSpPr txBox="1">
            <a:spLocks noGrp="1"/>
          </p:cNvSpPr>
          <p:nvPr>
            <p:ph type="title" idx="4294967295"/>
          </p:nvPr>
        </p:nvSpPr>
        <p:spPr>
          <a:xfrm>
            <a:off x="1285875" y="92729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dirty="0"/>
          </a:p>
        </p:txBody>
      </p:sp>
      <p:sp>
        <p:nvSpPr>
          <p:cNvPr id="268" name="Google Shape;268;p98"/>
          <p:cNvSpPr txBox="1">
            <a:spLocks noGrp="1"/>
          </p:cNvSpPr>
          <p:nvPr>
            <p:ph idx="4294967295"/>
          </p:nvPr>
        </p:nvSpPr>
        <p:spPr>
          <a:xfrm>
            <a:off x="0" y="981075"/>
            <a:ext cx="8367713" cy="476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dirty="0"/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20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Importância da qualidade e tratamento de dados</a:t>
            </a:r>
            <a:endParaRPr dirty="0"/>
          </a:p>
          <a:p>
            <a:pPr marL="3429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0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0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20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Integrar diferentes tipos de dados</a:t>
            </a:r>
            <a:endParaRPr sz="20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0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 sz="20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Sugestão para trabalhos futuros =&gt;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 dirty="0"/>
          </a:p>
        </p:txBody>
      </p:sp>
      <p:cxnSp>
        <p:nvCxnSpPr>
          <p:cNvPr id="269" name="Google Shape;269;p98"/>
          <p:cNvCxnSpPr/>
          <p:nvPr/>
        </p:nvCxnSpPr>
        <p:spPr>
          <a:xfrm>
            <a:off x="2213512" y="1799665"/>
            <a:ext cx="320700" cy="288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0" name="Google Shape;270;p98"/>
          <p:cNvSpPr txBox="1"/>
          <p:nvPr/>
        </p:nvSpPr>
        <p:spPr>
          <a:xfrm>
            <a:off x="2643083" y="1841359"/>
            <a:ext cx="2575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utilizar dados consistentes e confiáveis, sem abordagem tendenciosas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98"/>
          <p:cNvCxnSpPr/>
          <p:nvPr/>
        </p:nvCxnSpPr>
        <p:spPr>
          <a:xfrm>
            <a:off x="2322386" y="3428998"/>
            <a:ext cx="320700" cy="288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98"/>
          <p:cNvSpPr txBox="1"/>
          <p:nvPr/>
        </p:nvSpPr>
        <p:spPr>
          <a:xfrm>
            <a:off x="2534210" y="3486729"/>
            <a:ext cx="257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reduz incertezas e traz ganhos à interpretação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8;p99">
            <a:extLst>
              <a:ext uri="{FF2B5EF4-FFF2-40B4-BE49-F238E27FC236}">
                <a16:creationId xmlns:a16="http://schemas.microsoft.com/office/drawing/2014/main" id="{2E613F76-2857-4606-968A-DFFCA5F58BE9}"/>
              </a:ext>
            </a:extLst>
          </p:cNvPr>
          <p:cNvSpPr txBox="1">
            <a:spLocks/>
          </p:cNvSpPr>
          <p:nvPr/>
        </p:nvSpPr>
        <p:spPr>
          <a:xfrm>
            <a:off x="392340" y="1185462"/>
            <a:ext cx="7886700" cy="41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Motivação</a:t>
            </a: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Objetivos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 do problema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Base de dados e Métodos 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Resultados e Discussões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3F3F3F"/>
                </a:solidFill>
              </a:rPr>
              <a:t>Conclusões</a:t>
            </a:r>
            <a:endParaRPr lang="pt-BR">
              <a:solidFill>
                <a:srgbClr val="3F3F3F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Referências</a:t>
            </a:r>
            <a:endParaRPr lang="pt-BR" b="1">
              <a:solidFill>
                <a:schemeClr val="accent3"/>
              </a:solidFill>
            </a:endParaRPr>
          </a:p>
          <a:p>
            <a:pPr marL="457200">
              <a:lnSpc>
                <a:spcPct val="90000"/>
              </a:lnSpc>
              <a:spcBef>
                <a:spcPts val="750"/>
              </a:spcBef>
              <a:buClr>
                <a:srgbClr val="A5A5A5"/>
              </a:buClr>
              <a:buSzPts val="2000"/>
              <a:buFont typeface="Arial" panose="020B0604020202020204" pitchFamily="34" charset="0"/>
              <a:buNone/>
            </a:pPr>
            <a:endParaRPr lang="pt-BR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5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0"/>
          <p:cNvSpPr txBox="1">
            <a:spLocks noGrp="1"/>
          </p:cNvSpPr>
          <p:nvPr>
            <p:ph type="title"/>
          </p:nvPr>
        </p:nvSpPr>
        <p:spPr>
          <a:xfrm>
            <a:off x="2847656" y="462341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CONCLUSÕES </a:t>
            </a:r>
            <a:endParaRPr dirty="0"/>
          </a:p>
        </p:txBody>
      </p:sp>
      <p:sp>
        <p:nvSpPr>
          <p:cNvPr id="294" name="Google Shape;294;p100"/>
          <p:cNvSpPr txBox="1">
            <a:spLocks noGrp="1"/>
          </p:cNvSpPr>
          <p:nvPr>
            <p:ph idx="1"/>
          </p:nvPr>
        </p:nvSpPr>
        <p:spPr>
          <a:xfrm>
            <a:off x="254032" y="2240750"/>
            <a:ext cx="8216119" cy="505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 dirty="0">
                <a:solidFill>
                  <a:srgbClr val="1F3864"/>
                </a:solidFill>
              </a:rPr>
              <a:t>As abordagens ajudaram a identificar e quantificar informações tais como quantidade de pessoas entrevistadas de acordo com faixa etária, gênero, região e situação financeira; </a:t>
            </a:r>
            <a:endParaRPr sz="2000" dirty="0">
              <a:solidFill>
                <a:srgbClr val="1F3864"/>
              </a:solidFill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 sz="2000" dirty="0">
                <a:solidFill>
                  <a:srgbClr val="1F3864"/>
                </a:solidFill>
              </a:rPr>
              <a:t>Também foi possível observar relações entre [........];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000" dirty="0">
              <a:solidFill>
                <a:srgbClr val="1F3864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000" dirty="0">
              <a:solidFill>
                <a:srgbClr val="1F3864"/>
              </a:solidFill>
            </a:endParaRPr>
          </a:p>
        </p:txBody>
      </p:sp>
      <p:sp>
        <p:nvSpPr>
          <p:cNvPr id="289" name="Google Shape;289;p100"/>
          <p:cNvSpPr txBox="1"/>
          <p:nvPr/>
        </p:nvSpPr>
        <p:spPr>
          <a:xfrm rot="-2196577">
            <a:off x="3056630" y="2340636"/>
            <a:ext cx="9489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sector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300;p102">
            <a:extLst>
              <a:ext uri="{FF2B5EF4-FFF2-40B4-BE49-F238E27FC236}">
                <a16:creationId xmlns:a16="http://schemas.microsoft.com/office/drawing/2014/main" id="{BC97B87E-5882-4F0F-8985-6284E25349B4}"/>
              </a:ext>
            </a:extLst>
          </p:cNvPr>
          <p:cNvSpPr txBox="1">
            <a:spLocks/>
          </p:cNvSpPr>
          <p:nvPr/>
        </p:nvSpPr>
        <p:spPr>
          <a:xfrm>
            <a:off x="392340" y="1185462"/>
            <a:ext cx="7886700" cy="41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Motivação</a:t>
            </a: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Objetivos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 do problema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Base de dados e Métodos 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Resultados e Discussões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Conclusões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3F3F3F"/>
                </a:solidFill>
              </a:rPr>
              <a:t>Referências</a:t>
            </a:r>
          </a:p>
          <a:p>
            <a:pPr marL="457200" indent="0">
              <a:lnSpc>
                <a:spcPct val="90000"/>
              </a:lnSpc>
              <a:spcBef>
                <a:spcPts val="750"/>
              </a:spcBef>
              <a:buSzPts val="2200"/>
              <a:buFont typeface="Arial" panose="020B0604020202020204" pitchFamily="34" charset="0"/>
              <a:buNone/>
            </a:pPr>
            <a:endParaRPr lang="pt-BR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3"/>
          <p:cNvSpPr txBox="1">
            <a:spLocks noGrp="1"/>
          </p:cNvSpPr>
          <p:nvPr>
            <p:ph type="title" idx="4294967295"/>
          </p:nvPr>
        </p:nvSpPr>
        <p:spPr>
          <a:xfrm>
            <a:off x="1413510" y="21494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endParaRPr dirty="0"/>
          </a:p>
        </p:txBody>
      </p:sp>
      <p:sp>
        <p:nvSpPr>
          <p:cNvPr id="306" name="Google Shape;306;p103"/>
          <p:cNvSpPr txBox="1">
            <a:spLocks noGrp="1"/>
          </p:cNvSpPr>
          <p:nvPr>
            <p:ph idx="4294967295"/>
          </p:nvPr>
        </p:nvSpPr>
        <p:spPr>
          <a:xfrm>
            <a:off x="1101725" y="1500188"/>
            <a:ext cx="8042275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</p:txBody>
      </p:sp>
      <p:sp>
        <p:nvSpPr>
          <p:cNvPr id="307" name="Google Shape;307;p103"/>
          <p:cNvSpPr txBox="1"/>
          <p:nvPr/>
        </p:nvSpPr>
        <p:spPr>
          <a:xfrm>
            <a:off x="467551" y="1213950"/>
            <a:ext cx="8676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PANDEMIA E O IMPACTO NA EDUCAÇÃO: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https://www.hrw.org/pt/news/2021/05/17/378673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https://oglobo.globo.com/mundo/especial-america-latina-coronavirus-expoe-fragilidade-em-saude-educacao-1-24431571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https://agenciabrasil.ebc.com.br/direitos-humanos/noticia/2020-09/pandemia-pode-reduzir-acesso-de-criancas-refugiadas-educacao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https://brechazero.com.br/venezuela-desenvolve-modelo-de-educacao-a-distancia-para-professores/</a:t>
            </a:r>
            <a:r>
              <a:rPr lang="pt-BR" sz="18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***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https://www.unicef.org/brazil/comunicados-de-imprensa/criancas-de-6-10-anos-sao-mais-afetadas-pela-exclusao-escolar-na-pandemia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endParaRPr sz="1800" b="0" i="0" u="none" strike="noStrike" cap="none" dirty="0">
              <a:solidFill>
                <a:srgbClr val="1E4E79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3"/>
          <p:cNvSpPr txBox="1">
            <a:spLocks noGrp="1"/>
          </p:cNvSpPr>
          <p:nvPr>
            <p:ph type="title" idx="4294967295"/>
          </p:nvPr>
        </p:nvSpPr>
        <p:spPr>
          <a:xfrm>
            <a:off x="1413510" y="21494"/>
            <a:ext cx="657225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endParaRPr dirty="0"/>
          </a:p>
        </p:txBody>
      </p:sp>
      <p:sp>
        <p:nvSpPr>
          <p:cNvPr id="306" name="Google Shape;306;p103"/>
          <p:cNvSpPr txBox="1">
            <a:spLocks noGrp="1"/>
          </p:cNvSpPr>
          <p:nvPr>
            <p:ph idx="4294967295"/>
          </p:nvPr>
        </p:nvSpPr>
        <p:spPr>
          <a:xfrm>
            <a:off x="1101725" y="1500188"/>
            <a:ext cx="8042275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</p:txBody>
      </p:sp>
      <p:sp>
        <p:nvSpPr>
          <p:cNvPr id="307" name="Google Shape;307;p103"/>
          <p:cNvSpPr txBox="1"/>
          <p:nvPr/>
        </p:nvSpPr>
        <p:spPr>
          <a:xfrm>
            <a:off x="467551" y="1213950"/>
            <a:ext cx="86766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PANDAS E DATAFRAME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https://medium.com/@dirlene.c.s.dias/alguns-comandos-%C3%BAteis-do-pandas-5fa19ae510c1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https://www.delftstack.com/pt/howto/python-pandas/how-to-add-one-row-to-pandas-dataframe/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https://qastack.com.br/programming/24284342/insert-a-row-to-pandas-dataframe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https://www.delftstack.com/pt/howto/python-pandas/drop-row-pandas/</a:t>
            </a:r>
            <a:endParaRPr sz="1800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287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  <a:buFont typeface="Noto Sans Symbols"/>
              <a:buChar char="▪"/>
            </a:pPr>
            <a:r>
              <a:rPr lang="pt-BR" sz="1800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https://matplotlib.org/stable/gallery/pie_and_polar_charts/bar_of_pie.html#sphx-glr-gallery-pie-and-polar-charts-bar-of-pie-py</a:t>
            </a:r>
            <a:r>
              <a:rPr lang="pt-BR" sz="1800" b="0" i="0" u="none" strike="noStrike" cap="none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20"/>
            </a:pPr>
            <a:endParaRPr sz="1800" b="0" i="0" u="none" strike="noStrike" cap="none" dirty="0">
              <a:solidFill>
                <a:srgbClr val="1E4E79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836483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6"/>
          <p:cNvSpPr/>
          <p:nvPr/>
        </p:nvSpPr>
        <p:spPr>
          <a:xfrm rot="10800000">
            <a:off x="-9523" y="-701"/>
            <a:ext cx="9163046" cy="4001906"/>
          </a:xfrm>
          <a:custGeom>
            <a:avLst/>
            <a:gdLst/>
            <a:ahLst/>
            <a:cxnLst/>
            <a:rect l="l" t="t" r="r" b="b"/>
            <a:pathLst>
              <a:path w="9163046" h="4789172" extrusionOk="0">
                <a:moveTo>
                  <a:pt x="9523" y="4788333"/>
                </a:moveTo>
                <a:cubicBezTo>
                  <a:pt x="6349" y="3192222"/>
                  <a:pt x="3174" y="1596111"/>
                  <a:pt x="0" y="0"/>
                </a:cubicBezTo>
                <a:lnTo>
                  <a:pt x="9149692" y="1283202"/>
                </a:lnTo>
                <a:cubicBezTo>
                  <a:pt x="9154143" y="2451859"/>
                  <a:pt x="9158595" y="3620515"/>
                  <a:pt x="9163046" y="4789172"/>
                </a:cubicBezTo>
                <a:lnTo>
                  <a:pt x="9523" y="4788333"/>
                </a:lnTo>
                <a:close/>
              </a:path>
            </a:pathLst>
          </a:custGeom>
          <a:solidFill>
            <a:srgbClr val="D9D9D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06"/>
          <p:cNvSpPr/>
          <p:nvPr/>
        </p:nvSpPr>
        <p:spPr>
          <a:xfrm rot="-5400000" flipH="1">
            <a:off x="4250537" y="1964537"/>
            <a:ext cx="6858000" cy="2928926"/>
          </a:xfrm>
          <a:prstGeom prst="rtTriangle">
            <a:avLst/>
          </a:prstGeom>
          <a:solidFill>
            <a:srgbClr val="F2F2F2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06"/>
          <p:cNvSpPr txBox="1">
            <a:spLocks noGrp="1"/>
          </p:cNvSpPr>
          <p:nvPr>
            <p:ph type="title"/>
          </p:nvPr>
        </p:nvSpPr>
        <p:spPr>
          <a:xfrm>
            <a:off x="843890" y="2000252"/>
            <a:ext cx="78867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600" b="1" dirty="0">
                <a:solidFill>
                  <a:srgbClr val="76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AGRADECEMOS A ATENÇÃO!</a:t>
            </a:r>
            <a:br>
              <a:rPr lang="pt-BR" sz="2600" b="1" dirty="0">
                <a:solidFill>
                  <a:srgbClr val="76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2600" b="1" dirty="0">
                <a:solidFill>
                  <a:srgbClr val="76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600" dirty="0">
              <a:solidFill>
                <a:srgbClr val="75707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9;p4">
            <a:extLst>
              <a:ext uri="{FF2B5EF4-FFF2-40B4-BE49-F238E27FC236}">
                <a16:creationId xmlns:a16="http://schemas.microsoft.com/office/drawing/2014/main" id="{2E943F2B-B04F-4EBA-82DC-DB2154BFC01D}"/>
              </a:ext>
            </a:extLst>
          </p:cNvPr>
          <p:cNvSpPr txBox="1">
            <a:spLocks/>
          </p:cNvSpPr>
          <p:nvPr/>
        </p:nvSpPr>
        <p:spPr>
          <a:xfrm>
            <a:off x="392340" y="1185462"/>
            <a:ext cx="7886700" cy="41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SzPts val="2200"/>
              <a:buFont typeface="Noto Sans Symbols"/>
              <a:buChar char="▪"/>
            </a:pPr>
            <a:r>
              <a:rPr lang="pt-BR" b="1"/>
              <a:t>Apresentação</a:t>
            </a:r>
            <a:endParaRPr lang="pt-BR"/>
          </a:p>
          <a:p>
            <a:pPr marL="457200" indent="-3556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0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Motivação</a:t>
            </a: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Objetivos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 do problema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Base de dados e Métodos 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Resultados e Discussões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Conclusões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Referências</a:t>
            </a:r>
            <a:endParaRPr lang="pt-BR">
              <a:solidFill>
                <a:srgbClr val="C0C0C0"/>
              </a:solidFill>
            </a:endParaRPr>
          </a:p>
          <a:p>
            <a:pPr marL="457200" indent="0">
              <a:lnSpc>
                <a:spcPct val="90000"/>
              </a:lnSpc>
              <a:spcBef>
                <a:spcPts val="750"/>
              </a:spcBef>
              <a:buSzPts val="2200"/>
              <a:buFont typeface="Arial" panose="020B0604020202020204" pitchFamily="34" charset="0"/>
              <a:buNone/>
            </a:pPr>
            <a:endParaRPr lang="pt-BR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1286328" y="368084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</a:t>
            </a:r>
            <a:endParaRPr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379326" y="1732279"/>
            <a:ext cx="8385346" cy="419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marR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78571"/>
              <a:buFont typeface="Noto Sans Symbols"/>
              <a:buNone/>
            </a:pPr>
            <a:endParaRPr sz="28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7822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78571"/>
              <a:buFont typeface="Noto Sans Symbols"/>
              <a:buChar char="❑"/>
            </a:pPr>
            <a:r>
              <a:rPr lang="pt-BR" sz="28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estudo é baseado nos resultados da interpretação da análise de dados: </a:t>
            </a:r>
          </a:p>
          <a:p>
            <a:pPr marL="442278" marR="0" lvl="0" indent="-3429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78571"/>
              <a:buFont typeface="Arial" panose="020B0604020202020204" pitchFamily="34" charset="0"/>
              <a:buChar char="•"/>
            </a:pPr>
            <a:r>
              <a:rPr lang="pt-BR" sz="2200" b="0" i="0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https://www.kaggle.com/leventoz/covid19-education-impact-survey</a:t>
            </a:r>
            <a:endParaRPr sz="2200" b="0" i="0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7822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Noto Sans Symbols"/>
              <a:buChar char="❑"/>
            </a:pPr>
            <a:r>
              <a:rPr lang="pt-BR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proposta deste trabalho é aplicar recursos úteis para a interpretação do </a:t>
            </a:r>
            <a:r>
              <a:rPr lang="pt-BR" sz="22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pt-BR" sz="22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extrair informações relevantes sobre um determinado tema.</a:t>
            </a:r>
            <a:endParaRPr dirty="0"/>
          </a:p>
          <a:p>
            <a:pPr marL="457200" marR="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Noto Sans Symbols"/>
              <a:buNone/>
            </a:pPr>
            <a:endParaRPr sz="22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100000"/>
              <a:buFont typeface="Noto Sans Symbols"/>
              <a:buNone/>
            </a:pPr>
            <a:endParaRPr sz="22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ct val="78571"/>
              <a:buFont typeface="Noto Sans Symbols"/>
              <a:buNone/>
            </a:pPr>
            <a:endParaRPr sz="2800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2;p6">
            <a:extLst>
              <a:ext uri="{FF2B5EF4-FFF2-40B4-BE49-F238E27FC236}">
                <a16:creationId xmlns:a16="http://schemas.microsoft.com/office/drawing/2014/main" id="{63200158-7C2B-4DEB-95D0-5195AB259BF1}"/>
              </a:ext>
            </a:extLst>
          </p:cNvPr>
          <p:cNvSpPr txBox="1">
            <a:spLocks/>
          </p:cNvSpPr>
          <p:nvPr/>
        </p:nvSpPr>
        <p:spPr>
          <a:xfrm>
            <a:off x="392340" y="1185462"/>
            <a:ext cx="7886700" cy="41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595959"/>
                </a:solidFill>
              </a:rPr>
              <a:t>Motivação</a:t>
            </a:r>
            <a:endParaRPr lang="pt-BR" b="1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Objetivos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 do problema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Base de dados e Métodos 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Resultados e Discussões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Conclusões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Referências</a:t>
            </a:r>
            <a:endParaRPr lang="pt-BR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0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2886211" y="35748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MOTIVAÇÃO</a:t>
            </a:r>
            <a:endParaRPr b="1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855300" y="2564956"/>
            <a:ext cx="743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57150" anchor="t" anchorCtr="0">
            <a:noAutofit/>
          </a:bodyPr>
          <a:lstStyle/>
          <a:p>
            <a:pPr marL="457200" marR="0" lvl="0" indent="-3683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070"/>
              </a:buClr>
              <a:buSzPts val="2200"/>
              <a:buFont typeface="Noto Sans Symbols"/>
              <a:buChar char="❑"/>
            </a:pPr>
            <a:r>
              <a:rPr lang="pt-BR" sz="2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Nossa motivação é entender o impacto e a dimensão da pandemia na educação venezuelana por se tratar de um tema extremamente relevante socialmente.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7452" y="2827606"/>
            <a:ext cx="78075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7;p9">
            <a:extLst>
              <a:ext uri="{FF2B5EF4-FFF2-40B4-BE49-F238E27FC236}">
                <a16:creationId xmlns:a16="http://schemas.microsoft.com/office/drawing/2014/main" id="{2F89E54C-DA09-4006-81D8-3C0BCD1BC66D}"/>
              </a:ext>
            </a:extLst>
          </p:cNvPr>
          <p:cNvSpPr txBox="1">
            <a:spLocks/>
          </p:cNvSpPr>
          <p:nvPr/>
        </p:nvSpPr>
        <p:spPr>
          <a:xfrm>
            <a:off x="392340" y="1185462"/>
            <a:ext cx="7886700" cy="410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Motivação</a:t>
            </a: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3F3F3F"/>
                </a:solidFill>
              </a:rPr>
              <a:t>Objetivos</a:t>
            </a:r>
            <a:endParaRPr lang="pt-BR">
              <a:solidFill>
                <a:srgbClr val="3F3F3F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Apresentação do problema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Base de dados e Métodos 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Resultados e Discussões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Conclusões</a:t>
            </a:r>
            <a:endParaRPr lang="pt-BR">
              <a:solidFill>
                <a:srgbClr val="C0C0C0"/>
              </a:solidFill>
            </a:endParaRPr>
          </a:p>
          <a:p>
            <a:pPr marL="457200" indent="-368300">
              <a:lnSpc>
                <a:spcPct val="90000"/>
              </a:lnSpc>
              <a:spcBef>
                <a:spcPts val="750"/>
              </a:spcBef>
              <a:buClr>
                <a:srgbClr val="C0C0C0"/>
              </a:buClr>
              <a:buSzPts val="2200"/>
              <a:buFont typeface="Arial" panose="020B0604020202020204" pitchFamily="34" charset="0"/>
              <a:buChar char="▪"/>
            </a:pPr>
            <a:r>
              <a:rPr lang="pt-BR" b="1">
                <a:solidFill>
                  <a:srgbClr val="C0C0C0"/>
                </a:solidFill>
              </a:rPr>
              <a:t>Referências</a:t>
            </a:r>
            <a:endParaRPr lang="pt-BR" b="1">
              <a:solidFill>
                <a:schemeClr val="accent3"/>
              </a:solidFill>
            </a:endParaRPr>
          </a:p>
          <a:p>
            <a:pPr marL="457200">
              <a:lnSpc>
                <a:spcPct val="90000"/>
              </a:lnSpc>
              <a:spcBef>
                <a:spcPts val="750"/>
              </a:spcBef>
              <a:buClr>
                <a:srgbClr val="A5A5A5"/>
              </a:buClr>
              <a:buSzPts val="2000"/>
              <a:buFont typeface="Arial" panose="020B0604020202020204" pitchFamily="34" charset="0"/>
              <a:buNone/>
            </a:pPr>
            <a:endParaRPr lang="pt-BR" b="1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3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e4b804ad2_0_0"/>
          <p:cNvSpPr txBox="1">
            <a:spLocks noGrp="1"/>
          </p:cNvSpPr>
          <p:nvPr>
            <p:ph type="title"/>
          </p:nvPr>
        </p:nvSpPr>
        <p:spPr>
          <a:xfrm>
            <a:off x="1286328" y="142957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ee4b804ad2_0_0"/>
          <p:cNvSpPr txBox="1"/>
          <p:nvPr/>
        </p:nvSpPr>
        <p:spPr>
          <a:xfrm>
            <a:off x="0" y="2410985"/>
            <a:ext cx="88932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OBTER INFORMAÇÕES SOBRE O DATASET:</a:t>
            </a:r>
            <a:endParaRPr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Times New Roman"/>
              <a:buChar char="●"/>
            </a:pPr>
            <a:r>
              <a:rPr lang="pt-BR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DOS ENTREVISTADOS - GÊNERO, IDADE, REGIÃO, SITUAÇÃO FINANCEIRA, NÍVEL DE ESCOLARIDADE</a:t>
            </a:r>
            <a:endParaRPr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Times New Roman"/>
              <a:buChar char="●"/>
            </a:pPr>
            <a:r>
              <a:rPr lang="pt-BR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RELAÇÃO ENTRE SITUAÇÃO FINANCEIRA E EDUCAÇÃO</a:t>
            </a:r>
            <a:endParaRPr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Times New Roman"/>
              <a:buChar char="●"/>
            </a:pPr>
            <a:r>
              <a:rPr lang="pt-BR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 CONDIÇÕES DE INTERNET EM RELAÇÃO À SITUAÇÃO FINANCEIRA E REGIÃO</a:t>
            </a:r>
            <a:endParaRPr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Times New Roman"/>
              <a:buChar char="●"/>
            </a:pPr>
            <a:r>
              <a:rPr lang="pt-BR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SITUAÇÃO DE INSEGURANÇA ALIMENTAR EM RELAÇÃO À SITUAÇÃO FINANCEIRA E SE RECEBEM REFEIÇÕES NA ESCOLA</a:t>
            </a:r>
            <a:endParaRPr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Times New Roman"/>
              <a:buChar char="●"/>
            </a:pPr>
            <a:r>
              <a:rPr lang="pt-BR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INVESTIGAR CONDIÇÕES FAVORÁVEIS AO ACESSO À EDUCAÇÃO INFANTIL</a:t>
            </a:r>
            <a:endParaRPr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ee4b804ad2_0_0"/>
          <p:cNvSpPr txBox="1"/>
          <p:nvPr/>
        </p:nvSpPr>
        <p:spPr>
          <a:xfrm>
            <a:off x="2742943" y="1323102"/>
            <a:ext cx="3658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❖"/>
            </a:pPr>
            <a:r>
              <a:rPr lang="pt-BR" sz="2200" b="1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</a:t>
            </a:r>
            <a:r>
              <a:rPr lang="pt-BR" sz="2200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pt-BR" sz="2200" b="1" i="0" u="none" strike="noStrike" cap="non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objetivos: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3">
            <a:extLst>
              <a:ext uri="{FF2B5EF4-FFF2-40B4-BE49-F238E27FC236}">
                <a16:creationId xmlns:a16="http://schemas.microsoft.com/office/drawing/2014/main" id="{FAC27AC6-A1AF-421D-9F0E-5A71516B42BB}"/>
              </a:ext>
            </a:extLst>
          </p:cNvPr>
          <p:cNvSpPr txBox="1">
            <a:spLocks/>
          </p:cNvSpPr>
          <p:nvPr/>
        </p:nvSpPr>
        <p:spPr>
          <a:xfrm>
            <a:off x="548682" y="223717"/>
            <a:ext cx="78867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1400"/>
            </a:pPr>
            <a:r>
              <a:rPr lang="pt-BR" b="1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0;p12">
            <a:extLst>
              <a:ext uri="{FF2B5EF4-FFF2-40B4-BE49-F238E27FC236}">
                <a16:creationId xmlns:a16="http://schemas.microsoft.com/office/drawing/2014/main" id="{BDCFAE95-1254-4704-AFA6-B68274B0BEFC}"/>
              </a:ext>
            </a:extLst>
          </p:cNvPr>
          <p:cNvSpPr txBox="1"/>
          <p:nvPr/>
        </p:nvSpPr>
        <p:spPr>
          <a:xfrm>
            <a:off x="548675" y="1255700"/>
            <a:ext cx="41268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2000" b="1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0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Apresentação do problema</a:t>
            </a:r>
            <a:endParaRPr sz="2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Base de dados e Métodos 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Resultados e Discussões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 sz="2200" b="0" i="0" u="none" strike="noStrike" cap="none" dirty="0">
              <a:solidFill>
                <a:srgbClr val="C0C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C0C0"/>
              </a:buClr>
              <a:buSzPts val="2200"/>
              <a:buFont typeface="Noto Sans Symbols"/>
              <a:buChar char="▪"/>
            </a:pPr>
            <a:r>
              <a:rPr lang="pt-BR" sz="2000" b="1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2000" b="1" i="0" u="none" strike="noStrike" cap="none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416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830</Words>
  <Application>Microsoft Office PowerPoint</Application>
  <PresentationFormat>Apresentação na tela (4:3)</PresentationFormat>
  <Paragraphs>199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Noto Sans Symbols</vt:lpstr>
      <vt:lpstr>Times</vt:lpstr>
      <vt:lpstr>Times New Roman</vt:lpstr>
      <vt:lpstr>Galeria</vt:lpstr>
      <vt:lpstr>Apresentação do PowerPoint</vt:lpstr>
      <vt:lpstr>Apresentação do PowerPoint</vt:lpstr>
      <vt:lpstr>Apresentação do PowerPoint</vt:lpstr>
      <vt:lpstr>APRESENTAÇÃO</vt:lpstr>
      <vt:lpstr>Apresentação do PowerPoint</vt:lpstr>
      <vt:lpstr>MOTIVAÇÃO</vt:lpstr>
      <vt:lpstr>Apresentação do PowerPoint</vt:lpstr>
      <vt:lpstr>OBJETIVOS</vt:lpstr>
      <vt:lpstr>Apresentação do PowerPoint</vt:lpstr>
      <vt:lpstr>APRESENTAÇÃO DO PROBLEMA</vt:lpstr>
      <vt:lpstr>Apresentação do PowerPoint</vt:lpstr>
      <vt:lpstr>BASE DE DADOS E MÉTODOS</vt:lpstr>
      <vt:lpstr>BASE DE DADOS E MÉTODOS 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Apresentação do PowerPoint</vt:lpstr>
      <vt:lpstr>CONCLUSÕES </vt:lpstr>
      <vt:lpstr>Apresentação do PowerPoint</vt:lpstr>
      <vt:lpstr>REFERÊNCIAS </vt:lpstr>
      <vt:lpstr>REFERÊNCIAS </vt:lpstr>
      <vt:lpstr>AGRADECEMOS A ATENÇÃO!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Laisa</dc:creator>
  <cp:lastModifiedBy>User</cp:lastModifiedBy>
  <cp:revision>1</cp:revision>
  <dcterms:modified xsi:type="dcterms:W3CDTF">2021-09-06T01:39:59Z</dcterms:modified>
</cp:coreProperties>
</file>