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Play"/>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3jsqTiTAymaQtDQHhBiiLvYnH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34F976-293B-4D2B-B53B-26320917E872}">
  <a:tblStyle styleId="{6734F976-293B-4D2B-B53B-26320917E87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ay-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4" name="Google Shape;18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2" name="Google Shape;20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492a2807f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492a2807f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87238f5a9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87238f5a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487238f5a9_3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487238f5a9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2" name="Google Shape;12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87238f5a9_3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487238f5a9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647700" y="1181099"/>
            <a:ext cx="6864724" cy="3581399"/>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FFFFFF"/>
              </a:buClr>
              <a:buSzPts val="3600"/>
              <a:buFont typeface="Arial"/>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4"/>
          <p:cNvSpPr txBox="1"/>
          <p:nvPr>
            <p:ph idx="1" type="subTitle"/>
          </p:nvPr>
        </p:nvSpPr>
        <p:spPr>
          <a:xfrm>
            <a:off x="647700" y="5075227"/>
            <a:ext cx="6864724" cy="868374"/>
          </a:xfrm>
          <a:prstGeom prst="rect">
            <a:avLst/>
          </a:prstGeom>
          <a:noFill/>
          <a:ln>
            <a:noFill/>
          </a:ln>
        </p:spPr>
        <p:txBody>
          <a:bodyPr anchorCtr="0" anchor="t" bIns="45700" lIns="91425" spcFirstLastPara="1" rIns="91425" wrap="square" tIns="45700">
            <a:normAutofit/>
          </a:bodyPr>
          <a:lstStyle>
            <a:lvl1pPr lvl="0" algn="l">
              <a:lnSpc>
                <a:spcPct val="110000"/>
              </a:lnSpc>
              <a:spcBef>
                <a:spcPts val="1000"/>
              </a:spcBef>
              <a:spcAft>
                <a:spcPts val="0"/>
              </a:spcAft>
              <a:buSzPts val="1350"/>
              <a:buNone/>
              <a:defRPr sz="1800"/>
            </a:lvl1pPr>
            <a:lvl2pPr lvl="1" algn="ctr">
              <a:lnSpc>
                <a:spcPct val="120000"/>
              </a:lnSpc>
              <a:spcBef>
                <a:spcPts val="500"/>
              </a:spcBef>
              <a:spcAft>
                <a:spcPts val="0"/>
              </a:spcAft>
              <a:buSzPts val="1500"/>
              <a:buNone/>
              <a:defRPr sz="2000"/>
            </a:lvl2pPr>
            <a:lvl3pPr lvl="2" algn="ctr">
              <a:lnSpc>
                <a:spcPct val="120000"/>
              </a:lnSpc>
              <a:spcBef>
                <a:spcPts val="500"/>
              </a:spcBef>
              <a:spcAft>
                <a:spcPts val="0"/>
              </a:spcAft>
              <a:buSzPts val="1350"/>
              <a:buNone/>
              <a:defRPr sz="1800"/>
            </a:lvl3pPr>
            <a:lvl4pPr lvl="3" algn="ctr">
              <a:lnSpc>
                <a:spcPct val="120000"/>
              </a:lnSpc>
              <a:spcBef>
                <a:spcPts val="500"/>
              </a:spcBef>
              <a:spcAft>
                <a:spcPts val="0"/>
              </a:spcAft>
              <a:buSzPts val="1200"/>
              <a:buNone/>
              <a:defRPr sz="1600"/>
            </a:lvl4pPr>
            <a:lvl5pPr lvl="4" algn="ctr">
              <a:lnSpc>
                <a:spcPct val="120000"/>
              </a:lnSpc>
              <a:spcBef>
                <a:spcPts val="500"/>
              </a:spcBef>
              <a:spcAft>
                <a:spcPts val="0"/>
              </a:spcAft>
              <a:buSzPts val="12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4"/>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4"/>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652371" y="647700"/>
            <a:ext cx="10625229" cy="1147053"/>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 type="body"/>
          </p:nvPr>
        </p:nvSpPr>
        <p:spPr>
          <a:xfrm rot="5400000">
            <a:off x="4038749" y="-1290878"/>
            <a:ext cx="3848100" cy="10620855"/>
          </a:xfrm>
          <a:prstGeom prst="rect">
            <a:avLst/>
          </a:prstGeom>
          <a:noFill/>
          <a:ln>
            <a:noFill/>
          </a:ln>
        </p:spPr>
        <p:txBody>
          <a:bodyPr anchorCtr="0" anchor="t" bIns="45700" lIns="91425" spcFirstLastPara="1" rIns="91425" wrap="square" tIns="45700">
            <a:normAutofit/>
          </a:bodyPr>
          <a:lstStyle>
            <a:lvl1pPr indent="-314325" lvl="0" marL="457200" algn="l">
              <a:lnSpc>
                <a:spcPct val="120000"/>
              </a:lnSpc>
              <a:spcBef>
                <a:spcPts val="1000"/>
              </a:spcBef>
              <a:spcAft>
                <a:spcPts val="0"/>
              </a:spcAft>
              <a:buSzPts val="1350"/>
              <a:buChar char="•"/>
              <a:defRPr/>
            </a:lvl1pPr>
            <a:lvl2pPr indent="-314325" lvl="1" marL="914400" algn="l">
              <a:lnSpc>
                <a:spcPct val="120000"/>
              </a:lnSpc>
              <a:spcBef>
                <a:spcPts val="500"/>
              </a:spcBef>
              <a:spcAft>
                <a:spcPts val="0"/>
              </a:spcAft>
              <a:buSzPts val="1350"/>
              <a:buChar char="•"/>
              <a:defRPr/>
            </a:lvl2pPr>
            <a:lvl3pPr indent="-314325" lvl="2" marL="1371600" algn="l">
              <a:lnSpc>
                <a:spcPct val="120000"/>
              </a:lnSpc>
              <a:spcBef>
                <a:spcPts val="500"/>
              </a:spcBef>
              <a:spcAft>
                <a:spcPts val="0"/>
              </a:spcAft>
              <a:buSzPts val="1350"/>
              <a:buChar char="•"/>
              <a:defRPr/>
            </a:lvl3pPr>
            <a:lvl4pPr indent="-314325" lvl="3" marL="1828800" algn="l">
              <a:lnSpc>
                <a:spcPct val="120000"/>
              </a:lnSpc>
              <a:spcBef>
                <a:spcPts val="500"/>
              </a:spcBef>
              <a:spcAft>
                <a:spcPts val="0"/>
              </a:spcAft>
              <a:buSzPts val="1350"/>
              <a:buChar char="•"/>
              <a:defRPr/>
            </a:lvl4pPr>
            <a:lvl5pPr indent="-314325" lvl="4" marL="2286000" algn="l">
              <a:lnSpc>
                <a:spcPct val="12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3"/>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3"/>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484110" y="2150110"/>
            <a:ext cx="5295901" cy="2291080"/>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 type="body"/>
          </p:nvPr>
        </p:nvSpPr>
        <p:spPr>
          <a:xfrm rot="5400000">
            <a:off x="2064815" y="-764745"/>
            <a:ext cx="5295901" cy="8120789"/>
          </a:xfrm>
          <a:prstGeom prst="rect">
            <a:avLst/>
          </a:prstGeom>
          <a:noFill/>
          <a:ln>
            <a:noFill/>
          </a:ln>
        </p:spPr>
        <p:txBody>
          <a:bodyPr anchorCtr="0" anchor="t" bIns="45700" lIns="91425" spcFirstLastPara="1" rIns="91425" wrap="square" tIns="45700">
            <a:normAutofit/>
          </a:bodyPr>
          <a:lstStyle>
            <a:lvl1pPr indent="-314325" lvl="0" marL="457200" algn="l">
              <a:lnSpc>
                <a:spcPct val="120000"/>
              </a:lnSpc>
              <a:spcBef>
                <a:spcPts val="1000"/>
              </a:spcBef>
              <a:spcAft>
                <a:spcPts val="0"/>
              </a:spcAft>
              <a:buSzPts val="1350"/>
              <a:buChar char="•"/>
              <a:defRPr/>
            </a:lvl1pPr>
            <a:lvl2pPr indent="-314325" lvl="1" marL="914400" algn="l">
              <a:lnSpc>
                <a:spcPct val="120000"/>
              </a:lnSpc>
              <a:spcBef>
                <a:spcPts val="500"/>
              </a:spcBef>
              <a:spcAft>
                <a:spcPts val="0"/>
              </a:spcAft>
              <a:buSzPts val="1350"/>
              <a:buChar char="•"/>
              <a:defRPr/>
            </a:lvl2pPr>
            <a:lvl3pPr indent="-314325" lvl="2" marL="1371600" algn="l">
              <a:lnSpc>
                <a:spcPct val="120000"/>
              </a:lnSpc>
              <a:spcBef>
                <a:spcPts val="500"/>
              </a:spcBef>
              <a:spcAft>
                <a:spcPts val="0"/>
              </a:spcAft>
              <a:buSzPts val="1350"/>
              <a:buChar char="•"/>
              <a:defRPr/>
            </a:lvl3pPr>
            <a:lvl4pPr indent="-314325" lvl="3" marL="1828800" algn="l">
              <a:lnSpc>
                <a:spcPct val="120000"/>
              </a:lnSpc>
              <a:spcBef>
                <a:spcPts val="500"/>
              </a:spcBef>
              <a:spcAft>
                <a:spcPts val="0"/>
              </a:spcAft>
              <a:buSzPts val="1350"/>
              <a:buChar char="•"/>
              <a:defRPr/>
            </a:lvl4pPr>
            <a:lvl5pPr indent="-314325" lvl="4" marL="2286000" algn="l">
              <a:lnSpc>
                <a:spcPct val="12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4"/>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4"/>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652371" y="647700"/>
            <a:ext cx="10625229" cy="1147053"/>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5"/>
          <p:cNvSpPr txBox="1"/>
          <p:nvPr>
            <p:ph idx="1" type="body"/>
          </p:nvPr>
        </p:nvSpPr>
        <p:spPr>
          <a:xfrm>
            <a:off x="652371" y="2095500"/>
            <a:ext cx="10620855" cy="3848100"/>
          </a:xfrm>
          <a:prstGeom prst="rect">
            <a:avLst/>
          </a:prstGeom>
          <a:noFill/>
          <a:ln>
            <a:noFill/>
          </a:ln>
        </p:spPr>
        <p:txBody>
          <a:bodyPr anchorCtr="0" anchor="t" bIns="45700" lIns="91425" spcFirstLastPara="1" rIns="91425" wrap="square" tIns="45700">
            <a:normAutofit/>
          </a:bodyPr>
          <a:lstStyle>
            <a:lvl1pPr indent="-314325" lvl="0" marL="457200" algn="l">
              <a:lnSpc>
                <a:spcPct val="120000"/>
              </a:lnSpc>
              <a:spcBef>
                <a:spcPts val="1000"/>
              </a:spcBef>
              <a:spcAft>
                <a:spcPts val="0"/>
              </a:spcAft>
              <a:buSzPts val="1350"/>
              <a:buChar char="•"/>
              <a:defRPr/>
            </a:lvl1pPr>
            <a:lvl2pPr indent="-314325" lvl="1" marL="914400" algn="l">
              <a:lnSpc>
                <a:spcPct val="120000"/>
              </a:lnSpc>
              <a:spcBef>
                <a:spcPts val="500"/>
              </a:spcBef>
              <a:spcAft>
                <a:spcPts val="0"/>
              </a:spcAft>
              <a:buSzPts val="1350"/>
              <a:buChar char="•"/>
              <a:defRPr/>
            </a:lvl2pPr>
            <a:lvl3pPr indent="-314325" lvl="2" marL="1371600" algn="l">
              <a:lnSpc>
                <a:spcPct val="120000"/>
              </a:lnSpc>
              <a:spcBef>
                <a:spcPts val="500"/>
              </a:spcBef>
              <a:spcAft>
                <a:spcPts val="0"/>
              </a:spcAft>
              <a:buSzPts val="1350"/>
              <a:buChar char="•"/>
              <a:defRPr/>
            </a:lvl3pPr>
            <a:lvl4pPr indent="-314325" lvl="3" marL="1828800" algn="l">
              <a:lnSpc>
                <a:spcPct val="120000"/>
              </a:lnSpc>
              <a:spcBef>
                <a:spcPts val="500"/>
              </a:spcBef>
              <a:spcAft>
                <a:spcPts val="0"/>
              </a:spcAft>
              <a:buSzPts val="1350"/>
              <a:buChar char="•"/>
              <a:defRPr/>
            </a:lvl4pPr>
            <a:lvl5pPr indent="-314325" lvl="4" marL="2286000" algn="l">
              <a:lnSpc>
                <a:spcPct val="12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5"/>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5"/>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1981200" y="2362200"/>
            <a:ext cx="7696200" cy="2400300"/>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FFFFFF"/>
              </a:buClr>
              <a:buSzPts val="5400"/>
              <a:buFont typeface="Arial"/>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6"/>
          <p:cNvSpPr txBox="1"/>
          <p:nvPr>
            <p:ph idx="1" type="body"/>
          </p:nvPr>
        </p:nvSpPr>
        <p:spPr>
          <a:xfrm>
            <a:off x="1981200" y="5067300"/>
            <a:ext cx="7696200" cy="87630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500"/>
              <a:buNone/>
              <a:defRPr sz="2000">
                <a:solidFill>
                  <a:schemeClr val="dk1"/>
                </a:solidFill>
              </a:defRPr>
            </a:lvl1pPr>
            <a:lvl2pPr indent="-228600" lvl="1" marL="914400" algn="l">
              <a:lnSpc>
                <a:spcPct val="120000"/>
              </a:lnSpc>
              <a:spcBef>
                <a:spcPts val="500"/>
              </a:spcBef>
              <a:spcAft>
                <a:spcPts val="0"/>
              </a:spcAft>
              <a:buSzPts val="1500"/>
              <a:buNone/>
              <a:defRPr sz="2000">
                <a:solidFill>
                  <a:srgbClr val="888888"/>
                </a:solidFill>
              </a:defRPr>
            </a:lvl2pPr>
            <a:lvl3pPr indent="-228600" lvl="2" marL="1371600" algn="l">
              <a:lnSpc>
                <a:spcPct val="120000"/>
              </a:lnSpc>
              <a:spcBef>
                <a:spcPts val="500"/>
              </a:spcBef>
              <a:spcAft>
                <a:spcPts val="0"/>
              </a:spcAft>
              <a:buSzPts val="1350"/>
              <a:buNone/>
              <a:defRPr sz="1800">
                <a:solidFill>
                  <a:srgbClr val="888888"/>
                </a:solidFill>
              </a:defRPr>
            </a:lvl3pPr>
            <a:lvl4pPr indent="-228600" lvl="3" marL="1828800" algn="l">
              <a:lnSpc>
                <a:spcPct val="120000"/>
              </a:lnSpc>
              <a:spcBef>
                <a:spcPts val="500"/>
              </a:spcBef>
              <a:spcAft>
                <a:spcPts val="0"/>
              </a:spcAft>
              <a:buSzPts val="1200"/>
              <a:buNone/>
              <a:defRPr sz="1600">
                <a:solidFill>
                  <a:srgbClr val="888888"/>
                </a:solidFill>
              </a:defRPr>
            </a:lvl4pPr>
            <a:lvl5pPr indent="-228600" lvl="4" marL="2286000" algn="l">
              <a:lnSpc>
                <a:spcPct val="120000"/>
              </a:lnSpc>
              <a:spcBef>
                <a:spcPts val="500"/>
              </a:spcBef>
              <a:spcAft>
                <a:spcPts val="0"/>
              </a:spcAft>
              <a:buSzPts val="12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6"/>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6"/>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652371" y="647700"/>
            <a:ext cx="10625229" cy="1147053"/>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7"/>
          <p:cNvSpPr txBox="1"/>
          <p:nvPr>
            <p:ph idx="1" type="body"/>
          </p:nvPr>
        </p:nvSpPr>
        <p:spPr>
          <a:xfrm>
            <a:off x="914400" y="1825625"/>
            <a:ext cx="4991100" cy="4351338"/>
          </a:xfrm>
          <a:prstGeom prst="rect">
            <a:avLst/>
          </a:prstGeom>
          <a:noFill/>
          <a:ln>
            <a:noFill/>
          </a:ln>
        </p:spPr>
        <p:txBody>
          <a:bodyPr anchorCtr="0" anchor="t" bIns="45700" lIns="91425" spcFirstLastPara="1" rIns="91425" wrap="square" tIns="45700">
            <a:normAutofit/>
          </a:bodyPr>
          <a:lstStyle>
            <a:lvl1pPr indent="-314325" lvl="0" marL="457200" algn="l">
              <a:lnSpc>
                <a:spcPct val="120000"/>
              </a:lnSpc>
              <a:spcBef>
                <a:spcPts val="1000"/>
              </a:spcBef>
              <a:spcAft>
                <a:spcPts val="0"/>
              </a:spcAft>
              <a:buSzPts val="1350"/>
              <a:buChar char="•"/>
              <a:defRPr/>
            </a:lvl1pPr>
            <a:lvl2pPr indent="-314325" lvl="1" marL="914400" algn="l">
              <a:lnSpc>
                <a:spcPct val="120000"/>
              </a:lnSpc>
              <a:spcBef>
                <a:spcPts val="500"/>
              </a:spcBef>
              <a:spcAft>
                <a:spcPts val="0"/>
              </a:spcAft>
              <a:buSzPts val="1350"/>
              <a:buChar char="•"/>
              <a:defRPr/>
            </a:lvl2pPr>
            <a:lvl3pPr indent="-314325" lvl="2" marL="1371600" algn="l">
              <a:lnSpc>
                <a:spcPct val="120000"/>
              </a:lnSpc>
              <a:spcBef>
                <a:spcPts val="500"/>
              </a:spcBef>
              <a:spcAft>
                <a:spcPts val="0"/>
              </a:spcAft>
              <a:buSzPts val="1350"/>
              <a:buChar char="•"/>
              <a:defRPr/>
            </a:lvl3pPr>
            <a:lvl4pPr indent="-314325" lvl="3" marL="1828800" algn="l">
              <a:lnSpc>
                <a:spcPct val="120000"/>
              </a:lnSpc>
              <a:spcBef>
                <a:spcPts val="500"/>
              </a:spcBef>
              <a:spcAft>
                <a:spcPts val="0"/>
              </a:spcAft>
              <a:buSzPts val="1350"/>
              <a:buChar char="•"/>
              <a:defRPr/>
            </a:lvl4pPr>
            <a:lvl5pPr indent="-314325" lvl="4" marL="2286000" algn="l">
              <a:lnSpc>
                <a:spcPct val="12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2" type="body"/>
          </p:nvPr>
        </p:nvSpPr>
        <p:spPr>
          <a:xfrm>
            <a:off x="6248400" y="1825625"/>
            <a:ext cx="5029200" cy="4351338"/>
          </a:xfrm>
          <a:prstGeom prst="rect">
            <a:avLst/>
          </a:prstGeom>
          <a:noFill/>
          <a:ln>
            <a:noFill/>
          </a:ln>
        </p:spPr>
        <p:txBody>
          <a:bodyPr anchorCtr="0" anchor="t" bIns="45700" lIns="91425" spcFirstLastPara="1" rIns="91425" wrap="square" tIns="45700">
            <a:normAutofit/>
          </a:bodyPr>
          <a:lstStyle>
            <a:lvl1pPr indent="-314325" lvl="0" marL="457200" algn="l">
              <a:lnSpc>
                <a:spcPct val="120000"/>
              </a:lnSpc>
              <a:spcBef>
                <a:spcPts val="1000"/>
              </a:spcBef>
              <a:spcAft>
                <a:spcPts val="0"/>
              </a:spcAft>
              <a:buSzPts val="1350"/>
              <a:buChar char="•"/>
              <a:defRPr/>
            </a:lvl1pPr>
            <a:lvl2pPr indent="-314325" lvl="1" marL="914400" algn="l">
              <a:lnSpc>
                <a:spcPct val="120000"/>
              </a:lnSpc>
              <a:spcBef>
                <a:spcPts val="500"/>
              </a:spcBef>
              <a:spcAft>
                <a:spcPts val="0"/>
              </a:spcAft>
              <a:buSzPts val="1350"/>
              <a:buChar char="•"/>
              <a:defRPr/>
            </a:lvl2pPr>
            <a:lvl3pPr indent="-314325" lvl="2" marL="1371600" algn="l">
              <a:lnSpc>
                <a:spcPct val="120000"/>
              </a:lnSpc>
              <a:spcBef>
                <a:spcPts val="500"/>
              </a:spcBef>
              <a:spcAft>
                <a:spcPts val="0"/>
              </a:spcAft>
              <a:buSzPts val="1350"/>
              <a:buChar char="•"/>
              <a:defRPr/>
            </a:lvl3pPr>
            <a:lvl4pPr indent="-314325" lvl="3" marL="1828800" algn="l">
              <a:lnSpc>
                <a:spcPct val="120000"/>
              </a:lnSpc>
              <a:spcBef>
                <a:spcPts val="500"/>
              </a:spcBef>
              <a:spcAft>
                <a:spcPts val="0"/>
              </a:spcAft>
              <a:buSzPts val="1350"/>
              <a:buChar char="•"/>
              <a:defRPr/>
            </a:lvl4pPr>
            <a:lvl5pPr indent="-314325" lvl="4" marL="2286000" algn="l">
              <a:lnSpc>
                <a:spcPct val="12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652371" y="647699"/>
            <a:ext cx="10625229" cy="1150621"/>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 type="body"/>
          </p:nvPr>
        </p:nvSpPr>
        <p:spPr>
          <a:xfrm>
            <a:off x="655863" y="1879599"/>
            <a:ext cx="5157787" cy="675641"/>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SzPts val="1350"/>
              <a:buNone/>
              <a:defRPr b="1" sz="1800" cap="none"/>
            </a:lvl1pPr>
            <a:lvl2pPr indent="-228600" lvl="1" marL="914400" algn="l">
              <a:lnSpc>
                <a:spcPct val="120000"/>
              </a:lnSpc>
              <a:spcBef>
                <a:spcPts val="500"/>
              </a:spcBef>
              <a:spcAft>
                <a:spcPts val="0"/>
              </a:spcAft>
              <a:buSzPts val="1500"/>
              <a:buNone/>
              <a:defRPr b="1" sz="2000"/>
            </a:lvl2pPr>
            <a:lvl3pPr indent="-228600" lvl="2" marL="1371600" algn="l">
              <a:lnSpc>
                <a:spcPct val="120000"/>
              </a:lnSpc>
              <a:spcBef>
                <a:spcPts val="500"/>
              </a:spcBef>
              <a:spcAft>
                <a:spcPts val="0"/>
              </a:spcAft>
              <a:buSzPts val="1350"/>
              <a:buNone/>
              <a:defRPr b="1" sz="1800"/>
            </a:lvl3pPr>
            <a:lvl4pPr indent="-228600" lvl="3" marL="1828800" algn="l">
              <a:lnSpc>
                <a:spcPct val="120000"/>
              </a:lnSpc>
              <a:spcBef>
                <a:spcPts val="500"/>
              </a:spcBef>
              <a:spcAft>
                <a:spcPts val="0"/>
              </a:spcAft>
              <a:buSzPts val="1200"/>
              <a:buNone/>
              <a:defRPr b="1" sz="1600"/>
            </a:lvl4pPr>
            <a:lvl5pPr indent="-228600" lvl="4" marL="2286000" algn="l">
              <a:lnSpc>
                <a:spcPct val="120000"/>
              </a:lnSpc>
              <a:spcBef>
                <a:spcPts val="500"/>
              </a:spcBef>
              <a:spcAft>
                <a:spcPts val="0"/>
              </a:spcAft>
              <a:buSzPts val="12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8"/>
          <p:cNvSpPr txBox="1"/>
          <p:nvPr>
            <p:ph idx="2" type="body"/>
          </p:nvPr>
        </p:nvSpPr>
        <p:spPr>
          <a:xfrm>
            <a:off x="655863" y="2560955"/>
            <a:ext cx="5157787" cy="3649346"/>
          </a:xfrm>
          <a:prstGeom prst="rect">
            <a:avLst/>
          </a:prstGeom>
          <a:noFill/>
          <a:ln>
            <a:noFill/>
          </a:ln>
        </p:spPr>
        <p:txBody>
          <a:bodyPr anchorCtr="0" anchor="t" bIns="45700" lIns="91425" spcFirstLastPara="1" rIns="91425" wrap="square" tIns="45700">
            <a:normAutofit/>
          </a:bodyPr>
          <a:lstStyle>
            <a:lvl1pPr indent="-314325" lvl="0" marL="457200" algn="l">
              <a:lnSpc>
                <a:spcPct val="120000"/>
              </a:lnSpc>
              <a:spcBef>
                <a:spcPts val="1000"/>
              </a:spcBef>
              <a:spcAft>
                <a:spcPts val="0"/>
              </a:spcAft>
              <a:buSzPts val="1350"/>
              <a:buChar char="•"/>
              <a:defRPr/>
            </a:lvl1pPr>
            <a:lvl2pPr indent="-314325" lvl="1" marL="914400" algn="l">
              <a:lnSpc>
                <a:spcPct val="120000"/>
              </a:lnSpc>
              <a:spcBef>
                <a:spcPts val="500"/>
              </a:spcBef>
              <a:spcAft>
                <a:spcPts val="0"/>
              </a:spcAft>
              <a:buSzPts val="1350"/>
              <a:buChar char="•"/>
              <a:defRPr/>
            </a:lvl2pPr>
            <a:lvl3pPr indent="-314325" lvl="2" marL="1371600" algn="l">
              <a:lnSpc>
                <a:spcPct val="120000"/>
              </a:lnSpc>
              <a:spcBef>
                <a:spcPts val="500"/>
              </a:spcBef>
              <a:spcAft>
                <a:spcPts val="0"/>
              </a:spcAft>
              <a:buSzPts val="1350"/>
              <a:buChar char="•"/>
              <a:defRPr/>
            </a:lvl3pPr>
            <a:lvl4pPr indent="-314325" lvl="3" marL="1828800" algn="l">
              <a:lnSpc>
                <a:spcPct val="120000"/>
              </a:lnSpc>
              <a:spcBef>
                <a:spcPts val="500"/>
              </a:spcBef>
              <a:spcAft>
                <a:spcPts val="0"/>
              </a:spcAft>
              <a:buSzPts val="1350"/>
              <a:buChar char="•"/>
              <a:defRPr/>
            </a:lvl4pPr>
            <a:lvl5pPr indent="-314325" lvl="4" marL="2286000" algn="l">
              <a:lnSpc>
                <a:spcPct val="12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3" type="body"/>
          </p:nvPr>
        </p:nvSpPr>
        <p:spPr>
          <a:xfrm>
            <a:off x="6094412" y="1879599"/>
            <a:ext cx="5183188" cy="675641"/>
          </a:xfrm>
          <a:prstGeom prst="rect">
            <a:avLst/>
          </a:prstGeom>
          <a:noFill/>
          <a:ln>
            <a:noFill/>
          </a:ln>
        </p:spPr>
        <p:txBody>
          <a:bodyPr anchorCtr="0" anchor="b" bIns="45700" lIns="91425" spcFirstLastPara="1" rIns="91425" wrap="square" tIns="45700">
            <a:noAutofit/>
          </a:bodyPr>
          <a:lstStyle>
            <a:lvl1pPr indent="-228600" lvl="0" marL="457200" algn="l">
              <a:lnSpc>
                <a:spcPct val="120000"/>
              </a:lnSpc>
              <a:spcBef>
                <a:spcPts val="1000"/>
              </a:spcBef>
              <a:spcAft>
                <a:spcPts val="0"/>
              </a:spcAft>
              <a:buSzPts val="1350"/>
              <a:buNone/>
              <a:defRPr b="1" sz="1800" cap="none"/>
            </a:lvl1pPr>
            <a:lvl2pPr indent="-228600" lvl="1" marL="914400" algn="l">
              <a:lnSpc>
                <a:spcPct val="120000"/>
              </a:lnSpc>
              <a:spcBef>
                <a:spcPts val="500"/>
              </a:spcBef>
              <a:spcAft>
                <a:spcPts val="0"/>
              </a:spcAft>
              <a:buSzPts val="1500"/>
              <a:buNone/>
              <a:defRPr b="1" sz="2000"/>
            </a:lvl2pPr>
            <a:lvl3pPr indent="-228600" lvl="2" marL="1371600" algn="l">
              <a:lnSpc>
                <a:spcPct val="120000"/>
              </a:lnSpc>
              <a:spcBef>
                <a:spcPts val="500"/>
              </a:spcBef>
              <a:spcAft>
                <a:spcPts val="0"/>
              </a:spcAft>
              <a:buSzPts val="1350"/>
              <a:buNone/>
              <a:defRPr b="1" sz="1800"/>
            </a:lvl3pPr>
            <a:lvl4pPr indent="-228600" lvl="3" marL="1828800" algn="l">
              <a:lnSpc>
                <a:spcPct val="120000"/>
              </a:lnSpc>
              <a:spcBef>
                <a:spcPts val="500"/>
              </a:spcBef>
              <a:spcAft>
                <a:spcPts val="0"/>
              </a:spcAft>
              <a:buSzPts val="1200"/>
              <a:buNone/>
              <a:defRPr b="1" sz="1600"/>
            </a:lvl4pPr>
            <a:lvl5pPr indent="-228600" lvl="4" marL="2286000" algn="l">
              <a:lnSpc>
                <a:spcPct val="120000"/>
              </a:lnSpc>
              <a:spcBef>
                <a:spcPts val="500"/>
              </a:spcBef>
              <a:spcAft>
                <a:spcPts val="0"/>
              </a:spcAft>
              <a:buSzPts val="12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4" type="body"/>
          </p:nvPr>
        </p:nvSpPr>
        <p:spPr>
          <a:xfrm>
            <a:off x="6094412" y="2560955"/>
            <a:ext cx="5183188" cy="3649346"/>
          </a:xfrm>
          <a:prstGeom prst="rect">
            <a:avLst/>
          </a:prstGeom>
          <a:noFill/>
          <a:ln>
            <a:noFill/>
          </a:ln>
        </p:spPr>
        <p:txBody>
          <a:bodyPr anchorCtr="0" anchor="t" bIns="45700" lIns="91425" spcFirstLastPara="1" rIns="91425" wrap="square" tIns="45700">
            <a:normAutofit/>
          </a:bodyPr>
          <a:lstStyle>
            <a:lvl1pPr indent="-314325" lvl="0" marL="457200" algn="l">
              <a:lnSpc>
                <a:spcPct val="120000"/>
              </a:lnSpc>
              <a:spcBef>
                <a:spcPts val="1000"/>
              </a:spcBef>
              <a:spcAft>
                <a:spcPts val="0"/>
              </a:spcAft>
              <a:buSzPts val="1350"/>
              <a:buChar char="•"/>
              <a:defRPr/>
            </a:lvl1pPr>
            <a:lvl2pPr indent="-314325" lvl="1" marL="914400" algn="l">
              <a:lnSpc>
                <a:spcPct val="120000"/>
              </a:lnSpc>
              <a:spcBef>
                <a:spcPts val="500"/>
              </a:spcBef>
              <a:spcAft>
                <a:spcPts val="0"/>
              </a:spcAft>
              <a:buSzPts val="1350"/>
              <a:buChar char="•"/>
              <a:defRPr/>
            </a:lvl2pPr>
            <a:lvl3pPr indent="-314325" lvl="2" marL="1371600" algn="l">
              <a:lnSpc>
                <a:spcPct val="120000"/>
              </a:lnSpc>
              <a:spcBef>
                <a:spcPts val="500"/>
              </a:spcBef>
              <a:spcAft>
                <a:spcPts val="0"/>
              </a:spcAft>
              <a:buSzPts val="1350"/>
              <a:buChar char="•"/>
              <a:defRPr/>
            </a:lvl3pPr>
            <a:lvl4pPr indent="-314325" lvl="3" marL="1828800" algn="l">
              <a:lnSpc>
                <a:spcPct val="120000"/>
              </a:lnSpc>
              <a:spcBef>
                <a:spcPts val="500"/>
              </a:spcBef>
              <a:spcAft>
                <a:spcPts val="0"/>
              </a:spcAft>
              <a:buSzPts val="1350"/>
              <a:buChar char="•"/>
              <a:defRPr/>
            </a:lvl4pPr>
            <a:lvl5pPr indent="-314325" lvl="4" marL="2286000" algn="l">
              <a:lnSpc>
                <a:spcPct val="120000"/>
              </a:lnSpc>
              <a:spcBef>
                <a:spcPts val="500"/>
              </a:spcBef>
              <a:spcAft>
                <a:spcPts val="0"/>
              </a:spcAft>
              <a:buSzPts val="135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8"/>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8"/>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652371" y="647700"/>
            <a:ext cx="10625229" cy="1147053"/>
          </a:xfrm>
          <a:prstGeom prst="rect">
            <a:avLst/>
          </a:prstGeom>
          <a:noFill/>
          <a:ln>
            <a:noFill/>
          </a:ln>
        </p:spPr>
        <p:txBody>
          <a:bodyPr anchorCtr="0" anchor="b" bIns="45700" lIns="91425" spcFirstLastPara="1" rIns="91425" wrap="square" tIns="45700">
            <a:normAutofit/>
          </a:bodyPr>
          <a:lstStyle>
            <a:lvl1pPr lvl="0" algn="l">
              <a:lnSpc>
                <a:spcPct val="12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9"/>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0"/>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652372" y="647700"/>
            <a:ext cx="4119654" cy="1714500"/>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rgbClr val="FFFFFF"/>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1"/>
          <p:cNvSpPr txBox="1"/>
          <p:nvPr>
            <p:ph idx="1" type="body"/>
          </p:nvPr>
        </p:nvSpPr>
        <p:spPr>
          <a:xfrm>
            <a:off x="5540188" y="914400"/>
            <a:ext cx="5737412" cy="5029199"/>
          </a:xfrm>
          <a:prstGeom prst="rect">
            <a:avLst/>
          </a:prstGeom>
          <a:noFill/>
          <a:ln>
            <a:noFill/>
          </a:ln>
        </p:spPr>
        <p:txBody>
          <a:bodyPr anchorCtr="0" anchor="t" bIns="45700" lIns="91425" spcFirstLastPara="1" rIns="91425" wrap="square" tIns="45700">
            <a:normAutofit/>
          </a:bodyPr>
          <a:lstStyle>
            <a:lvl1pPr indent="-381000" lvl="0" marL="457200" algn="l">
              <a:lnSpc>
                <a:spcPct val="120000"/>
              </a:lnSpc>
              <a:spcBef>
                <a:spcPts val="1000"/>
              </a:spcBef>
              <a:spcAft>
                <a:spcPts val="0"/>
              </a:spcAft>
              <a:buSzPts val="2400"/>
              <a:buChar char="•"/>
              <a:defRPr sz="3200"/>
            </a:lvl1pPr>
            <a:lvl2pPr indent="-361950" lvl="1" marL="914400" algn="l">
              <a:lnSpc>
                <a:spcPct val="120000"/>
              </a:lnSpc>
              <a:spcBef>
                <a:spcPts val="500"/>
              </a:spcBef>
              <a:spcAft>
                <a:spcPts val="0"/>
              </a:spcAft>
              <a:buSzPts val="2100"/>
              <a:buChar char="•"/>
              <a:defRPr sz="2800"/>
            </a:lvl2pPr>
            <a:lvl3pPr indent="-342900" lvl="2" marL="1371600" algn="l">
              <a:lnSpc>
                <a:spcPct val="120000"/>
              </a:lnSpc>
              <a:spcBef>
                <a:spcPts val="500"/>
              </a:spcBef>
              <a:spcAft>
                <a:spcPts val="0"/>
              </a:spcAft>
              <a:buSzPts val="1800"/>
              <a:buChar char="•"/>
              <a:defRPr sz="2400"/>
            </a:lvl3pPr>
            <a:lvl4pPr indent="-323850" lvl="3" marL="1828800" algn="l">
              <a:lnSpc>
                <a:spcPct val="120000"/>
              </a:lnSpc>
              <a:spcBef>
                <a:spcPts val="500"/>
              </a:spcBef>
              <a:spcAft>
                <a:spcPts val="0"/>
              </a:spcAft>
              <a:buSzPts val="1500"/>
              <a:buChar char="•"/>
              <a:defRPr sz="2000"/>
            </a:lvl4pPr>
            <a:lvl5pPr indent="-323850" lvl="4" marL="2286000" algn="l">
              <a:lnSpc>
                <a:spcPct val="120000"/>
              </a:lnSpc>
              <a:spcBef>
                <a:spcPts val="500"/>
              </a:spcBef>
              <a:spcAft>
                <a:spcPts val="0"/>
              </a:spcAft>
              <a:buSzPts val="15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652372" y="2697479"/>
            <a:ext cx="4119654" cy="3246119"/>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200"/>
              <a:buNone/>
              <a:defRPr sz="1600"/>
            </a:lvl1pPr>
            <a:lvl2pPr indent="-228600" lvl="1" marL="914400" algn="l">
              <a:lnSpc>
                <a:spcPct val="120000"/>
              </a:lnSpc>
              <a:spcBef>
                <a:spcPts val="500"/>
              </a:spcBef>
              <a:spcAft>
                <a:spcPts val="0"/>
              </a:spcAft>
              <a:buSzPts val="1050"/>
              <a:buNone/>
              <a:defRPr sz="1400"/>
            </a:lvl2pPr>
            <a:lvl3pPr indent="-228600" lvl="2" marL="1371600" algn="l">
              <a:lnSpc>
                <a:spcPct val="120000"/>
              </a:lnSpc>
              <a:spcBef>
                <a:spcPts val="500"/>
              </a:spcBef>
              <a:spcAft>
                <a:spcPts val="0"/>
              </a:spcAft>
              <a:buSzPts val="900"/>
              <a:buNone/>
              <a:defRPr sz="1200"/>
            </a:lvl3pPr>
            <a:lvl4pPr indent="-228600" lvl="3" marL="1828800" algn="l">
              <a:lnSpc>
                <a:spcPct val="120000"/>
              </a:lnSpc>
              <a:spcBef>
                <a:spcPts val="500"/>
              </a:spcBef>
              <a:spcAft>
                <a:spcPts val="0"/>
              </a:spcAft>
              <a:buSzPts val="750"/>
              <a:buNone/>
              <a:defRPr sz="1000"/>
            </a:lvl4pPr>
            <a:lvl5pPr indent="-228600" lvl="4" marL="2286000" algn="l">
              <a:lnSpc>
                <a:spcPct val="120000"/>
              </a:lnSpc>
              <a:spcBef>
                <a:spcPts val="500"/>
              </a:spcBef>
              <a:spcAft>
                <a:spcPts val="0"/>
              </a:spcAft>
              <a:buSzPts val="7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1"/>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652372" y="647700"/>
            <a:ext cx="4119654" cy="1714500"/>
          </a:xfrm>
          <a:prstGeom prst="rect">
            <a:avLst/>
          </a:prstGeom>
          <a:noFill/>
          <a:ln>
            <a:noFill/>
          </a:ln>
        </p:spPr>
        <p:txBody>
          <a:bodyPr anchorCtr="0" anchor="b" bIns="45700" lIns="91425" spcFirstLastPara="1" rIns="91425" wrap="square" tIns="45700">
            <a:noAutofit/>
          </a:bodyPr>
          <a:lstStyle>
            <a:lvl1pPr lvl="0" algn="l">
              <a:lnSpc>
                <a:spcPct val="120000"/>
              </a:lnSpc>
              <a:spcBef>
                <a:spcPts val="0"/>
              </a:spcBef>
              <a:spcAft>
                <a:spcPts val="0"/>
              </a:spcAft>
              <a:buClr>
                <a:srgbClr val="FFFFFF"/>
              </a:buClr>
              <a:buSzPts val="3200"/>
              <a:buFont typeface="Arial"/>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2"/>
          <p:cNvSpPr/>
          <p:nvPr>
            <p:ph idx="2" type="pic"/>
          </p:nvPr>
        </p:nvSpPr>
        <p:spPr>
          <a:xfrm>
            <a:off x="5486400" y="914400"/>
            <a:ext cx="5791200" cy="5029199"/>
          </a:xfrm>
          <a:prstGeom prst="rect">
            <a:avLst/>
          </a:prstGeom>
          <a:noFill/>
          <a:ln>
            <a:noFill/>
          </a:ln>
        </p:spPr>
      </p:sp>
      <p:sp>
        <p:nvSpPr>
          <p:cNvPr id="64" name="Google Shape;64;p32"/>
          <p:cNvSpPr txBox="1"/>
          <p:nvPr>
            <p:ph idx="1" type="body"/>
          </p:nvPr>
        </p:nvSpPr>
        <p:spPr>
          <a:xfrm>
            <a:off x="652372" y="2697480"/>
            <a:ext cx="4119654" cy="317150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200"/>
              <a:buNone/>
              <a:defRPr sz="1600"/>
            </a:lvl1pPr>
            <a:lvl2pPr indent="-228600" lvl="1" marL="914400" algn="l">
              <a:lnSpc>
                <a:spcPct val="120000"/>
              </a:lnSpc>
              <a:spcBef>
                <a:spcPts val="500"/>
              </a:spcBef>
              <a:spcAft>
                <a:spcPts val="0"/>
              </a:spcAft>
              <a:buSzPts val="1050"/>
              <a:buNone/>
              <a:defRPr sz="1400"/>
            </a:lvl2pPr>
            <a:lvl3pPr indent="-228600" lvl="2" marL="1371600" algn="l">
              <a:lnSpc>
                <a:spcPct val="120000"/>
              </a:lnSpc>
              <a:spcBef>
                <a:spcPts val="500"/>
              </a:spcBef>
              <a:spcAft>
                <a:spcPts val="0"/>
              </a:spcAft>
              <a:buSzPts val="900"/>
              <a:buNone/>
              <a:defRPr sz="1200"/>
            </a:lvl3pPr>
            <a:lvl4pPr indent="-228600" lvl="3" marL="1828800" algn="l">
              <a:lnSpc>
                <a:spcPct val="120000"/>
              </a:lnSpc>
              <a:spcBef>
                <a:spcPts val="500"/>
              </a:spcBef>
              <a:spcAft>
                <a:spcPts val="0"/>
              </a:spcAft>
              <a:buSzPts val="750"/>
              <a:buNone/>
              <a:defRPr sz="1000"/>
            </a:lvl4pPr>
            <a:lvl5pPr indent="-228600" lvl="4" marL="2286000" algn="l">
              <a:lnSpc>
                <a:spcPct val="120000"/>
              </a:lnSpc>
              <a:spcBef>
                <a:spcPts val="500"/>
              </a:spcBef>
              <a:spcAft>
                <a:spcPts val="0"/>
              </a:spcAft>
              <a:buSzPts val="75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2"/>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652371" y="647700"/>
            <a:ext cx="10625229" cy="1147053"/>
          </a:xfrm>
          <a:prstGeom prst="rect">
            <a:avLst/>
          </a:prstGeom>
          <a:noFill/>
          <a:ln>
            <a:noFill/>
          </a:ln>
        </p:spPr>
        <p:txBody>
          <a:bodyPr anchorCtr="0" anchor="b" bIns="45700" lIns="91425" spcFirstLastPara="1" rIns="91425" wrap="square" tIns="45700">
            <a:normAutofit/>
          </a:bodyPr>
          <a:lstStyle>
            <a:lvl1pPr lvl="0" marR="0" rtl="0" algn="l">
              <a:lnSpc>
                <a:spcPct val="120000"/>
              </a:lnSpc>
              <a:spcBef>
                <a:spcPts val="0"/>
              </a:spcBef>
              <a:spcAft>
                <a:spcPts val="0"/>
              </a:spcAft>
              <a:buClr>
                <a:srgbClr val="FFFFFF"/>
              </a:buClr>
              <a:buSzPts val="3600"/>
              <a:buFont typeface="Arial"/>
              <a:buNone/>
              <a:defRPr b="0" i="0" sz="3600" u="none" cap="none" strike="noStrike">
                <a:solidFill>
                  <a:srgbClr val="FFFFFF"/>
                </a:solidFill>
                <a:highlight>
                  <a:srgbClr val="000000"/>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3"/>
          <p:cNvSpPr txBox="1"/>
          <p:nvPr>
            <p:ph idx="1" type="body"/>
          </p:nvPr>
        </p:nvSpPr>
        <p:spPr>
          <a:xfrm>
            <a:off x="652371" y="2095500"/>
            <a:ext cx="10620855" cy="3848100"/>
          </a:xfrm>
          <a:prstGeom prst="rect">
            <a:avLst/>
          </a:prstGeom>
          <a:noFill/>
          <a:ln>
            <a:noFill/>
          </a:ln>
        </p:spPr>
        <p:txBody>
          <a:bodyPr anchorCtr="0" anchor="t" bIns="45700" lIns="91425" spcFirstLastPara="1" rIns="91425" wrap="square" tIns="45700">
            <a:normAutofit/>
          </a:bodyPr>
          <a:lstStyle>
            <a:lvl1pPr indent="-323850" lvl="0" marL="457200" marR="0" rtl="0" algn="l">
              <a:lnSpc>
                <a:spcPct val="120000"/>
              </a:lnSpc>
              <a:spcBef>
                <a:spcPts val="1000"/>
              </a:spcBef>
              <a:spcAft>
                <a:spcPts val="0"/>
              </a:spcAft>
              <a:buClr>
                <a:schemeClr val="dk1"/>
              </a:buClr>
              <a:buSzPts val="1500"/>
              <a:buFont typeface="Arial"/>
              <a:buChar char="•"/>
              <a:defRPr b="0" i="0" sz="2000" u="none" cap="none" strike="noStrike">
                <a:solidFill>
                  <a:schemeClr val="dk1"/>
                </a:solidFill>
                <a:latin typeface="Play"/>
                <a:ea typeface="Play"/>
                <a:cs typeface="Play"/>
                <a:sym typeface="Play"/>
              </a:defRPr>
            </a:lvl1pPr>
            <a:lvl2pPr indent="-314325" lvl="1" marL="914400" marR="0" rtl="0" algn="l">
              <a:lnSpc>
                <a:spcPct val="120000"/>
              </a:lnSpc>
              <a:spcBef>
                <a:spcPts val="500"/>
              </a:spcBef>
              <a:spcAft>
                <a:spcPts val="0"/>
              </a:spcAft>
              <a:buClr>
                <a:schemeClr val="dk1"/>
              </a:buClr>
              <a:buSzPts val="1350"/>
              <a:buFont typeface="Arial"/>
              <a:buChar char="•"/>
              <a:defRPr b="0" i="0" sz="1800" u="none" cap="none" strike="noStrike">
                <a:solidFill>
                  <a:schemeClr val="dk1"/>
                </a:solidFill>
                <a:latin typeface="Play"/>
                <a:ea typeface="Play"/>
                <a:cs typeface="Play"/>
                <a:sym typeface="Play"/>
              </a:defRPr>
            </a:lvl2pPr>
            <a:lvl3pPr indent="-304800" lvl="2" marL="1371600" marR="0" rtl="0" algn="l">
              <a:lnSpc>
                <a:spcPct val="120000"/>
              </a:lnSpc>
              <a:spcBef>
                <a:spcPts val="500"/>
              </a:spcBef>
              <a:spcAft>
                <a:spcPts val="0"/>
              </a:spcAft>
              <a:buClr>
                <a:schemeClr val="dk1"/>
              </a:buClr>
              <a:buSzPts val="1200"/>
              <a:buFont typeface="Arial"/>
              <a:buChar char="•"/>
              <a:defRPr b="0" i="0" sz="1600" u="none" cap="none" strike="noStrike">
                <a:solidFill>
                  <a:schemeClr val="dk1"/>
                </a:solidFill>
                <a:latin typeface="Play"/>
                <a:ea typeface="Play"/>
                <a:cs typeface="Play"/>
                <a:sym typeface="Play"/>
              </a:defRPr>
            </a:lvl3pPr>
            <a:lvl4pPr indent="-295275" lvl="3" marL="1828800" marR="0" rtl="0" algn="l">
              <a:lnSpc>
                <a:spcPct val="120000"/>
              </a:lnSpc>
              <a:spcBef>
                <a:spcPts val="500"/>
              </a:spcBef>
              <a:spcAft>
                <a:spcPts val="0"/>
              </a:spcAft>
              <a:buClr>
                <a:schemeClr val="dk1"/>
              </a:buClr>
              <a:buSzPts val="1050"/>
              <a:buFont typeface="Arial"/>
              <a:buChar char="•"/>
              <a:defRPr b="0" i="0" sz="1400" u="none" cap="none" strike="noStrike">
                <a:solidFill>
                  <a:schemeClr val="dk1"/>
                </a:solidFill>
                <a:latin typeface="Play"/>
                <a:ea typeface="Play"/>
                <a:cs typeface="Play"/>
                <a:sym typeface="Play"/>
              </a:defRPr>
            </a:lvl4pPr>
            <a:lvl5pPr indent="-295275" lvl="4" marL="2286000" marR="0" rtl="0" algn="l">
              <a:lnSpc>
                <a:spcPct val="120000"/>
              </a:lnSpc>
              <a:spcBef>
                <a:spcPts val="500"/>
              </a:spcBef>
              <a:spcAft>
                <a:spcPts val="0"/>
              </a:spcAft>
              <a:buClr>
                <a:schemeClr val="dk1"/>
              </a:buClr>
              <a:buSzPts val="1050"/>
              <a:buFont typeface="Arial"/>
              <a:buChar char="•"/>
              <a:defRPr b="0" i="0" sz="1400" u="none" cap="none" strike="noStrike">
                <a:solidFill>
                  <a:schemeClr val="dk1"/>
                </a:solidFill>
                <a:latin typeface="Play"/>
                <a:ea typeface="Play"/>
                <a:cs typeface="Play"/>
                <a:sym typeface="Play"/>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Play"/>
                <a:ea typeface="Play"/>
                <a:cs typeface="Play"/>
                <a:sym typeface="Play"/>
              </a:defRPr>
            </a:lvl9pPr>
          </a:lstStyle>
          <a:p/>
        </p:txBody>
      </p:sp>
      <p:sp>
        <p:nvSpPr>
          <p:cNvPr id="8" name="Google Shape;8;p23"/>
          <p:cNvSpPr txBox="1"/>
          <p:nvPr>
            <p:ph idx="10" type="dt"/>
          </p:nvPr>
        </p:nvSpPr>
        <p:spPr>
          <a:xfrm>
            <a:off x="652371" y="6332538"/>
            <a:ext cx="300649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9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9pPr>
          </a:lstStyle>
          <a:p/>
        </p:txBody>
      </p:sp>
      <p:sp>
        <p:nvSpPr>
          <p:cNvPr id="9" name="Google Shape;9;p23"/>
          <p:cNvSpPr txBox="1"/>
          <p:nvPr>
            <p:ph idx="11" type="ftr"/>
          </p:nvPr>
        </p:nvSpPr>
        <p:spPr>
          <a:xfrm>
            <a:off x="8034169" y="6332538"/>
            <a:ext cx="350545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1" i="0" sz="9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Play"/>
                <a:ea typeface="Play"/>
                <a:cs typeface="Play"/>
                <a:sym typeface="Play"/>
              </a:defRPr>
            </a:lvl9pPr>
          </a:lstStyle>
          <a:p/>
        </p:txBody>
      </p:sp>
      <p:sp>
        <p:nvSpPr>
          <p:cNvPr id="10" name="Google Shape;10;p23"/>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1pPr>
            <a:lvl2pPr indent="0" lvl="1"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2pPr>
            <a:lvl3pPr indent="0" lvl="2"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3pPr>
            <a:lvl4pPr indent="0" lvl="3"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4pPr>
            <a:lvl5pPr indent="0" lvl="4"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5pPr>
            <a:lvl6pPr indent="0" lvl="5"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6pPr>
            <a:lvl7pPr indent="0" lvl="6"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7pPr>
            <a:lvl8pPr indent="0" lvl="7"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8pPr>
            <a:lvl9pPr indent="0" lvl="8" marL="0" marR="0" rtl="0" algn="r">
              <a:lnSpc>
                <a:spcPct val="100000"/>
              </a:lnSpc>
              <a:spcBef>
                <a:spcPts val="0"/>
              </a:spcBef>
              <a:spcAft>
                <a:spcPts val="0"/>
              </a:spcAft>
              <a:buClr>
                <a:srgbClr val="000000"/>
              </a:buClr>
              <a:buSzPts val="900"/>
              <a:buFont typeface="Arial"/>
              <a:buNone/>
              <a:defRPr b="1" i="0" sz="900" u="none" cap="none" strike="noStrike">
                <a:solidFill>
                  <a:schemeClr val="dk1"/>
                </a:solidFill>
                <a:latin typeface="Play"/>
                <a:ea typeface="Play"/>
                <a:cs typeface="Play"/>
                <a:sym typeface="Play"/>
              </a:defRPr>
            </a:lvl9pPr>
          </a:lstStyle>
          <a:p>
            <a:pPr indent="0" lvl="0" marL="0" rtl="0" algn="r">
              <a:spcBef>
                <a:spcPts val="0"/>
              </a:spcBef>
              <a:spcAft>
                <a:spcPts val="0"/>
              </a:spcAft>
              <a:buNone/>
            </a:pPr>
            <a:fld id="{00000000-1234-1234-1234-123412341234}" type="slidenum">
              <a:rPr lang="it-I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ay"/>
              <a:ea typeface="Play"/>
              <a:cs typeface="Play"/>
              <a:sym typeface="Play"/>
            </a:endParaRPr>
          </a:p>
        </p:txBody>
      </p:sp>
      <p:pic>
        <p:nvPicPr>
          <p:cNvPr descr="Une image contenant Art fractal, Caractère coloré, Bleu électrique&#10;&#10;Description générée automatiquement" id="85" name="Google Shape;85;p1"/>
          <p:cNvPicPr preferRelativeResize="0"/>
          <p:nvPr/>
        </p:nvPicPr>
        <p:blipFill rotWithShape="1">
          <a:blip r:embed="rId3">
            <a:alphaModFix/>
          </a:blip>
          <a:srcRect b="0" l="0" r="0" t="0"/>
          <a:stretch/>
        </p:blipFill>
        <p:spPr>
          <a:xfrm>
            <a:off x="0" y="-1"/>
            <a:ext cx="12192000" cy="6126633"/>
          </a:xfrm>
          <a:prstGeom prst="rect">
            <a:avLst/>
          </a:prstGeom>
          <a:noFill/>
          <a:ln>
            <a:noFill/>
          </a:ln>
        </p:spPr>
      </p:pic>
      <p:sp>
        <p:nvSpPr>
          <p:cNvPr id="86" name="Google Shape;86;p1"/>
          <p:cNvSpPr txBox="1"/>
          <p:nvPr>
            <p:ph type="ctrTitle"/>
          </p:nvPr>
        </p:nvSpPr>
        <p:spPr>
          <a:xfrm>
            <a:off x="647700" y="647701"/>
            <a:ext cx="9694164" cy="3233419"/>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Clr>
                <a:srgbClr val="FFFFFF"/>
              </a:buClr>
              <a:buSzPts val="3600"/>
              <a:buFont typeface="Arial"/>
              <a:buNone/>
            </a:pPr>
            <a:r>
              <a:rPr b="1" lang="it-IT">
                <a:latin typeface="Arial"/>
                <a:ea typeface="Arial"/>
                <a:cs typeface="Arial"/>
                <a:sym typeface="Arial"/>
              </a:rPr>
              <a:t>Proyecto de Aprendizaje automático: </a:t>
            </a:r>
            <a:br>
              <a:rPr b="1" lang="it-IT">
                <a:latin typeface="Arial"/>
                <a:ea typeface="Arial"/>
                <a:cs typeface="Arial"/>
                <a:sym typeface="Arial"/>
              </a:rPr>
            </a:br>
            <a:r>
              <a:rPr b="1" lang="it-IT">
                <a:latin typeface="Arial"/>
                <a:ea typeface="Arial"/>
                <a:cs typeface="Arial"/>
                <a:sym typeface="Arial"/>
              </a:rPr>
              <a:t>Heart Failure Prediction</a:t>
            </a:r>
            <a:br>
              <a:rPr b="1" lang="it-IT">
                <a:latin typeface="Arial"/>
                <a:ea typeface="Arial"/>
                <a:cs typeface="Arial"/>
                <a:sym typeface="Arial"/>
              </a:rPr>
            </a:br>
            <a:endParaRPr>
              <a:latin typeface="Arial"/>
              <a:ea typeface="Arial"/>
              <a:cs typeface="Arial"/>
              <a:sym typeface="Arial"/>
            </a:endParaRPr>
          </a:p>
        </p:txBody>
      </p:sp>
      <p:sp>
        <p:nvSpPr>
          <p:cNvPr id="87" name="Google Shape;87;p1"/>
          <p:cNvSpPr txBox="1"/>
          <p:nvPr>
            <p:ph idx="1" type="subTitle"/>
          </p:nvPr>
        </p:nvSpPr>
        <p:spPr>
          <a:xfrm>
            <a:off x="647700" y="6278822"/>
            <a:ext cx="9524999" cy="564596"/>
          </a:xfrm>
          <a:prstGeom prst="rect">
            <a:avLst/>
          </a:prstGeom>
          <a:noFill/>
          <a:ln>
            <a:noFill/>
          </a:ln>
        </p:spPr>
        <p:txBody>
          <a:bodyPr anchorCtr="0" anchor="ctr" bIns="45700" lIns="91425" spcFirstLastPara="1" rIns="91425" wrap="square" tIns="45700">
            <a:normAutofit fontScale="92500" lnSpcReduction="20000"/>
          </a:bodyPr>
          <a:lstStyle/>
          <a:p>
            <a:pPr indent="-323850" lvl="0" marL="457200" rtl="0" algn="l">
              <a:lnSpc>
                <a:spcPct val="110000"/>
              </a:lnSpc>
              <a:spcBef>
                <a:spcPts val="1000"/>
              </a:spcBef>
              <a:spcAft>
                <a:spcPts val="0"/>
              </a:spcAft>
              <a:buSzPct val="75000"/>
              <a:buNone/>
            </a:pPr>
            <a:r>
              <a:rPr lang="it-IT">
                <a:latin typeface="Arial"/>
                <a:ea typeface="Arial"/>
                <a:cs typeface="Arial"/>
                <a:sym typeface="Arial"/>
              </a:rPr>
              <a:t>Grupo 2,  </a:t>
            </a:r>
            <a:r>
              <a:rPr lang="it-IT">
                <a:latin typeface="Arial"/>
                <a:ea typeface="Arial"/>
                <a:cs typeface="Arial"/>
                <a:sym typeface="Arial"/>
              </a:rPr>
              <a:t>Autores: </a:t>
            </a:r>
            <a:r>
              <a:rPr lang="it-IT">
                <a:latin typeface="Arial"/>
                <a:ea typeface="Arial"/>
                <a:cs typeface="Arial"/>
                <a:sym typeface="Arial"/>
              </a:rPr>
              <a:t>Greta Angolani y Héloïse Lafargue</a:t>
            </a:r>
            <a:endParaRPr/>
          </a:p>
          <a:p>
            <a:pPr indent="0" lvl="0" marL="0" rtl="0" algn="l">
              <a:lnSpc>
                <a:spcPct val="110000"/>
              </a:lnSpc>
              <a:spcBef>
                <a:spcPts val="0"/>
              </a:spcBef>
              <a:spcAft>
                <a:spcPts val="0"/>
              </a:spcAft>
              <a:buSzPct val="75000"/>
              <a:buNone/>
            </a:pPr>
            <a:r>
              <a:t/>
            </a:r>
            <a:endParaRPr>
              <a:latin typeface="Arial"/>
              <a:ea typeface="Arial"/>
              <a:cs typeface="Arial"/>
              <a:sym typeface="Arial"/>
            </a:endParaRPr>
          </a:p>
        </p:txBody>
      </p:sp>
      <p:sp>
        <p:nvSpPr>
          <p:cNvPr id="88" name="Google Shape;88;p1"/>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320521" y="647700"/>
            <a:ext cx="10625100" cy="1147200"/>
          </a:xfrm>
          <a:prstGeom prst="rect">
            <a:avLst/>
          </a:prstGeom>
          <a:noFill/>
          <a:ln>
            <a:noFill/>
          </a:ln>
        </p:spPr>
        <p:txBody>
          <a:bodyPr anchorCtr="0" anchor="b" bIns="45700" lIns="91425" spcFirstLastPara="1" rIns="91425" wrap="square" tIns="45700">
            <a:noAutofit/>
          </a:bodyPr>
          <a:lstStyle/>
          <a:p>
            <a:pPr indent="0" lvl="0" marL="142875" rtl="0" algn="l">
              <a:spcBef>
                <a:spcPts val="1000"/>
              </a:spcBef>
              <a:spcAft>
                <a:spcPts val="0"/>
              </a:spcAft>
              <a:buClr>
                <a:schemeClr val="dk1"/>
              </a:buClr>
              <a:buSzPts val="1459"/>
              <a:buFont typeface="Arial"/>
              <a:buNone/>
            </a:pPr>
            <a:r>
              <a:rPr lang="it-IT" sz="3200">
                <a:solidFill>
                  <a:schemeClr val="lt1"/>
                </a:solidFill>
                <a:highlight>
                  <a:schemeClr val="dk1"/>
                </a:highlight>
              </a:rPr>
              <a:t>II – Modelos de aprendizaje automático </a:t>
            </a:r>
            <a:endParaRPr sz="3200">
              <a:solidFill>
                <a:schemeClr val="lt1"/>
              </a:solidFill>
              <a:highlight>
                <a:schemeClr val="dk1"/>
              </a:highlight>
            </a:endParaRPr>
          </a:p>
          <a:p>
            <a:pPr indent="0" lvl="1" marL="600075" rtl="0" algn="l">
              <a:lnSpc>
                <a:spcPct val="120000"/>
              </a:lnSpc>
              <a:spcBef>
                <a:spcPts val="500"/>
              </a:spcBef>
              <a:spcAft>
                <a:spcPts val="0"/>
              </a:spcAft>
              <a:buClr>
                <a:schemeClr val="dk1"/>
              </a:buClr>
              <a:buSzPts val="1459"/>
              <a:buFont typeface="Arial"/>
              <a:buNone/>
            </a:pPr>
            <a:r>
              <a:rPr lang="it-IT" sz="3200">
                <a:solidFill>
                  <a:schemeClr val="lt1"/>
                </a:solidFill>
                <a:highlight>
                  <a:schemeClr val="dk1"/>
                </a:highlight>
              </a:rPr>
              <a:t>II.A – Regresión logística regularizada</a:t>
            </a:r>
            <a:endParaRPr sz="3200">
              <a:solidFill>
                <a:schemeClr val="lt1"/>
              </a:solidFill>
              <a:highlight>
                <a:schemeClr val="dk1"/>
              </a:highlight>
            </a:endParaRPr>
          </a:p>
        </p:txBody>
      </p:sp>
      <p:sp>
        <p:nvSpPr>
          <p:cNvPr id="158" name="Google Shape;158;p8"/>
          <p:cNvSpPr txBox="1"/>
          <p:nvPr>
            <p:ph idx="1" type="body"/>
          </p:nvPr>
        </p:nvSpPr>
        <p:spPr>
          <a:xfrm>
            <a:off x="159500" y="2149875"/>
            <a:ext cx="10620900" cy="4576800"/>
          </a:xfrm>
          <a:prstGeom prst="rect">
            <a:avLst/>
          </a:prstGeom>
          <a:noFill/>
          <a:ln>
            <a:noFill/>
          </a:ln>
        </p:spPr>
        <p:txBody>
          <a:bodyPr anchorCtr="0" anchor="t" bIns="45700" lIns="91425" spcFirstLastPara="1" rIns="91425" wrap="square" tIns="45700">
            <a:normAutofit fontScale="85000" lnSpcReduction="20000"/>
          </a:bodyPr>
          <a:lstStyle/>
          <a:p>
            <a:pPr indent="-214312" lvl="0" marL="228600" rtl="0" algn="l">
              <a:lnSpc>
                <a:spcPct val="120000"/>
              </a:lnSpc>
              <a:spcBef>
                <a:spcPts val="0"/>
              </a:spcBef>
              <a:spcAft>
                <a:spcPts val="0"/>
              </a:spcAft>
              <a:buSzPct val="75000"/>
              <a:buChar char="•"/>
            </a:pPr>
            <a:r>
              <a:rPr lang="it-IT">
                <a:latin typeface="Arial"/>
                <a:ea typeface="Arial"/>
                <a:cs typeface="Arial"/>
                <a:sym typeface="Arial"/>
              </a:rPr>
              <a:t>Definición de las funciones: «Función sigmoide», «Cálculo de la función de regularizada coste y su gradiente», «Método de descenso de gradiente», y «Accuracy».</a:t>
            </a:r>
            <a:endParaRPr>
              <a:latin typeface="Arial"/>
              <a:ea typeface="Arial"/>
              <a:cs typeface="Arial"/>
              <a:sym typeface="Arial"/>
            </a:endParaRPr>
          </a:p>
          <a:p>
            <a:pPr indent="-214312" lvl="0" marL="228600" rtl="0" algn="l">
              <a:lnSpc>
                <a:spcPct val="120000"/>
              </a:lnSpc>
              <a:spcBef>
                <a:spcPts val="1000"/>
              </a:spcBef>
              <a:spcAft>
                <a:spcPts val="0"/>
              </a:spcAft>
              <a:buSzPct val="75000"/>
              <a:buChar char="•"/>
            </a:pPr>
            <a:r>
              <a:rPr lang="it-IT">
                <a:latin typeface="Arial"/>
                <a:ea typeface="Arial"/>
                <a:cs typeface="Arial"/>
                <a:sym typeface="Arial"/>
              </a:rPr>
              <a:t>Después buscamos el valor óptimo del parámetro de </a:t>
            </a:r>
            <a:r>
              <a:rPr lang="it-IT">
                <a:latin typeface="Arial"/>
                <a:ea typeface="Arial"/>
                <a:cs typeface="Arial"/>
                <a:sym typeface="Arial"/>
              </a:rPr>
              <a:t>regularización</a:t>
            </a:r>
            <a:r>
              <a:rPr lang="it-IT">
                <a:latin typeface="Arial"/>
                <a:ea typeface="Arial"/>
                <a:cs typeface="Arial"/>
                <a:sym typeface="Arial"/>
              </a:rPr>
              <a:t> λ: </a:t>
            </a:r>
            <a:endParaRPr>
              <a:latin typeface="Arial"/>
              <a:ea typeface="Arial"/>
              <a:cs typeface="Arial"/>
              <a:sym typeface="Arial"/>
            </a:endParaRPr>
          </a:p>
          <a:p>
            <a:pPr indent="0" lvl="0" marL="0" rtl="0" algn="l">
              <a:lnSpc>
                <a:spcPct val="120000"/>
              </a:lnSpc>
              <a:spcBef>
                <a:spcPts val="1000"/>
              </a:spcBef>
              <a:spcAft>
                <a:spcPts val="0"/>
              </a:spcAft>
              <a:buSzPct val="75000"/>
              <a:buNone/>
            </a:pPr>
            <a:r>
              <a:rPr lang="it-IT">
                <a:latin typeface="Arial"/>
                <a:ea typeface="Arial"/>
                <a:cs typeface="Arial"/>
                <a:sym typeface="Arial"/>
              </a:rPr>
              <a:t>      1) Para </a:t>
            </a:r>
            <a:r>
              <a:rPr lang="it-IT">
                <a:latin typeface="Arial"/>
                <a:ea typeface="Arial"/>
                <a:cs typeface="Arial"/>
                <a:sym typeface="Arial"/>
              </a:rPr>
              <a:t>λ </a:t>
            </a:r>
            <a:r>
              <a:rPr lang="it-IT">
                <a:latin typeface="Arial"/>
                <a:ea typeface="Arial"/>
                <a:cs typeface="Arial"/>
                <a:sym typeface="Arial"/>
              </a:rPr>
              <a:t>= 0 la tasa de porcentaje (accuracy) es «84.78%»</a:t>
            </a:r>
            <a:endParaRPr>
              <a:latin typeface="Arial"/>
              <a:ea typeface="Arial"/>
              <a:cs typeface="Arial"/>
              <a:sym typeface="Arial"/>
            </a:endParaRPr>
          </a:p>
          <a:p>
            <a:pPr indent="0" lvl="0" marL="0" rtl="0" algn="l">
              <a:lnSpc>
                <a:spcPct val="120000"/>
              </a:lnSpc>
              <a:spcBef>
                <a:spcPts val="1000"/>
              </a:spcBef>
              <a:spcAft>
                <a:spcPts val="0"/>
              </a:spcAft>
              <a:buSzPct val="75000"/>
              <a:buNone/>
            </a:pPr>
            <a:r>
              <a:rPr lang="it-IT">
                <a:latin typeface="Arial"/>
                <a:ea typeface="Arial"/>
                <a:cs typeface="Arial"/>
                <a:sym typeface="Arial"/>
              </a:rPr>
              <a:t>    </a:t>
            </a:r>
            <a:r>
              <a:rPr lang="it-IT">
                <a:latin typeface="Arial"/>
                <a:ea typeface="Arial"/>
                <a:cs typeface="Arial"/>
                <a:sym typeface="Arial"/>
              </a:rPr>
              <a:t>  </a:t>
            </a:r>
            <a:r>
              <a:rPr lang="it-IT">
                <a:latin typeface="Arial"/>
                <a:ea typeface="Arial"/>
                <a:cs typeface="Arial"/>
                <a:sym typeface="Arial"/>
              </a:rPr>
              <a:t>2) Para </a:t>
            </a:r>
            <a:r>
              <a:rPr lang="it-IT">
                <a:latin typeface="Arial"/>
                <a:ea typeface="Arial"/>
                <a:cs typeface="Arial"/>
                <a:sym typeface="Arial"/>
              </a:rPr>
              <a:t>λ </a:t>
            </a:r>
            <a:r>
              <a:rPr lang="it-IT">
                <a:latin typeface="Arial"/>
                <a:ea typeface="Arial"/>
                <a:cs typeface="Arial"/>
                <a:sym typeface="Arial"/>
              </a:rPr>
              <a:t> = 1 la tasa de porcentaje (accuracy) es «84.78%»</a:t>
            </a:r>
            <a:endParaRPr>
              <a:latin typeface="Arial"/>
              <a:ea typeface="Arial"/>
              <a:cs typeface="Arial"/>
              <a:sym typeface="Arial"/>
            </a:endParaRPr>
          </a:p>
          <a:p>
            <a:pPr indent="0" lvl="0" marL="0" rtl="0" algn="l">
              <a:lnSpc>
                <a:spcPct val="120000"/>
              </a:lnSpc>
              <a:spcBef>
                <a:spcPts val="1000"/>
              </a:spcBef>
              <a:spcAft>
                <a:spcPts val="0"/>
              </a:spcAft>
              <a:buSzPct val="75000"/>
              <a:buNone/>
            </a:pPr>
            <a:r>
              <a:rPr lang="it-IT">
                <a:latin typeface="Arial"/>
                <a:ea typeface="Arial"/>
                <a:cs typeface="Arial"/>
                <a:sym typeface="Arial"/>
              </a:rPr>
              <a:t>      3) Para </a:t>
            </a:r>
            <a:r>
              <a:rPr lang="it-IT">
                <a:latin typeface="Arial"/>
                <a:ea typeface="Arial"/>
                <a:cs typeface="Arial"/>
                <a:sym typeface="Arial"/>
              </a:rPr>
              <a:t>λ </a:t>
            </a:r>
            <a:r>
              <a:rPr lang="it-IT">
                <a:latin typeface="Arial"/>
                <a:ea typeface="Arial"/>
                <a:cs typeface="Arial"/>
                <a:sym typeface="Arial"/>
              </a:rPr>
              <a:t> = 10 la tasa de porcentaje (accuracy) es «84.24%»</a:t>
            </a:r>
            <a:endParaRPr>
              <a:latin typeface="Arial"/>
              <a:ea typeface="Arial"/>
              <a:cs typeface="Arial"/>
              <a:sym typeface="Arial"/>
            </a:endParaRPr>
          </a:p>
          <a:p>
            <a:pPr indent="0" lvl="0" marL="0" rtl="0" algn="l">
              <a:lnSpc>
                <a:spcPct val="120000"/>
              </a:lnSpc>
              <a:spcBef>
                <a:spcPts val="1000"/>
              </a:spcBef>
              <a:spcAft>
                <a:spcPts val="0"/>
              </a:spcAft>
              <a:buSzPct val="75000"/>
              <a:buNone/>
            </a:pPr>
            <a:r>
              <a:rPr lang="it-IT">
                <a:latin typeface="Arial"/>
                <a:ea typeface="Arial"/>
                <a:cs typeface="Arial"/>
                <a:sym typeface="Arial"/>
              </a:rPr>
              <a:t>      </a:t>
            </a:r>
            <a:r>
              <a:rPr lang="it-IT">
                <a:latin typeface="Arial"/>
                <a:ea typeface="Arial"/>
                <a:cs typeface="Arial"/>
                <a:sym typeface="Arial"/>
              </a:rPr>
              <a:t>4) Para λ = 50 la tasa de porcentaje (accuracy) es «83.70%»</a:t>
            </a:r>
            <a:endParaRPr>
              <a:latin typeface="Arial"/>
              <a:ea typeface="Arial"/>
              <a:cs typeface="Arial"/>
              <a:sym typeface="Arial"/>
            </a:endParaRPr>
          </a:p>
          <a:p>
            <a:pPr indent="0" lvl="0" marL="0" rtl="0" algn="l">
              <a:lnSpc>
                <a:spcPct val="110000"/>
              </a:lnSpc>
              <a:spcBef>
                <a:spcPts val="1000"/>
              </a:spcBef>
              <a:spcAft>
                <a:spcPts val="0"/>
              </a:spcAft>
              <a:buClr>
                <a:schemeClr val="dk1"/>
              </a:buClr>
              <a:buSzPct val="75000"/>
              <a:buFont typeface="Arial"/>
              <a:buNone/>
            </a:pPr>
            <a:r>
              <a:rPr lang="it-IT">
                <a:latin typeface="Arial"/>
                <a:ea typeface="Arial"/>
                <a:cs typeface="Arial"/>
                <a:sym typeface="Arial"/>
              </a:rPr>
              <a:t>      5) Para λ = 80 la tasa de porcentaje (accuracy) es «84.24%»</a:t>
            </a:r>
            <a:endParaRPr>
              <a:latin typeface="Arial"/>
              <a:ea typeface="Arial"/>
              <a:cs typeface="Arial"/>
              <a:sym typeface="Arial"/>
            </a:endParaRPr>
          </a:p>
          <a:p>
            <a:pPr indent="0" lvl="0" marL="0" rtl="0" algn="l">
              <a:lnSpc>
                <a:spcPct val="110000"/>
              </a:lnSpc>
              <a:spcBef>
                <a:spcPts val="1000"/>
              </a:spcBef>
              <a:spcAft>
                <a:spcPts val="0"/>
              </a:spcAft>
              <a:buSzPct val="75000"/>
              <a:buNone/>
            </a:pPr>
            <a:r>
              <a:rPr lang="it-IT">
                <a:latin typeface="Arial"/>
                <a:ea typeface="Arial"/>
                <a:cs typeface="Arial"/>
                <a:sym typeface="Arial"/>
              </a:rPr>
              <a:t>      6) Para λ = 100 la tasa de porcentaje (accuracy) es «84.24%»</a:t>
            </a:r>
            <a:endParaRPr>
              <a:latin typeface="Arial"/>
              <a:ea typeface="Arial"/>
              <a:cs typeface="Arial"/>
              <a:sym typeface="Arial"/>
            </a:endParaRPr>
          </a:p>
          <a:p>
            <a:pPr indent="0" lvl="0" marL="0" rtl="0" algn="l">
              <a:lnSpc>
                <a:spcPct val="110000"/>
              </a:lnSpc>
              <a:spcBef>
                <a:spcPts val="1000"/>
              </a:spcBef>
              <a:spcAft>
                <a:spcPts val="0"/>
              </a:spcAft>
              <a:buClr>
                <a:schemeClr val="dk1"/>
              </a:buClr>
              <a:buSzPct val="75000"/>
              <a:buFont typeface="Arial"/>
              <a:buNone/>
            </a:pPr>
            <a:r>
              <a:t/>
            </a:r>
            <a:endParaRPr>
              <a:latin typeface="Arial"/>
              <a:ea typeface="Arial"/>
              <a:cs typeface="Arial"/>
              <a:sym typeface="Arial"/>
            </a:endParaRPr>
          </a:p>
          <a:p>
            <a:pPr indent="-207168" lvl="0" marL="228600" rtl="0" algn="l">
              <a:lnSpc>
                <a:spcPct val="110000"/>
              </a:lnSpc>
              <a:spcBef>
                <a:spcPts val="1000"/>
              </a:spcBef>
              <a:spcAft>
                <a:spcPts val="0"/>
              </a:spcAft>
              <a:buSzPct val="75000"/>
              <a:buChar char="•"/>
            </a:pPr>
            <a:r>
              <a:rPr lang="it-IT">
                <a:latin typeface="Arial"/>
                <a:ea typeface="Arial"/>
                <a:cs typeface="Arial"/>
                <a:sym typeface="Arial"/>
              </a:rPr>
              <a:t>Observaciones: cuando λ es grande (10,50,80,100) hay un riesgo de underfitting. </a:t>
            </a:r>
            <a:br>
              <a:rPr lang="it-IT">
                <a:latin typeface="Arial"/>
                <a:ea typeface="Arial"/>
                <a:cs typeface="Arial"/>
                <a:sym typeface="Arial"/>
              </a:rPr>
            </a:br>
            <a:r>
              <a:rPr lang="it-IT">
                <a:latin typeface="Arial"/>
                <a:ea typeface="Arial"/>
                <a:cs typeface="Arial"/>
                <a:sym typeface="Arial"/>
              </a:rPr>
              <a:t>Para</a:t>
            </a:r>
            <a:r>
              <a:rPr b="1" lang="it-IT">
                <a:latin typeface="Arial"/>
                <a:ea typeface="Arial"/>
                <a:cs typeface="Arial"/>
                <a:sym typeface="Arial"/>
              </a:rPr>
              <a:t> λ = 1</a:t>
            </a:r>
            <a:r>
              <a:rPr lang="it-IT">
                <a:latin typeface="Arial"/>
                <a:ea typeface="Arial"/>
                <a:cs typeface="Arial"/>
                <a:sym typeface="Arial"/>
              </a:rPr>
              <a:t> el fitting funciona bien.</a:t>
            </a:r>
            <a:endParaRPr>
              <a:latin typeface="Arial"/>
              <a:ea typeface="Arial"/>
              <a:cs typeface="Arial"/>
              <a:sym typeface="Arial"/>
            </a:endParaRPr>
          </a:p>
          <a:p>
            <a:pPr indent="-207168" lvl="0" marL="228600" rtl="0" algn="l">
              <a:lnSpc>
                <a:spcPct val="110000"/>
              </a:lnSpc>
              <a:spcBef>
                <a:spcPts val="1000"/>
              </a:spcBef>
              <a:spcAft>
                <a:spcPts val="0"/>
              </a:spcAft>
              <a:buSzPct val="75000"/>
              <a:buChar char="•"/>
            </a:pPr>
            <a:r>
              <a:rPr lang="it-IT">
                <a:latin typeface="Arial"/>
                <a:ea typeface="Arial"/>
                <a:cs typeface="Arial"/>
                <a:sym typeface="Arial"/>
              </a:rPr>
              <a:t>El tiempo de ejecución es de </a:t>
            </a:r>
            <a:r>
              <a:rPr b="1" lang="it-IT">
                <a:latin typeface="Arial"/>
                <a:ea typeface="Arial"/>
                <a:cs typeface="Arial"/>
                <a:sym typeface="Arial"/>
              </a:rPr>
              <a:t>41.36 segundos</a:t>
            </a:r>
            <a:r>
              <a:rPr lang="it-IT">
                <a:latin typeface="Arial"/>
                <a:ea typeface="Arial"/>
                <a:cs typeface="Arial"/>
                <a:sym typeface="Arial"/>
              </a:rPr>
              <a:t>. Y la accuracy es de </a:t>
            </a:r>
            <a:r>
              <a:rPr b="1" lang="it-IT">
                <a:latin typeface="Arial"/>
                <a:ea typeface="Arial"/>
                <a:cs typeface="Arial"/>
                <a:sym typeface="Arial"/>
              </a:rPr>
              <a:t>84.78%</a:t>
            </a:r>
            <a:r>
              <a:rPr lang="it-IT">
                <a:latin typeface="Arial"/>
                <a:ea typeface="Arial"/>
                <a:cs typeface="Arial"/>
                <a:sym typeface="Arial"/>
              </a:rPr>
              <a:t>.</a:t>
            </a:r>
            <a:endParaRPr>
              <a:latin typeface="Arial"/>
              <a:ea typeface="Arial"/>
              <a:cs typeface="Arial"/>
              <a:sym typeface="Arial"/>
            </a:endParaRPr>
          </a:p>
        </p:txBody>
      </p:sp>
      <p:sp>
        <p:nvSpPr>
          <p:cNvPr id="159" name="Google Shape;159;p8"/>
          <p:cNvSpPr txBox="1"/>
          <p:nvPr/>
        </p:nvSpPr>
        <p:spPr>
          <a:xfrm>
            <a:off x="7975200" y="1386350"/>
            <a:ext cx="4337400" cy="677100"/>
          </a:xfrm>
          <a:prstGeom prst="rect">
            <a:avLst/>
          </a:prstGeom>
          <a:noFill/>
          <a:ln>
            <a:noFill/>
          </a:ln>
        </p:spPr>
        <p:txBody>
          <a:bodyPr anchorCtr="0" anchor="t" bIns="91425" lIns="91425" spcFirstLastPara="1" rIns="91425" wrap="square" tIns="91425">
            <a:spAutoFit/>
          </a:bodyPr>
          <a:lstStyle/>
          <a:p>
            <a:pPr indent="0" lvl="1" marL="600075" rtl="0" algn="l">
              <a:lnSpc>
                <a:spcPct val="120000"/>
              </a:lnSpc>
              <a:spcBef>
                <a:spcPts val="500"/>
              </a:spcBef>
              <a:spcAft>
                <a:spcPts val="0"/>
              </a:spcAft>
              <a:buNone/>
            </a:pPr>
            <a:r>
              <a:rPr lang="it-IT" sz="3200">
                <a:solidFill>
                  <a:schemeClr val="lt1"/>
                </a:solidFill>
                <a:highlight>
                  <a:schemeClr val="dk1"/>
                </a:highlight>
              </a:rPr>
              <a:t>Ajuste y resultados</a:t>
            </a:r>
            <a:endParaRPr sz="3200">
              <a:solidFill>
                <a:schemeClr val="lt1"/>
              </a:solidFill>
              <a:highlight>
                <a:schemeClr val="dk1"/>
              </a:highlight>
            </a:endParaRPr>
          </a:p>
        </p:txBody>
      </p:sp>
      <p:pic>
        <p:nvPicPr>
          <p:cNvPr id="160" name="Google Shape;160;p8"/>
          <p:cNvPicPr preferRelativeResize="0"/>
          <p:nvPr/>
        </p:nvPicPr>
        <p:blipFill>
          <a:blip r:embed="rId3">
            <a:alphaModFix/>
          </a:blip>
          <a:stretch>
            <a:fillRect/>
          </a:stretch>
        </p:blipFill>
        <p:spPr>
          <a:xfrm>
            <a:off x="7149275" y="2459675"/>
            <a:ext cx="5044751" cy="3266575"/>
          </a:xfrm>
          <a:prstGeom prst="rect">
            <a:avLst/>
          </a:prstGeom>
          <a:noFill/>
          <a:ln>
            <a:noFill/>
          </a:ln>
        </p:spPr>
      </p:pic>
      <p:sp>
        <p:nvSpPr>
          <p:cNvPr id="161" name="Google Shape;161;p8"/>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1"/>
          <p:cNvSpPr txBox="1"/>
          <p:nvPr>
            <p:ph type="title"/>
          </p:nvPr>
        </p:nvSpPr>
        <p:spPr>
          <a:xfrm>
            <a:off x="652371" y="647700"/>
            <a:ext cx="10625229" cy="1147053"/>
          </a:xfrm>
          <a:prstGeom prst="rect">
            <a:avLst/>
          </a:prstGeom>
          <a:noFill/>
          <a:ln>
            <a:noFill/>
          </a:ln>
        </p:spPr>
        <p:txBody>
          <a:bodyPr anchorCtr="0" anchor="b" bIns="45700" lIns="91425" spcFirstLastPara="1" rIns="91425" wrap="square" tIns="45700">
            <a:noAutofit/>
          </a:bodyPr>
          <a:lstStyle/>
          <a:p>
            <a:pPr indent="0" lvl="0" marL="142875" rtl="0" algn="l">
              <a:spcBef>
                <a:spcPts val="1000"/>
              </a:spcBef>
              <a:spcAft>
                <a:spcPts val="0"/>
              </a:spcAft>
              <a:buClr>
                <a:schemeClr val="dk1"/>
              </a:buClr>
              <a:buSzPts val="1459"/>
              <a:buFont typeface="Arial"/>
              <a:buNone/>
            </a:pPr>
            <a:r>
              <a:rPr lang="it-IT" sz="3200">
                <a:solidFill>
                  <a:schemeClr val="lt1"/>
                </a:solidFill>
                <a:highlight>
                  <a:schemeClr val="dk1"/>
                </a:highlight>
              </a:rPr>
              <a:t>II – Modelos de aprendizaje automático </a:t>
            </a:r>
            <a:endParaRPr sz="3200">
              <a:solidFill>
                <a:schemeClr val="lt1"/>
              </a:solidFill>
              <a:highlight>
                <a:schemeClr val="dk1"/>
              </a:highlight>
            </a:endParaRPr>
          </a:p>
          <a:p>
            <a:pPr indent="0" lvl="1" marL="600075" rtl="0" algn="l">
              <a:lnSpc>
                <a:spcPct val="120000"/>
              </a:lnSpc>
              <a:spcBef>
                <a:spcPts val="500"/>
              </a:spcBef>
              <a:spcAft>
                <a:spcPts val="0"/>
              </a:spcAft>
              <a:buClr>
                <a:schemeClr val="dk1"/>
              </a:buClr>
              <a:buSzPts val="1459"/>
              <a:buFont typeface="Arial"/>
              <a:buNone/>
            </a:pPr>
            <a:r>
              <a:rPr lang="it-IT" sz="3200">
                <a:solidFill>
                  <a:schemeClr val="lt1"/>
                </a:solidFill>
                <a:highlight>
                  <a:schemeClr val="dk1"/>
                </a:highlight>
              </a:rPr>
              <a:t>II.B - Redes neuronales </a:t>
            </a:r>
            <a:endParaRPr sz="3200">
              <a:solidFill>
                <a:schemeClr val="lt1"/>
              </a:solidFill>
              <a:highlight>
                <a:schemeClr val="dk1"/>
              </a:highlight>
            </a:endParaRPr>
          </a:p>
        </p:txBody>
      </p:sp>
      <p:sp>
        <p:nvSpPr>
          <p:cNvPr id="167" name="Google Shape;167;p11"/>
          <p:cNvSpPr txBox="1"/>
          <p:nvPr>
            <p:ph idx="1" type="body"/>
          </p:nvPr>
        </p:nvSpPr>
        <p:spPr>
          <a:xfrm>
            <a:off x="652375" y="2715100"/>
            <a:ext cx="11539500" cy="27018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None/>
            </a:pPr>
            <a:r>
              <a:rPr lang="it-IT">
                <a:latin typeface="Arial"/>
                <a:ea typeface="Arial"/>
                <a:cs typeface="Arial"/>
                <a:sym typeface="Arial"/>
              </a:rPr>
              <a:t>Probamos </a:t>
            </a:r>
            <a:r>
              <a:rPr b="1" lang="it-IT">
                <a:latin typeface="Arial"/>
                <a:ea typeface="Arial"/>
                <a:cs typeface="Arial"/>
                <a:sym typeface="Arial"/>
              </a:rPr>
              <a:t>3 configuraciones</a:t>
            </a:r>
            <a:r>
              <a:rPr lang="it-IT">
                <a:latin typeface="Arial"/>
                <a:ea typeface="Arial"/>
                <a:cs typeface="Arial"/>
                <a:sym typeface="Arial"/>
              </a:rPr>
              <a:t> (de 3 capas) para implementar varias red neuronales en </a:t>
            </a:r>
            <a:r>
              <a:rPr b="1" lang="it-IT">
                <a:latin typeface="Arial"/>
                <a:ea typeface="Arial"/>
                <a:cs typeface="Arial"/>
                <a:sym typeface="Arial"/>
              </a:rPr>
              <a:t>TensorFlow</a:t>
            </a:r>
            <a:r>
              <a:rPr lang="it-IT">
                <a:latin typeface="Arial"/>
                <a:ea typeface="Arial"/>
                <a:cs typeface="Arial"/>
                <a:sym typeface="Arial"/>
              </a:rPr>
              <a:t>: </a:t>
            </a:r>
            <a:endParaRPr>
              <a:latin typeface="Arial"/>
              <a:ea typeface="Arial"/>
              <a:cs typeface="Arial"/>
              <a:sym typeface="Arial"/>
            </a:endParaRPr>
          </a:p>
          <a:p>
            <a:pPr indent="-228600" lvl="0" marL="228600" rtl="0" algn="l">
              <a:lnSpc>
                <a:spcPct val="120000"/>
              </a:lnSpc>
              <a:spcBef>
                <a:spcPts val="1000"/>
              </a:spcBef>
              <a:spcAft>
                <a:spcPts val="0"/>
              </a:spcAft>
              <a:buSzPts val="1500"/>
              <a:buChar char="•"/>
            </a:pPr>
            <a:r>
              <a:rPr lang="it-IT">
                <a:latin typeface="Arial"/>
                <a:ea typeface="Arial"/>
                <a:cs typeface="Arial"/>
                <a:sym typeface="Arial"/>
              </a:rPr>
              <a:t>1) modelo complejo con muchas neuronas</a:t>
            </a:r>
            <a:endParaRPr>
              <a:latin typeface="Arial"/>
              <a:ea typeface="Arial"/>
              <a:cs typeface="Arial"/>
              <a:sym typeface="Arial"/>
            </a:endParaRPr>
          </a:p>
          <a:p>
            <a:pPr indent="-228600" lvl="0" marL="228600" rtl="0" algn="l">
              <a:lnSpc>
                <a:spcPct val="120000"/>
              </a:lnSpc>
              <a:spcBef>
                <a:spcPts val="1000"/>
              </a:spcBef>
              <a:spcAft>
                <a:spcPts val="0"/>
              </a:spcAft>
              <a:buSzPts val="1500"/>
              <a:buChar char="•"/>
            </a:pPr>
            <a:r>
              <a:rPr lang="it-IT">
                <a:latin typeface="Arial"/>
                <a:ea typeface="Arial"/>
                <a:cs typeface="Arial"/>
                <a:sym typeface="Arial"/>
              </a:rPr>
              <a:t>2) modelo simple con pocas neuronas </a:t>
            </a:r>
            <a:endParaRPr>
              <a:latin typeface="Arial"/>
              <a:ea typeface="Arial"/>
              <a:cs typeface="Arial"/>
              <a:sym typeface="Arial"/>
            </a:endParaRPr>
          </a:p>
          <a:p>
            <a:pPr indent="-228600" lvl="0" marL="228600" rtl="0" algn="l">
              <a:lnSpc>
                <a:spcPct val="120000"/>
              </a:lnSpc>
              <a:spcBef>
                <a:spcPts val="1000"/>
              </a:spcBef>
              <a:spcAft>
                <a:spcPts val="0"/>
              </a:spcAft>
              <a:buSzPts val="1500"/>
              <a:buChar char="•"/>
            </a:pPr>
            <a:r>
              <a:rPr lang="it-IT">
                <a:latin typeface="Arial"/>
                <a:ea typeface="Arial"/>
                <a:cs typeface="Arial"/>
                <a:sym typeface="Arial"/>
              </a:rPr>
              <a:t>3) modelo complejo con muchas neuronas y </a:t>
            </a:r>
            <a:br>
              <a:rPr lang="it-IT">
                <a:latin typeface="Arial"/>
                <a:ea typeface="Arial"/>
                <a:cs typeface="Arial"/>
                <a:sym typeface="Arial"/>
              </a:rPr>
            </a:br>
            <a:r>
              <a:rPr lang="it-IT">
                <a:latin typeface="Arial"/>
                <a:ea typeface="Arial"/>
                <a:cs typeface="Arial"/>
                <a:sym typeface="Arial"/>
              </a:rPr>
              <a:t>regularización, ajustando el mejor valor </a:t>
            </a:r>
            <a:r>
              <a:rPr lang="it-IT">
                <a:latin typeface="Arial"/>
                <a:ea typeface="Arial"/>
                <a:cs typeface="Arial"/>
                <a:sym typeface="Arial"/>
              </a:rPr>
              <a:t>λ </a:t>
            </a:r>
            <a:endParaRPr>
              <a:latin typeface="Arial"/>
              <a:ea typeface="Arial"/>
              <a:cs typeface="Arial"/>
              <a:sym typeface="Arial"/>
            </a:endParaRPr>
          </a:p>
        </p:txBody>
      </p:sp>
      <p:sp>
        <p:nvSpPr>
          <p:cNvPr id="168" name="Google Shape;168;p11"/>
          <p:cNvSpPr txBox="1"/>
          <p:nvPr/>
        </p:nvSpPr>
        <p:spPr>
          <a:xfrm>
            <a:off x="1701450" y="1916375"/>
            <a:ext cx="3000000" cy="677100"/>
          </a:xfrm>
          <a:prstGeom prst="rect">
            <a:avLst/>
          </a:prstGeom>
          <a:noFill/>
          <a:ln>
            <a:noFill/>
          </a:ln>
        </p:spPr>
        <p:txBody>
          <a:bodyPr anchorCtr="0" anchor="t" bIns="91425" lIns="91425" spcFirstLastPara="1" rIns="91425" wrap="square" tIns="91425">
            <a:spAutoFit/>
          </a:bodyPr>
          <a:lstStyle/>
          <a:p>
            <a:pPr indent="0" lvl="1" marL="600075" rtl="0" algn="l">
              <a:lnSpc>
                <a:spcPct val="120000"/>
              </a:lnSpc>
              <a:spcBef>
                <a:spcPts val="500"/>
              </a:spcBef>
              <a:spcAft>
                <a:spcPts val="0"/>
              </a:spcAft>
              <a:buNone/>
            </a:pPr>
            <a:r>
              <a:rPr lang="it-IT" sz="3200">
                <a:solidFill>
                  <a:schemeClr val="lt1"/>
                </a:solidFill>
                <a:highlight>
                  <a:schemeClr val="dk1"/>
                </a:highlight>
              </a:rPr>
              <a:t>Ajuste</a:t>
            </a:r>
            <a:endParaRPr sz="3200">
              <a:solidFill>
                <a:schemeClr val="lt1"/>
              </a:solidFill>
              <a:highlight>
                <a:schemeClr val="dk1"/>
              </a:highlight>
            </a:endParaRPr>
          </a:p>
        </p:txBody>
      </p:sp>
      <p:pic>
        <p:nvPicPr>
          <p:cNvPr id="169" name="Google Shape;169;p11"/>
          <p:cNvPicPr preferRelativeResize="0"/>
          <p:nvPr/>
        </p:nvPicPr>
        <p:blipFill>
          <a:blip r:embed="rId3">
            <a:alphaModFix/>
          </a:blip>
          <a:stretch>
            <a:fillRect/>
          </a:stretch>
        </p:blipFill>
        <p:spPr>
          <a:xfrm>
            <a:off x="6442851" y="3030550"/>
            <a:ext cx="5200876" cy="3276547"/>
          </a:xfrm>
          <a:prstGeom prst="rect">
            <a:avLst/>
          </a:prstGeom>
          <a:noFill/>
          <a:ln>
            <a:noFill/>
          </a:ln>
        </p:spPr>
      </p:pic>
      <p:sp>
        <p:nvSpPr>
          <p:cNvPr id="170" name="Google Shape;170;p11"/>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txBox="1"/>
          <p:nvPr>
            <p:ph type="title"/>
          </p:nvPr>
        </p:nvSpPr>
        <p:spPr>
          <a:xfrm>
            <a:off x="463827" y="-38696"/>
            <a:ext cx="5247900" cy="11988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0"/>
              </a:spcBef>
              <a:spcAft>
                <a:spcPts val="0"/>
              </a:spcAft>
              <a:buClr>
                <a:srgbClr val="FFFFFF"/>
              </a:buClr>
              <a:buSzPts val="2500"/>
              <a:buFont typeface="Arial"/>
              <a:buNone/>
            </a:pPr>
            <a:br>
              <a:rPr lang="it-IT" sz="2500"/>
            </a:br>
            <a:br>
              <a:rPr lang="it-IT" sz="2500"/>
            </a:br>
            <a:br>
              <a:rPr lang="it-IT" sz="2500"/>
            </a:br>
            <a:br>
              <a:rPr lang="it-IT" sz="2500"/>
            </a:br>
            <a:br>
              <a:rPr lang="it-IT" sz="2500"/>
            </a:br>
            <a:r>
              <a:rPr lang="it-IT" sz="3000"/>
              <a:t>1)</a:t>
            </a:r>
            <a:r>
              <a:rPr lang="it-IT" sz="2500"/>
              <a:t> </a:t>
            </a:r>
            <a:r>
              <a:rPr lang="it-IT" sz="3000"/>
              <a:t>MODELO</a:t>
            </a:r>
            <a:r>
              <a:rPr lang="it-IT" sz="2500"/>
              <a:t> </a:t>
            </a:r>
            <a:r>
              <a:rPr lang="it-IT" sz="3000"/>
              <a:t>COMPLEJO</a:t>
            </a:r>
            <a:r>
              <a:rPr lang="it-IT" sz="2500"/>
              <a:t> </a:t>
            </a:r>
            <a:br>
              <a:rPr lang="it-IT" sz="2500"/>
            </a:br>
            <a:endParaRPr sz="2500"/>
          </a:p>
        </p:txBody>
      </p:sp>
      <p:pic>
        <p:nvPicPr>
          <p:cNvPr descr="Immagine che contiene testo, schermata, diagramma, Diagramma&#10;&#10;Descrizione generata automaticamente" id="176" name="Google Shape;176;p12"/>
          <p:cNvPicPr preferRelativeResize="0"/>
          <p:nvPr/>
        </p:nvPicPr>
        <p:blipFill rotWithShape="1">
          <a:blip r:embed="rId3">
            <a:alphaModFix/>
          </a:blip>
          <a:srcRect b="0" l="0" r="0" t="0"/>
          <a:stretch/>
        </p:blipFill>
        <p:spPr>
          <a:xfrm>
            <a:off x="736974" y="3289275"/>
            <a:ext cx="4331900" cy="3476350"/>
          </a:xfrm>
          <a:prstGeom prst="rect">
            <a:avLst/>
          </a:prstGeom>
          <a:noFill/>
          <a:ln>
            <a:noFill/>
          </a:ln>
        </p:spPr>
      </p:pic>
      <p:sp>
        <p:nvSpPr>
          <p:cNvPr id="177" name="Google Shape;177;p12"/>
          <p:cNvSpPr txBox="1"/>
          <p:nvPr>
            <p:ph idx="1" type="body"/>
          </p:nvPr>
        </p:nvSpPr>
        <p:spPr>
          <a:xfrm>
            <a:off x="61025" y="797700"/>
            <a:ext cx="6271500" cy="3143100"/>
          </a:xfrm>
          <a:prstGeom prst="rect">
            <a:avLst/>
          </a:prstGeom>
          <a:noFill/>
          <a:ln>
            <a:noFill/>
          </a:ln>
        </p:spPr>
        <p:txBody>
          <a:bodyPr anchorCtr="0" anchor="t" bIns="45700" lIns="91425" spcFirstLastPara="1" rIns="91425" wrap="square" tIns="45700">
            <a:noAutofit/>
          </a:bodyPr>
          <a:lstStyle/>
          <a:p>
            <a:pPr indent="0" lvl="0" marL="457200" rtl="0" algn="l">
              <a:lnSpc>
                <a:spcPct val="110000"/>
              </a:lnSpc>
              <a:spcBef>
                <a:spcPts val="0"/>
              </a:spcBef>
              <a:spcAft>
                <a:spcPts val="0"/>
              </a:spcAft>
              <a:buNone/>
            </a:pPr>
            <a:r>
              <a:rPr b="1" lang="it-IT" sz="1600">
                <a:latin typeface="Arial"/>
                <a:ea typeface="Arial"/>
                <a:cs typeface="Arial"/>
                <a:sym typeface="Arial"/>
              </a:rPr>
              <a:t>¿Cómo</a:t>
            </a:r>
            <a:r>
              <a:rPr b="1" lang="it-IT" sz="1600">
                <a:latin typeface="Arial"/>
                <a:ea typeface="Arial"/>
                <a:cs typeface="Arial"/>
                <a:sym typeface="Arial"/>
              </a:rPr>
              <a:t> funciona el modelo?</a:t>
            </a:r>
            <a:endParaRPr b="1" sz="1600">
              <a:latin typeface="Arial"/>
              <a:ea typeface="Arial"/>
              <a:cs typeface="Arial"/>
              <a:sym typeface="Arial"/>
            </a:endParaRPr>
          </a:p>
          <a:p>
            <a:pPr indent="0" lvl="0" marL="457200" rtl="0" algn="l">
              <a:lnSpc>
                <a:spcPct val="110000"/>
              </a:lnSpc>
              <a:spcBef>
                <a:spcPts val="0"/>
              </a:spcBef>
              <a:spcAft>
                <a:spcPts val="0"/>
              </a:spcAft>
              <a:buNone/>
            </a:pPr>
            <a:r>
              <a:t/>
            </a:r>
            <a:endParaRPr b="1" sz="800">
              <a:latin typeface="Arial"/>
              <a:ea typeface="Arial"/>
              <a:cs typeface="Arial"/>
              <a:sym typeface="Arial"/>
            </a:endParaRPr>
          </a:p>
          <a:p>
            <a:pPr indent="-246522" lvl="0" marL="228600" rtl="0" algn="l">
              <a:lnSpc>
                <a:spcPct val="110000"/>
              </a:lnSpc>
              <a:spcBef>
                <a:spcPts val="0"/>
              </a:spcBef>
              <a:spcAft>
                <a:spcPts val="0"/>
              </a:spcAft>
              <a:buSzPts val="1600"/>
              <a:buFont typeface="Arial"/>
              <a:buChar char="•"/>
            </a:pPr>
            <a:r>
              <a:rPr b="1" lang="it-IT" sz="1600">
                <a:latin typeface="Arial"/>
                <a:ea typeface="Arial"/>
                <a:cs typeface="Arial"/>
                <a:sym typeface="Arial"/>
              </a:rPr>
              <a:t>Curva de aprendizaje</a:t>
            </a:r>
            <a:r>
              <a:rPr lang="it-IT" sz="1600">
                <a:latin typeface="Arial"/>
                <a:ea typeface="Arial"/>
                <a:cs typeface="Arial"/>
                <a:sym typeface="Arial"/>
              </a:rPr>
              <a:t> para</a:t>
            </a:r>
            <a:r>
              <a:rPr lang="it-IT" sz="1600">
                <a:latin typeface="Arial"/>
                <a:ea typeface="Arial"/>
                <a:cs typeface="Arial"/>
                <a:sym typeface="Arial"/>
              </a:rPr>
              <a:t> distintos tamaños de entrenamiento:</a:t>
            </a:r>
            <a:br>
              <a:rPr lang="it-IT" sz="1600">
                <a:latin typeface="Arial"/>
                <a:ea typeface="Arial"/>
                <a:cs typeface="Arial"/>
                <a:sym typeface="Arial"/>
              </a:rPr>
            </a:br>
            <a:r>
              <a:rPr b="1" lang="it-IT" sz="1600">
                <a:latin typeface="Arial"/>
                <a:ea typeface="Arial"/>
                <a:cs typeface="Arial"/>
                <a:sym typeface="Arial"/>
              </a:rPr>
              <a:t>B</a:t>
            </a:r>
            <a:r>
              <a:rPr b="1" lang="it-IT" sz="1600">
                <a:latin typeface="Arial"/>
                <a:ea typeface="Arial"/>
                <a:cs typeface="Arial"/>
                <a:sym typeface="Arial"/>
              </a:rPr>
              <a:t>ias bajo y variance alta -&gt; overfitting.</a:t>
            </a:r>
            <a:br>
              <a:rPr lang="it-IT" sz="1600">
                <a:latin typeface="Arial"/>
                <a:ea typeface="Arial"/>
                <a:cs typeface="Arial"/>
                <a:sym typeface="Arial"/>
              </a:rPr>
            </a:br>
            <a:r>
              <a:rPr lang="it-IT" sz="1600">
                <a:latin typeface="Arial"/>
                <a:ea typeface="Arial"/>
                <a:cs typeface="Arial"/>
                <a:sym typeface="Arial"/>
              </a:rPr>
              <a:t>El overfitting se produce cuando el modelo funciona bien en el conjunto de entrenamiento, pero mucho peor en el conjunto de validación (variance alta). Otra observación importante es que es muy probable que la adición de nuevas instancias de entrenamiento conduzca a modelos mejores. </a:t>
            </a:r>
            <a:endParaRPr sz="1600">
              <a:latin typeface="Arial"/>
              <a:ea typeface="Arial"/>
              <a:cs typeface="Arial"/>
              <a:sym typeface="Arial"/>
            </a:endParaRPr>
          </a:p>
        </p:txBody>
      </p:sp>
      <p:sp>
        <p:nvSpPr>
          <p:cNvPr id="178" name="Google Shape;178;p12"/>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it-IT"/>
              <a:t>‹#›</a:t>
            </a:fld>
            <a:endParaRPr/>
          </a:p>
        </p:txBody>
      </p:sp>
      <p:sp>
        <p:nvSpPr>
          <p:cNvPr id="179" name="Google Shape;179;p12"/>
          <p:cNvSpPr txBox="1"/>
          <p:nvPr/>
        </p:nvSpPr>
        <p:spPr>
          <a:xfrm>
            <a:off x="5341825" y="237400"/>
            <a:ext cx="6773400" cy="461700"/>
          </a:xfrm>
          <a:prstGeom prst="rect">
            <a:avLst/>
          </a:prstGeom>
          <a:noFill/>
          <a:ln>
            <a:noFill/>
          </a:ln>
        </p:spPr>
        <p:txBody>
          <a:bodyPr anchorCtr="0" anchor="t" bIns="91425" lIns="91425" spcFirstLastPara="1" rIns="91425" wrap="square" tIns="91425">
            <a:spAutoFit/>
          </a:bodyPr>
          <a:lstStyle/>
          <a:p>
            <a:pPr indent="0" lvl="0" marL="0" rtl="0" algn="l">
              <a:lnSpc>
                <a:spcPct val="110000"/>
              </a:lnSpc>
              <a:spcBef>
                <a:spcPts val="0"/>
              </a:spcBef>
              <a:spcAft>
                <a:spcPts val="0"/>
              </a:spcAft>
              <a:buNone/>
            </a:pPr>
            <a:r>
              <a:rPr lang="it-IT" sz="1800">
                <a:solidFill>
                  <a:schemeClr val="dk1"/>
                </a:solidFill>
              </a:rPr>
              <a:t>Usamos 100 neuronas en la primera capa y muchas </a:t>
            </a:r>
            <a:r>
              <a:rPr lang="it-IT" sz="1800">
                <a:solidFill>
                  <a:schemeClr val="dk1"/>
                </a:solidFill>
              </a:rPr>
              <a:t>épocas</a:t>
            </a:r>
            <a:r>
              <a:rPr lang="it-IT" sz="1800">
                <a:solidFill>
                  <a:schemeClr val="dk1"/>
                </a:solidFill>
              </a:rPr>
              <a:t>.</a:t>
            </a:r>
            <a:endParaRPr sz="1800"/>
          </a:p>
        </p:txBody>
      </p:sp>
      <p:pic>
        <p:nvPicPr>
          <p:cNvPr descr="Immagine che contiene testo, schermata, Diagramma, linea&#10;&#10;Descrizione generata automaticamente" id="180" name="Google Shape;180;p12"/>
          <p:cNvPicPr preferRelativeResize="0"/>
          <p:nvPr/>
        </p:nvPicPr>
        <p:blipFill rotWithShape="1">
          <a:blip r:embed="rId4">
            <a:alphaModFix/>
          </a:blip>
          <a:srcRect b="0" l="5926" r="0" t="0"/>
          <a:stretch/>
        </p:blipFill>
        <p:spPr>
          <a:xfrm>
            <a:off x="6975350" y="3128600"/>
            <a:ext cx="4689351" cy="3637025"/>
          </a:xfrm>
          <a:prstGeom prst="rect">
            <a:avLst/>
          </a:prstGeom>
          <a:noFill/>
          <a:ln>
            <a:noFill/>
          </a:ln>
        </p:spPr>
      </p:pic>
      <p:sp>
        <p:nvSpPr>
          <p:cNvPr id="181" name="Google Shape;181;p12"/>
          <p:cNvSpPr txBox="1"/>
          <p:nvPr/>
        </p:nvSpPr>
        <p:spPr>
          <a:xfrm>
            <a:off x="6447024" y="816875"/>
            <a:ext cx="5668200" cy="2056500"/>
          </a:xfrm>
          <a:prstGeom prst="rect">
            <a:avLst/>
          </a:prstGeom>
          <a:noFill/>
          <a:ln>
            <a:noFill/>
          </a:ln>
        </p:spPr>
        <p:txBody>
          <a:bodyPr anchorCtr="0" anchor="t" bIns="91425" lIns="91425" spcFirstLastPara="1" rIns="91425" wrap="square" tIns="91425">
            <a:spAutoFit/>
          </a:bodyPr>
          <a:lstStyle/>
          <a:p>
            <a:pPr indent="-246522" lvl="0" marL="228600" rtl="0" algn="l">
              <a:lnSpc>
                <a:spcPct val="110000"/>
              </a:lnSpc>
              <a:spcBef>
                <a:spcPts val="0"/>
              </a:spcBef>
              <a:spcAft>
                <a:spcPts val="0"/>
              </a:spcAft>
              <a:buClr>
                <a:schemeClr val="dk1"/>
              </a:buClr>
              <a:buSzPts val="1600"/>
              <a:buChar char="•"/>
            </a:pPr>
            <a:r>
              <a:rPr b="1" lang="it-IT" sz="1600">
                <a:solidFill>
                  <a:schemeClr val="dk1"/>
                </a:solidFill>
              </a:rPr>
              <a:t>Curva de la precisión</a:t>
            </a:r>
            <a:r>
              <a:rPr lang="it-IT" sz="1600">
                <a:solidFill>
                  <a:schemeClr val="dk1"/>
                </a:solidFill>
              </a:rPr>
              <a:t> en función del número de épocas :</a:t>
            </a:r>
            <a:br>
              <a:rPr lang="it-IT" sz="1600">
                <a:solidFill>
                  <a:schemeClr val="dk1"/>
                </a:solidFill>
              </a:rPr>
            </a:br>
            <a:r>
              <a:rPr lang="it-IT" sz="1600">
                <a:solidFill>
                  <a:schemeClr val="dk1"/>
                </a:solidFill>
              </a:rPr>
              <a:t>El modelo está </a:t>
            </a:r>
            <a:r>
              <a:rPr b="1" lang="it-IT" sz="1600">
                <a:solidFill>
                  <a:schemeClr val="dk1"/>
                </a:solidFill>
              </a:rPr>
              <a:t>sobreajustado</a:t>
            </a:r>
            <a:r>
              <a:rPr lang="it-IT" sz="1600">
                <a:solidFill>
                  <a:schemeClr val="dk1"/>
                </a:solidFill>
              </a:rPr>
              <a:t>, la </a:t>
            </a:r>
            <a:r>
              <a:rPr b="1" lang="it-IT" sz="1600">
                <a:solidFill>
                  <a:schemeClr val="dk1"/>
                </a:solidFill>
              </a:rPr>
              <a:t>precisión en el conjunto de entrenamiento sobrepasa la precisión del conjunto de validación</a:t>
            </a:r>
            <a:r>
              <a:rPr lang="it-IT" sz="1600">
                <a:solidFill>
                  <a:schemeClr val="dk1"/>
                </a:solidFill>
              </a:rPr>
              <a:t>. </a:t>
            </a:r>
            <a:endParaRPr sz="1600">
              <a:solidFill>
                <a:schemeClr val="dk1"/>
              </a:solidFill>
            </a:endParaRPr>
          </a:p>
          <a:p>
            <a:pPr indent="0" lvl="0" marL="457200" rtl="0" algn="l">
              <a:lnSpc>
                <a:spcPct val="110000"/>
              </a:lnSpc>
              <a:spcBef>
                <a:spcPts val="0"/>
              </a:spcBef>
              <a:spcAft>
                <a:spcPts val="0"/>
              </a:spcAft>
              <a:buNone/>
            </a:pPr>
            <a:r>
              <a:t/>
            </a:r>
            <a:endParaRPr sz="1600">
              <a:solidFill>
                <a:schemeClr val="dk1"/>
              </a:solidFill>
            </a:endParaRPr>
          </a:p>
          <a:p>
            <a:pPr indent="-246522" lvl="0" marL="228600" rtl="0" algn="l">
              <a:lnSpc>
                <a:spcPct val="110000"/>
              </a:lnSpc>
              <a:spcBef>
                <a:spcPts val="0"/>
              </a:spcBef>
              <a:spcAft>
                <a:spcPts val="0"/>
              </a:spcAft>
              <a:buClr>
                <a:schemeClr val="dk1"/>
              </a:buClr>
              <a:buSzPts val="1600"/>
              <a:buChar char="•"/>
            </a:pPr>
            <a:r>
              <a:rPr lang="it-IT" sz="1600">
                <a:solidFill>
                  <a:schemeClr val="dk1"/>
                </a:solidFill>
              </a:rPr>
              <a:t>Al final el training set accuracy es de «82.0652%». El modelo funciona bastante bien pero hay overfitting.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4"/>
          <p:cNvSpPr txBox="1"/>
          <p:nvPr>
            <p:ph type="title"/>
          </p:nvPr>
        </p:nvSpPr>
        <p:spPr>
          <a:xfrm>
            <a:off x="649900" y="-2"/>
            <a:ext cx="5181600" cy="885300"/>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FFFFFF"/>
              </a:buClr>
              <a:buSzPts val="3600"/>
              <a:buFont typeface="Arial"/>
              <a:buNone/>
            </a:pPr>
            <a:r>
              <a:rPr lang="it-IT" sz="3000"/>
              <a:t>2. MODELO SIMPLE</a:t>
            </a:r>
            <a:endParaRPr sz="3000"/>
          </a:p>
        </p:txBody>
      </p:sp>
      <p:sp>
        <p:nvSpPr>
          <p:cNvPr id="187" name="Google Shape;187;p14"/>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it-IT"/>
              <a:t>‹#›</a:t>
            </a:fld>
            <a:endParaRPr/>
          </a:p>
        </p:txBody>
      </p:sp>
      <p:sp>
        <p:nvSpPr>
          <p:cNvPr id="188" name="Google Shape;188;p14"/>
          <p:cNvSpPr txBox="1"/>
          <p:nvPr/>
        </p:nvSpPr>
        <p:spPr>
          <a:xfrm>
            <a:off x="4776650" y="423600"/>
            <a:ext cx="6859800" cy="4617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lang="it-IT" sz="1800">
                <a:solidFill>
                  <a:schemeClr val="dk1"/>
                </a:solidFill>
              </a:rPr>
              <a:t>Usamos </a:t>
            </a:r>
            <a:r>
              <a:rPr b="1" lang="it-IT" sz="1800">
                <a:solidFill>
                  <a:schemeClr val="dk1"/>
                </a:solidFill>
              </a:rPr>
              <a:t>10 neuronas</a:t>
            </a:r>
            <a:r>
              <a:rPr lang="it-IT" sz="1800">
                <a:solidFill>
                  <a:schemeClr val="dk1"/>
                </a:solidFill>
              </a:rPr>
              <a:t> en la primera capa y pocas épocas. </a:t>
            </a:r>
            <a:endParaRPr sz="1800"/>
          </a:p>
        </p:txBody>
      </p:sp>
      <p:sp>
        <p:nvSpPr>
          <p:cNvPr id="189" name="Google Shape;189;p14"/>
          <p:cNvSpPr txBox="1"/>
          <p:nvPr/>
        </p:nvSpPr>
        <p:spPr>
          <a:xfrm>
            <a:off x="214800" y="957575"/>
            <a:ext cx="5181600" cy="1785600"/>
          </a:xfrm>
          <a:prstGeom prst="rect">
            <a:avLst/>
          </a:prstGeom>
          <a:noFill/>
          <a:ln>
            <a:noFill/>
          </a:ln>
        </p:spPr>
        <p:txBody>
          <a:bodyPr anchorCtr="0" anchor="t" bIns="91425" lIns="91425" spcFirstLastPara="1" rIns="91425" wrap="square" tIns="91425">
            <a:spAutoFit/>
          </a:bodyPr>
          <a:lstStyle/>
          <a:p>
            <a:pPr indent="0" lvl="0" marL="457200" rtl="0" algn="just">
              <a:lnSpc>
                <a:spcPct val="110000"/>
              </a:lnSpc>
              <a:spcBef>
                <a:spcPts val="0"/>
              </a:spcBef>
              <a:spcAft>
                <a:spcPts val="0"/>
              </a:spcAft>
              <a:buNone/>
            </a:pPr>
            <a:r>
              <a:rPr b="1" lang="it-IT" sz="1600">
                <a:solidFill>
                  <a:schemeClr val="dk1"/>
                </a:solidFill>
              </a:rPr>
              <a:t>¿Cómo funciona el modelo?</a:t>
            </a:r>
            <a:endParaRPr b="1" sz="1600">
              <a:solidFill>
                <a:schemeClr val="dk1"/>
              </a:solidFill>
            </a:endParaRPr>
          </a:p>
          <a:p>
            <a:pPr indent="0" lvl="0" marL="457200" rtl="0" algn="just">
              <a:lnSpc>
                <a:spcPct val="110000"/>
              </a:lnSpc>
              <a:spcBef>
                <a:spcPts val="0"/>
              </a:spcBef>
              <a:spcAft>
                <a:spcPts val="0"/>
              </a:spcAft>
              <a:buNone/>
            </a:pPr>
            <a:r>
              <a:t/>
            </a:r>
            <a:endParaRPr b="1" sz="1600">
              <a:solidFill>
                <a:schemeClr val="dk1"/>
              </a:solidFill>
            </a:endParaRPr>
          </a:p>
          <a:p>
            <a:pPr indent="-246522" lvl="0" marL="228600" rtl="0" algn="just">
              <a:lnSpc>
                <a:spcPct val="110000"/>
              </a:lnSpc>
              <a:spcBef>
                <a:spcPts val="0"/>
              </a:spcBef>
              <a:spcAft>
                <a:spcPts val="0"/>
              </a:spcAft>
              <a:buClr>
                <a:schemeClr val="dk1"/>
              </a:buClr>
              <a:buSzPts val="1600"/>
              <a:buChar char="•"/>
            </a:pPr>
            <a:r>
              <a:rPr b="1" lang="it-IT" sz="1600">
                <a:solidFill>
                  <a:schemeClr val="dk1"/>
                </a:solidFill>
              </a:rPr>
              <a:t>Curva de aprendizaje</a:t>
            </a:r>
            <a:r>
              <a:rPr lang="it-IT" sz="1600">
                <a:solidFill>
                  <a:schemeClr val="dk1"/>
                </a:solidFill>
              </a:rPr>
              <a:t> para distintos tamaños de entrenamiento :</a:t>
            </a:r>
            <a:br>
              <a:rPr lang="it-IT" sz="1600">
                <a:solidFill>
                  <a:schemeClr val="dk1"/>
                </a:solidFill>
              </a:rPr>
            </a:br>
            <a:r>
              <a:rPr lang="it-IT" sz="1600">
                <a:solidFill>
                  <a:schemeClr val="dk1"/>
                </a:solidFill>
              </a:rPr>
              <a:t>E</a:t>
            </a:r>
            <a:r>
              <a:rPr lang="it-IT" sz="1600">
                <a:solidFill>
                  <a:schemeClr val="dk1"/>
                </a:solidFill>
              </a:rPr>
              <a:t>l </a:t>
            </a:r>
            <a:r>
              <a:rPr b="1" lang="it-IT" sz="1600">
                <a:solidFill>
                  <a:schemeClr val="dk1"/>
                </a:solidFill>
              </a:rPr>
              <a:t>«bias» </a:t>
            </a:r>
            <a:r>
              <a:rPr lang="it-IT" sz="1600">
                <a:solidFill>
                  <a:schemeClr val="dk1"/>
                </a:solidFill>
              </a:rPr>
              <a:t>es bastante </a:t>
            </a:r>
            <a:r>
              <a:rPr b="1" lang="it-IT" sz="1600">
                <a:solidFill>
                  <a:schemeClr val="dk1"/>
                </a:solidFill>
              </a:rPr>
              <a:t>bajo </a:t>
            </a:r>
            <a:r>
              <a:rPr lang="it-IT" sz="1600">
                <a:solidFill>
                  <a:schemeClr val="dk1"/>
                </a:solidFill>
              </a:rPr>
              <a:t>y la </a:t>
            </a:r>
            <a:r>
              <a:rPr b="1" lang="it-IT" sz="1600">
                <a:solidFill>
                  <a:schemeClr val="dk1"/>
                </a:solidFill>
              </a:rPr>
              <a:t>«variance» baja</a:t>
            </a:r>
            <a:r>
              <a:rPr lang="it-IT" sz="1600">
                <a:solidFill>
                  <a:schemeClr val="dk1"/>
                </a:solidFill>
              </a:rPr>
              <a:t>. Esto significa que el modelo funciona bastante bien. </a:t>
            </a:r>
            <a:endParaRPr sz="1600"/>
          </a:p>
        </p:txBody>
      </p:sp>
      <p:sp>
        <p:nvSpPr>
          <p:cNvPr id="190" name="Google Shape;190;p14"/>
          <p:cNvSpPr txBox="1"/>
          <p:nvPr/>
        </p:nvSpPr>
        <p:spPr>
          <a:xfrm>
            <a:off x="5736125" y="885300"/>
            <a:ext cx="6140100" cy="2225700"/>
          </a:xfrm>
          <a:prstGeom prst="rect">
            <a:avLst/>
          </a:prstGeom>
          <a:noFill/>
          <a:ln>
            <a:noFill/>
          </a:ln>
        </p:spPr>
        <p:txBody>
          <a:bodyPr anchorCtr="0" anchor="t" bIns="91425" lIns="91425" spcFirstLastPara="1" rIns="91425" wrap="square" tIns="91425">
            <a:spAutoFit/>
          </a:bodyPr>
          <a:lstStyle/>
          <a:p>
            <a:pPr indent="-246522" lvl="0" marL="228600" rtl="0" algn="just">
              <a:lnSpc>
                <a:spcPct val="110000"/>
              </a:lnSpc>
              <a:spcBef>
                <a:spcPts val="0"/>
              </a:spcBef>
              <a:spcAft>
                <a:spcPts val="0"/>
              </a:spcAft>
              <a:buClr>
                <a:schemeClr val="dk1"/>
              </a:buClr>
              <a:buSzPts val="1600"/>
              <a:buChar char="•"/>
            </a:pPr>
            <a:r>
              <a:rPr b="1" lang="it-IT" sz="1600">
                <a:solidFill>
                  <a:schemeClr val="dk1"/>
                </a:solidFill>
              </a:rPr>
              <a:t>Curva de la precisión</a:t>
            </a:r>
            <a:r>
              <a:rPr lang="it-IT" sz="1600">
                <a:solidFill>
                  <a:schemeClr val="dk1"/>
                </a:solidFill>
              </a:rPr>
              <a:t> en función del número de épocas :</a:t>
            </a:r>
            <a:br>
              <a:rPr lang="it-IT" sz="1600">
                <a:solidFill>
                  <a:schemeClr val="dk1"/>
                </a:solidFill>
              </a:rPr>
            </a:br>
            <a:r>
              <a:rPr lang="it-IT" sz="1600">
                <a:solidFill>
                  <a:schemeClr val="dk1"/>
                </a:solidFill>
              </a:rPr>
              <a:t>E</a:t>
            </a:r>
            <a:r>
              <a:rPr lang="it-IT" sz="1600">
                <a:solidFill>
                  <a:schemeClr val="dk1"/>
                </a:solidFill>
              </a:rPr>
              <a:t>l modelo</a:t>
            </a:r>
            <a:r>
              <a:rPr b="1" lang="it-IT" sz="1600">
                <a:solidFill>
                  <a:schemeClr val="dk1"/>
                </a:solidFill>
              </a:rPr>
              <a:t> no está ni sobreajustado ni subajustado</a:t>
            </a:r>
            <a:r>
              <a:rPr lang="it-IT" sz="1600">
                <a:solidFill>
                  <a:schemeClr val="dk1"/>
                </a:solidFill>
              </a:rPr>
              <a:t>, la precisión en el conjunto de entrenamiento está muy cerca de la precisión del conjunto de validación sin sobrepasarla.</a:t>
            </a:r>
            <a:endParaRPr sz="1600">
              <a:solidFill>
                <a:schemeClr val="dk1"/>
              </a:solidFill>
            </a:endParaRPr>
          </a:p>
          <a:p>
            <a:pPr indent="0" lvl="0" marL="457200" rtl="0" algn="just">
              <a:lnSpc>
                <a:spcPct val="110000"/>
              </a:lnSpc>
              <a:spcBef>
                <a:spcPts val="0"/>
              </a:spcBef>
              <a:spcAft>
                <a:spcPts val="0"/>
              </a:spcAft>
              <a:buNone/>
            </a:pPr>
            <a:r>
              <a:t/>
            </a:r>
            <a:endParaRPr sz="1000">
              <a:solidFill>
                <a:schemeClr val="dk1"/>
              </a:solidFill>
            </a:endParaRPr>
          </a:p>
          <a:p>
            <a:pPr indent="-246522" lvl="0" marL="228600" rtl="0" algn="just">
              <a:lnSpc>
                <a:spcPct val="110000"/>
              </a:lnSpc>
              <a:spcBef>
                <a:spcPts val="0"/>
              </a:spcBef>
              <a:spcAft>
                <a:spcPts val="0"/>
              </a:spcAft>
              <a:buClr>
                <a:schemeClr val="dk1"/>
              </a:buClr>
              <a:buSzPts val="1600"/>
              <a:buChar char="•"/>
            </a:pPr>
            <a:r>
              <a:rPr lang="it-IT" sz="1600">
                <a:solidFill>
                  <a:schemeClr val="dk1"/>
                </a:solidFill>
              </a:rPr>
              <a:t>Al final calculamos la predicción: obtenemos un training set accuracy de “</a:t>
            </a:r>
            <a:r>
              <a:rPr b="1" lang="it-IT" sz="1600">
                <a:solidFill>
                  <a:schemeClr val="dk1"/>
                </a:solidFill>
              </a:rPr>
              <a:t>84.78%</a:t>
            </a:r>
            <a:r>
              <a:rPr lang="it-IT" sz="1600">
                <a:solidFill>
                  <a:schemeClr val="dk1"/>
                </a:solidFill>
              </a:rPr>
              <a:t>” en </a:t>
            </a:r>
            <a:r>
              <a:rPr b="1" lang="it-IT" sz="1600">
                <a:solidFill>
                  <a:schemeClr val="dk1"/>
                </a:solidFill>
              </a:rPr>
              <a:t>14.2s</a:t>
            </a:r>
            <a:r>
              <a:rPr lang="it-IT" sz="1600">
                <a:solidFill>
                  <a:schemeClr val="dk1"/>
                </a:solidFill>
              </a:rPr>
              <a:t> de ejecución. El modelo simple funciona muy bien.</a:t>
            </a:r>
            <a:endParaRPr sz="1600">
              <a:solidFill>
                <a:schemeClr val="dk1"/>
              </a:solidFill>
            </a:endParaRPr>
          </a:p>
        </p:txBody>
      </p:sp>
      <p:pic>
        <p:nvPicPr>
          <p:cNvPr id="191" name="Google Shape;191;p14"/>
          <p:cNvPicPr preferRelativeResize="0"/>
          <p:nvPr/>
        </p:nvPicPr>
        <p:blipFill>
          <a:blip r:embed="rId3">
            <a:alphaModFix/>
          </a:blip>
          <a:stretch>
            <a:fillRect/>
          </a:stretch>
        </p:blipFill>
        <p:spPr>
          <a:xfrm>
            <a:off x="6450716" y="3079487"/>
            <a:ext cx="4328603" cy="3442200"/>
          </a:xfrm>
          <a:prstGeom prst="rect">
            <a:avLst/>
          </a:prstGeom>
          <a:noFill/>
          <a:ln>
            <a:noFill/>
          </a:ln>
        </p:spPr>
      </p:pic>
      <p:pic>
        <p:nvPicPr>
          <p:cNvPr id="192" name="Google Shape;192;p14"/>
          <p:cNvPicPr preferRelativeResize="0"/>
          <p:nvPr/>
        </p:nvPicPr>
        <p:blipFill>
          <a:blip r:embed="rId4">
            <a:alphaModFix/>
          </a:blip>
          <a:stretch>
            <a:fillRect/>
          </a:stretch>
        </p:blipFill>
        <p:spPr>
          <a:xfrm>
            <a:off x="457200" y="2743175"/>
            <a:ext cx="4748130" cy="3810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6"/>
          <p:cNvSpPr txBox="1"/>
          <p:nvPr>
            <p:ph type="title"/>
          </p:nvPr>
        </p:nvSpPr>
        <p:spPr>
          <a:xfrm>
            <a:off x="551145" y="196438"/>
            <a:ext cx="10625229" cy="1147053"/>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FFFFFF"/>
              </a:buClr>
              <a:buSzPts val="3600"/>
              <a:buFont typeface="Arial"/>
              <a:buNone/>
            </a:pPr>
            <a:r>
              <a:rPr lang="it-IT"/>
              <a:t>3. MODELO COMPLEJO Y REGULARIZACION</a:t>
            </a:r>
            <a:endParaRPr/>
          </a:p>
        </p:txBody>
      </p:sp>
      <p:sp>
        <p:nvSpPr>
          <p:cNvPr id="198" name="Google Shape;198;p16"/>
          <p:cNvSpPr txBox="1"/>
          <p:nvPr>
            <p:ph idx="1" type="body"/>
          </p:nvPr>
        </p:nvSpPr>
        <p:spPr>
          <a:xfrm>
            <a:off x="634275" y="1727375"/>
            <a:ext cx="10233600" cy="4418100"/>
          </a:xfrm>
          <a:prstGeom prst="rect">
            <a:avLst/>
          </a:prstGeom>
          <a:noFill/>
          <a:ln>
            <a:noFill/>
          </a:ln>
        </p:spPr>
        <p:txBody>
          <a:bodyPr anchorCtr="0" anchor="t" bIns="45700" lIns="91425" spcFirstLastPara="1" rIns="91425" wrap="square" tIns="45700">
            <a:noAutofit/>
          </a:bodyPr>
          <a:lstStyle/>
          <a:p>
            <a:pPr indent="-249237" lvl="0" marL="228600" rtl="0" algn="just">
              <a:lnSpc>
                <a:spcPct val="100000"/>
              </a:lnSpc>
              <a:spcBef>
                <a:spcPts val="0"/>
              </a:spcBef>
              <a:spcAft>
                <a:spcPts val="0"/>
              </a:spcAft>
              <a:buSzPts val="1600"/>
              <a:buChar char="•"/>
            </a:pPr>
            <a:r>
              <a:rPr lang="it-IT" sz="1600">
                <a:latin typeface="Arial"/>
                <a:ea typeface="Arial"/>
                <a:cs typeface="Arial"/>
                <a:sym typeface="Arial"/>
              </a:rPr>
              <a:t>Ajuste del </a:t>
            </a:r>
            <a:r>
              <a:rPr b="1" lang="it-IT" sz="1600">
                <a:latin typeface="Arial"/>
                <a:ea typeface="Arial"/>
                <a:cs typeface="Arial"/>
                <a:sym typeface="Arial"/>
              </a:rPr>
              <a:t>mejor valor de lambda</a:t>
            </a:r>
            <a:r>
              <a:rPr lang="it-IT" sz="1600">
                <a:latin typeface="Arial"/>
                <a:ea typeface="Arial"/>
                <a:cs typeface="Arial"/>
                <a:sym typeface="Arial"/>
              </a:rPr>
              <a:t> con visualización. Para encontrar los mejores </a:t>
            </a:r>
            <a:r>
              <a:rPr lang="it-IT" sz="1600">
                <a:latin typeface="Arial"/>
                <a:ea typeface="Arial"/>
                <a:cs typeface="Arial"/>
                <a:sym typeface="Arial"/>
              </a:rPr>
              <a:t>hiperparámetros</a:t>
            </a:r>
            <a:r>
              <a:rPr lang="it-IT" sz="1600">
                <a:latin typeface="Arial"/>
                <a:ea typeface="Arial"/>
                <a:cs typeface="Arial"/>
                <a:sym typeface="Arial"/>
              </a:rPr>
              <a:t> para el modelo complejo con muchas neuronas y regularización, se puede variar el valor de lambda en el rango [0.001, 0.01, 0.1, 1.0, 10.0] y seleccionar el valor que da la mejor precisión.</a:t>
            </a:r>
            <a:endParaRPr sz="1600">
              <a:latin typeface="Arial"/>
              <a:ea typeface="Arial"/>
              <a:cs typeface="Arial"/>
              <a:sym typeface="Arial"/>
            </a:endParaRPr>
          </a:p>
          <a:p>
            <a:pPr indent="-249237" lvl="0" marL="228600" rtl="0" algn="just">
              <a:lnSpc>
                <a:spcPct val="100000"/>
              </a:lnSpc>
              <a:spcBef>
                <a:spcPts val="1000"/>
              </a:spcBef>
              <a:spcAft>
                <a:spcPts val="0"/>
              </a:spcAft>
              <a:buSzPts val="1600"/>
              <a:buChar char="•"/>
            </a:pPr>
            <a:r>
              <a:rPr lang="it-IT" sz="1600">
                <a:latin typeface="Arial"/>
                <a:ea typeface="Arial"/>
                <a:cs typeface="Arial"/>
                <a:sym typeface="Arial"/>
              </a:rPr>
              <a:t>Valores: </a:t>
            </a:r>
            <a:endParaRPr sz="1600">
              <a:latin typeface="Arial"/>
              <a:ea typeface="Arial"/>
              <a:cs typeface="Arial"/>
              <a:sym typeface="Arial"/>
            </a:endParaRPr>
          </a:p>
          <a:p>
            <a:pPr indent="-330200" lvl="1" marL="914400" rtl="0" algn="just">
              <a:lnSpc>
                <a:spcPct val="100000"/>
              </a:lnSpc>
              <a:spcBef>
                <a:spcPts val="1000"/>
              </a:spcBef>
              <a:spcAft>
                <a:spcPts val="0"/>
              </a:spcAft>
              <a:buClr>
                <a:srgbClr val="3D85C6"/>
              </a:buClr>
              <a:buSzPts val="1600"/>
              <a:buChar char="•"/>
            </a:pPr>
            <a:r>
              <a:rPr b="1" lang="it-IT" sz="1600">
                <a:solidFill>
                  <a:srgbClr val="3D85C6"/>
                </a:solidFill>
                <a:latin typeface="Arial"/>
                <a:ea typeface="Arial"/>
                <a:cs typeface="Arial"/>
                <a:sym typeface="Arial"/>
              </a:rPr>
              <a:t>λ</a:t>
            </a:r>
            <a:r>
              <a:rPr b="1" lang="it-IT" sz="1600">
                <a:solidFill>
                  <a:srgbClr val="3D85C6"/>
                </a:solidFill>
                <a:latin typeface="Arial"/>
                <a:ea typeface="Arial"/>
                <a:cs typeface="Arial"/>
                <a:sym typeface="Arial"/>
              </a:rPr>
              <a:t> = 0.001: train_loss= 0.1107; val_loss = 0.6744</a:t>
            </a:r>
            <a:endParaRPr b="1" sz="1600">
              <a:solidFill>
                <a:srgbClr val="3D85C6"/>
              </a:solidFill>
              <a:latin typeface="Arial"/>
              <a:ea typeface="Arial"/>
              <a:cs typeface="Arial"/>
              <a:sym typeface="Arial"/>
            </a:endParaRPr>
          </a:p>
          <a:p>
            <a:pPr indent="-330200" lvl="1" marL="914400" rtl="0" algn="just">
              <a:lnSpc>
                <a:spcPct val="100000"/>
              </a:lnSpc>
              <a:spcBef>
                <a:spcPts val="1000"/>
              </a:spcBef>
              <a:spcAft>
                <a:spcPts val="0"/>
              </a:spcAft>
              <a:buClr>
                <a:srgbClr val="3D85C6"/>
              </a:buClr>
              <a:buSzPts val="1600"/>
              <a:buChar char="•"/>
            </a:pPr>
            <a:r>
              <a:rPr b="1" lang="it-IT" sz="1600">
                <a:solidFill>
                  <a:srgbClr val="3D85C6"/>
                </a:solidFill>
                <a:latin typeface="Arial"/>
                <a:ea typeface="Arial"/>
                <a:cs typeface="Arial"/>
                <a:sym typeface="Arial"/>
              </a:rPr>
              <a:t>λ</a:t>
            </a:r>
            <a:r>
              <a:rPr b="1" lang="it-IT" sz="1600">
                <a:solidFill>
                  <a:srgbClr val="3D85C6"/>
                </a:solidFill>
                <a:latin typeface="Arial"/>
                <a:ea typeface="Arial"/>
                <a:cs typeface="Arial"/>
                <a:sym typeface="Arial"/>
              </a:rPr>
              <a:t> = 0.01: train_loss= 0.3071; val_loss = 0.4108</a:t>
            </a:r>
            <a:endParaRPr b="1" sz="1600">
              <a:solidFill>
                <a:srgbClr val="3D85C6"/>
              </a:solidFill>
              <a:latin typeface="Arial"/>
              <a:ea typeface="Arial"/>
              <a:cs typeface="Arial"/>
              <a:sym typeface="Arial"/>
            </a:endParaRPr>
          </a:p>
          <a:p>
            <a:pPr indent="-330200" lvl="1" marL="914400" rtl="0" algn="just">
              <a:lnSpc>
                <a:spcPct val="100000"/>
              </a:lnSpc>
              <a:spcBef>
                <a:spcPts val="1000"/>
              </a:spcBef>
              <a:spcAft>
                <a:spcPts val="0"/>
              </a:spcAft>
              <a:buSzPts val="1600"/>
              <a:buChar char="•"/>
            </a:pPr>
            <a:r>
              <a:rPr lang="it-IT" sz="1600">
                <a:latin typeface="Arial"/>
                <a:ea typeface="Arial"/>
                <a:cs typeface="Arial"/>
                <a:sym typeface="Arial"/>
              </a:rPr>
              <a:t>λ</a:t>
            </a:r>
            <a:r>
              <a:rPr lang="it-IT" sz="1600">
                <a:latin typeface="Arial"/>
                <a:ea typeface="Arial"/>
                <a:cs typeface="Arial"/>
                <a:sym typeface="Arial"/>
              </a:rPr>
              <a:t> = 0.1: train_loss= 0.5679; val_loss = 0.5520</a:t>
            </a:r>
            <a:endParaRPr sz="1600">
              <a:latin typeface="Arial"/>
              <a:ea typeface="Arial"/>
              <a:cs typeface="Arial"/>
              <a:sym typeface="Arial"/>
            </a:endParaRPr>
          </a:p>
          <a:p>
            <a:pPr indent="-330200" lvl="1" marL="914400" rtl="0" algn="just">
              <a:lnSpc>
                <a:spcPct val="100000"/>
              </a:lnSpc>
              <a:spcBef>
                <a:spcPts val="1000"/>
              </a:spcBef>
              <a:spcAft>
                <a:spcPts val="0"/>
              </a:spcAft>
              <a:buSzPts val="1600"/>
              <a:buChar char="•"/>
            </a:pPr>
            <a:r>
              <a:rPr lang="it-IT" sz="1600">
                <a:latin typeface="Arial"/>
                <a:ea typeface="Arial"/>
                <a:cs typeface="Arial"/>
                <a:sym typeface="Arial"/>
              </a:rPr>
              <a:t>λ</a:t>
            </a:r>
            <a:r>
              <a:rPr lang="it-IT" sz="1600">
                <a:latin typeface="Arial"/>
                <a:ea typeface="Arial"/>
                <a:cs typeface="Arial"/>
                <a:sym typeface="Arial"/>
              </a:rPr>
              <a:t> = 1.0: train_loss= 0.6876; val_loss = 0.6872</a:t>
            </a:r>
            <a:endParaRPr sz="1600">
              <a:latin typeface="Arial"/>
              <a:ea typeface="Arial"/>
              <a:cs typeface="Arial"/>
              <a:sym typeface="Arial"/>
            </a:endParaRPr>
          </a:p>
          <a:p>
            <a:pPr indent="-330200" lvl="1" marL="914400" rtl="0" algn="just">
              <a:lnSpc>
                <a:spcPct val="100000"/>
              </a:lnSpc>
              <a:spcBef>
                <a:spcPts val="1000"/>
              </a:spcBef>
              <a:spcAft>
                <a:spcPts val="0"/>
              </a:spcAft>
              <a:buSzPts val="1600"/>
              <a:buChar char="•"/>
            </a:pPr>
            <a:r>
              <a:rPr lang="it-IT" sz="1600">
                <a:latin typeface="Arial"/>
                <a:ea typeface="Arial"/>
                <a:cs typeface="Arial"/>
                <a:sym typeface="Arial"/>
              </a:rPr>
              <a:t>λ</a:t>
            </a:r>
            <a:r>
              <a:rPr lang="it-IT" sz="1600">
                <a:latin typeface="Arial"/>
                <a:ea typeface="Arial"/>
                <a:cs typeface="Arial"/>
                <a:sym typeface="Arial"/>
              </a:rPr>
              <a:t> = 10.0: train_loss= 0.6876; val_loss = 0.6872</a:t>
            </a:r>
            <a:endParaRPr sz="1600">
              <a:latin typeface="Arial"/>
              <a:ea typeface="Arial"/>
              <a:cs typeface="Arial"/>
              <a:sym typeface="Arial"/>
            </a:endParaRPr>
          </a:p>
          <a:p>
            <a:pPr indent="-249237" lvl="0" marL="228600" rtl="0" algn="just">
              <a:lnSpc>
                <a:spcPct val="100000"/>
              </a:lnSpc>
              <a:spcBef>
                <a:spcPts val="1000"/>
              </a:spcBef>
              <a:spcAft>
                <a:spcPts val="0"/>
              </a:spcAft>
              <a:buSzPts val="1600"/>
              <a:buChar char="•"/>
            </a:pPr>
            <a:r>
              <a:rPr lang="it-IT" sz="1600">
                <a:latin typeface="Arial"/>
                <a:ea typeface="Arial"/>
                <a:cs typeface="Arial"/>
                <a:sym typeface="Arial"/>
              </a:rPr>
              <a:t>Así</a:t>
            </a:r>
            <a:r>
              <a:rPr lang="it-IT" sz="1600">
                <a:latin typeface="Arial"/>
                <a:ea typeface="Arial"/>
                <a:cs typeface="Arial"/>
                <a:sym typeface="Arial"/>
              </a:rPr>
              <a:t> el mejor resultado se obtiene con un</a:t>
            </a:r>
            <a:r>
              <a:rPr lang="it-IT" sz="1600">
                <a:solidFill>
                  <a:srgbClr val="3D85C6"/>
                </a:solidFill>
                <a:latin typeface="Arial"/>
                <a:ea typeface="Arial"/>
                <a:cs typeface="Arial"/>
                <a:sym typeface="Arial"/>
              </a:rPr>
              <a:t> </a:t>
            </a:r>
            <a:r>
              <a:rPr b="1" lang="it-IT" sz="1600">
                <a:solidFill>
                  <a:srgbClr val="3D85C6"/>
                </a:solidFill>
                <a:latin typeface="Arial"/>
                <a:ea typeface="Arial"/>
                <a:cs typeface="Arial"/>
                <a:sym typeface="Arial"/>
              </a:rPr>
              <a:t>bias bajo</a:t>
            </a:r>
            <a:r>
              <a:rPr lang="it-IT" sz="1600">
                <a:latin typeface="Arial"/>
                <a:ea typeface="Arial"/>
                <a:cs typeface="Arial"/>
                <a:sym typeface="Arial"/>
              </a:rPr>
              <a:t> (eliminamos </a:t>
            </a:r>
            <a:r>
              <a:rPr lang="it-IT" sz="1600">
                <a:latin typeface="Arial"/>
                <a:ea typeface="Arial"/>
                <a:cs typeface="Arial"/>
                <a:sym typeface="Arial"/>
              </a:rPr>
              <a:t>λ</a:t>
            </a:r>
            <a:r>
              <a:rPr lang="it-IT" sz="1600">
                <a:latin typeface="Arial"/>
                <a:ea typeface="Arial"/>
                <a:cs typeface="Arial"/>
                <a:sym typeface="Arial"/>
              </a:rPr>
              <a:t> &gt; 0.01 que tienen un error &gt; 0.5) y una </a:t>
            </a:r>
            <a:r>
              <a:rPr b="1" lang="it-IT" sz="1600">
                <a:latin typeface="Arial"/>
                <a:ea typeface="Arial"/>
                <a:cs typeface="Arial"/>
                <a:sym typeface="Arial"/>
              </a:rPr>
              <a:t>variance baja</a:t>
            </a:r>
            <a:r>
              <a:rPr lang="it-IT" sz="1600">
                <a:latin typeface="Arial"/>
                <a:ea typeface="Arial"/>
                <a:cs typeface="Arial"/>
                <a:sym typeface="Arial"/>
              </a:rPr>
              <a:t> (0.521 con </a:t>
            </a:r>
            <a:r>
              <a:rPr lang="it-IT" sz="1600">
                <a:latin typeface="Arial"/>
                <a:ea typeface="Arial"/>
                <a:cs typeface="Arial"/>
                <a:sym typeface="Arial"/>
              </a:rPr>
              <a:t>λ</a:t>
            </a:r>
            <a:r>
              <a:rPr lang="it-IT" sz="1600">
                <a:latin typeface="Arial"/>
                <a:ea typeface="Arial"/>
                <a:cs typeface="Arial"/>
                <a:sym typeface="Arial"/>
              </a:rPr>
              <a:t> = 0.001 </a:t>
            </a:r>
            <a:r>
              <a:rPr lang="it-IT" sz="1600">
                <a:latin typeface="Arial"/>
                <a:ea typeface="Arial"/>
                <a:cs typeface="Arial"/>
                <a:sym typeface="Arial"/>
              </a:rPr>
              <a:t>está riesgo de sobreajuste</a:t>
            </a:r>
            <a:r>
              <a:rPr lang="it-IT" sz="1600">
                <a:latin typeface="Arial"/>
                <a:ea typeface="Arial"/>
                <a:cs typeface="Arial"/>
                <a:sym typeface="Arial"/>
              </a:rPr>
              <a:t>; 0.03 con </a:t>
            </a:r>
            <a:r>
              <a:rPr lang="it-IT" sz="1600">
                <a:latin typeface="Arial"/>
                <a:ea typeface="Arial"/>
                <a:cs typeface="Arial"/>
                <a:sym typeface="Arial"/>
              </a:rPr>
              <a:t>λ</a:t>
            </a:r>
            <a:r>
              <a:rPr lang="it-IT" sz="1600">
                <a:latin typeface="Arial"/>
                <a:ea typeface="Arial"/>
                <a:cs typeface="Arial"/>
                <a:sym typeface="Arial"/>
              </a:rPr>
              <a:t> = 0.01 está bien) </a:t>
            </a:r>
            <a:r>
              <a:rPr lang="it-IT" sz="1600">
                <a:latin typeface="Arial"/>
                <a:ea typeface="Arial"/>
                <a:cs typeface="Arial"/>
                <a:sym typeface="Arial"/>
              </a:rPr>
              <a:t>así</a:t>
            </a:r>
            <a:r>
              <a:rPr lang="it-IT" sz="1600">
                <a:latin typeface="Arial"/>
                <a:ea typeface="Arial"/>
                <a:cs typeface="Arial"/>
                <a:sym typeface="Arial"/>
              </a:rPr>
              <a:t> que elegimos a </a:t>
            </a:r>
            <a:r>
              <a:rPr lang="it-IT" sz="1600">
                <a:latin typeface="Arial"/>
                <a:ea typeface="Arial"/>
                <a:cs typeface="Arial"/>
                <a:sym typeface="Arial"/>
              </a:rPr>
              <a:t>λ</a:t>
            </a:r>
            <a:r>
              <a:rPr lang="it-IT" sz="1600">
                <a:latin typeface="Arial"/>
                <a:ea typeface="Arial"/>
                <a:cs typeface="Arial"/>
                <a:sym typeface="Arial"/>
              </a:rPr>
              <a:t> = 0.01.</a:t>
            </a:r>
            <a:endParaRPr sz="1600">
              <a:latin typeface="Arial"/>
              <a:ea typeface="Arial"/>
              <a:cs typeface="Arial"/>
              <a:sym typeface="Arial"/>
            </a:endParaRPr>
          </a:p>
          <a:p>
            <a:pPr indent="-147636" lvl="0" marL="228600" rtl="0" algn="just">
              <a:lnSpc>
                <a:spcPct val="100000"/>
              </a:lnSpc>
              <a:spcBef>
                <a:spcPts val="1000"/>
              </a:spcBef>
              <a:spcAft>
                <a:spcPts val="0"/>
              </a:spcAft>
              <a:buSzPts val="375"/>
              <a:buNone/>
            </a:pPr>
            <a:r>
              <a:t/>
            </a:r>
            <a:endParaRPr sz="1600">
              <a:latin typeface="Arial"/>
              <a:ea typeface="Arial"/>
              <a:cs typeface="Arial"/>
              <a:sym typeface="Arial"/>
            </a:endParaRPr>
          </a:p>
          <a:p>
            <a:pPr indent="-147636" lvl="0" marL="228600" rtl="0" algn="just">
              <a:lnSpc>
                <a:spcPct val="100000"/>
              </a:lnSpc>
              <a:spcBef>
                <a:spcPts val="1000"/>
              </a:spcBef>
              <a:spcAft>
                <a:spcPts val="0"/>
              </a:spcAft>
              <a:buSzPts val="375"/>
              <a:buNone/>
            </a:pPr>
            <a:r>
              <a:t/>
            </a:r>
            <a:endParaRPr sz="1600">
              <a:latin typeface="Arial"/>
              <a:ea typeface="Arial"/>
              <a:cs typeface="Arial"/>
              <a:sym typeface="Arial"/>
            </a:endParaRPr>
          </a:p>
          <a:p>
            <a:pPr indent="-147636" lvl="0" marL="228600" rtl="0" algn="just">
              <a:lnSpc>
                <a:spcPct val="100000"/>
              </a:lnSpc>
              <a:spcBef>
                <a:spcPts val="1000"/>
              </a:spcBef>
              <a:spcAft>
                <a:spcPts val="0"/>
              </a:spcAft>
              <a:buSzPts val="375"/>
              <a:buNone/>
            </a:pPr>
            <a:r>
              <a:t/>
            </a:r>
            <a:endParaRPr sz="1600">
              <a:latin typeface="Arial"/>
              <a:ea typeface="Arial"/>
              <a:cs typeface="Arial"/>
              <a:sym typeface="Arial"/>
            </a:endParaRPr>
          </a:p>
        </p:txBody>
      </p:sp>
      <p:sp>
        <p:nvSpPr>
          <p:cNvPr id="199" name="Google Shape;199;p16"/>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descr="Immagine che contiene testo, Diagramma, diagramma, schermata&#10;&#10;Descrizione generata automaticamente" id="204" name="Google Shape;204;p17"/>
          <p:cNvPicPr preferRelativeResize="0"/>
          <p:nvPr/>
        </p:nvPicPr>
        <p:blipFill rotWithShape="1">
          <a:blip r:embed="rId3">
            <a:alphaModFix/>
          </a:blip>
          <a:srcRect b="0" l="0" r="0" t="0"/>
          <a:stretch/>
        </p:blipFill>
        <p:spPr>
          <a:xfrm>
            <a:off x="332500" y="387150"/>
            <a:ext cx="4556101" cy="3124800"/>
          </a:xfrm>
          <a:prstGeom prst="rect">
            <a:avLst/>
          </a:prstGeom>
          <a:noFill/>
          <a:ln>
            <a:noFill/>
          </a:ln>
        </p:spPr>
      </p:pic>
      <p:sp>
        <p:nvSpPr>
          <p:cNvPr id="205" name="Google Shape;205;p17"/>
          <p:cNvSpPr txBox="1"/>
          <p:nvPr>
            <p:ph idx="1" type="body"/>
          </p:nvPr>
        </p:nvSpPr>
        <p:spPr>
          <a:xfrm>
            <a:off x="5067750" y="583200"/>
            <a:ext cx="6822300" cy="5691600"/>
          </a:xfrm>
          <a:prstGeom prst="rect">
            <a:avLst/>
          </a:prstGeom>
          <a:noFill/>
          <a:ln>
            <a:noFill/>
          </a:ln>
        </p:spPr>
        <p:txBody>
          <a:bodyPr anchorCtr="0" anchor="t" bIns="45700" lIns="91425" spcFirstLastPara="1" rIns="91425" wrap="square" tIns="45700">
            <a:noAutofit/>
          </a:bodyPr>
          <a:lstStyle/>
          <a:p>
            <a:pPr indent="0" lvl="0" marL="457200" rtl="0" algn="just">
              <a:lnSpc>
                <a:spcPct val="120000"/>
              </a:lnSpc>
              <a:spcBef>
                <a:spcPts val="0"/>
              </a:spcBef>
              <a:spcAft>
                <a:spcPts val="0"/>
              </a:spcAft>
              <a:buNone/>
            </a:pPr>
            <a:r>
              <a:rPr b="1" lang="it-IT" sz="1800">
                <a:latin typeface="Arial"/>
                <a:ea typeface="Arial"/>
                <a:cs typeface="Arial"/>
                <a:sym typeface="Arial"/>
              </a:rPr>
              <a:t>Curva de aprendizaje con el </a:t>
            </a:r>
            <a:r>
              <a:rPr b="1" lang="it-IT" sz="1800">
                <a:latin typeface="Arial"/>
                <a:ea typeface="Arial"/>
                <a:cs typeface="Arial"/>
                <a:sym typeface="Arial"/>
              </a:rPr>
              <a:t>λ</a:t>
            </a:r>
            <a:r>
              <a:rPr lang="it-IT" sz="1800">
                <a:latin typeface="Arial"/>
                <a:ea typeface="Arial"/>
                <a:cs typeface="Arial"/>
                <a:sym typeface="Arial"/>
              </a:rPr>
              <a:t> </a:t>
            </a:r>
            <a:r>
              <a:rPr b="1" lang="it-IT" sz="1800">
                <a:latin typeface="Arial"/>
                <a:ea typeface="Arial"/>
                <a:cs typeface="Arial"/>
                <a:sym typeface="Arial"/>
              </a:rPr>
              <a:t>óptimo:</a:t>
            </a:r>
            <a:endParaRPr b="1" sz="1800">
              <a:latin typeface="Arial"/>
              <a:ea typeface="Arial"/>
              <a:cs typeface="Arial"/>
              <a:sym typeface="Arial"/>
            </a:endParaRPr>
          </a:p>
          <a:p>
            <a:pPr indent="0" lvl="0" marL="0" rtl="0" algn="just">
              <a:lnSpc>
                <a:spcPct val="120000"/>
              </a:lnSpc>
              <a:spcBef>
                <a:spcPts val="1000"/>
              </a:spcBef>
              <a:spcAft>
                <a:spcPts val="0"/>
              </a:spcAft>
              <a:buNone/>
            </a:pPr>
            <a:r>
              <a:rPr b="1" lang="it-IT" sz="1800">
                <a:latin typeface="Arial"/>
                <a:ea typeface="Arial"/>
                <a:cs typeface="Arial"/>
                <a:sym typeface="Arial"/>
              </a:rPr>
              <a:t>B</a:t>
            </a:r>
            <a:r>
              <a:rPr b="1" lang="it-IT" sz="1800">
                <a:latin typeface="Arial"/>
                <a:ea typeface="Arial"/>
                <a:cs typeface="Arial"/>
                <a:sym typeface="Arial"/>
              </a:rPr>
              <a:t>ias bajo y variance bastante alta -&gt; sobreajusta </a:t>
            </a:r>
            <a:r>
              <a:rPr lang="it-IT" sz="1800">
                <a:latin typeface="Arial"/>
                <a:ea typeface="Arial"/>
                <a:cs typeface="Arial"/>
                <a:sym typeface="Arial"/>
              </a:rPr>
              <a:t>un poco. </a:t>
            </a:r>
            <a:br>
              <a:rPr lang="it-IT" sz="1800">
                <a:latin typeface="Arial"/>
                <a:ea typeface="Arial"/>
                <a:cs typeface="Arial"/>
                <a:sym typeface="Arial"/>
              </a:rPr>
            </a:br>
            <a:r>
              <a:rPr lang="it-IT" sz="1800">
                <a:latin typeface="Arial"/>
                <a:ea typeface="Arial"/>
                <a:cs typeface="Arial"/>
                <a:sym typeface="Arial"/>
              </a:rPr>
              <a:t>El modelo funciona mejor que sin la </a:t>
            </a:r>
            <a:r>
              <a:rPr lang="it-IT" sz="1800">
                <a:latin typeface="Arial"/>
                <a:ea typeface="Arial"/>
                <a:cs typeface="Arial"/>
                <a:sym typeface="Arial"/>
              </a:rPr>
              <a:t>regularización</a:t>
            </a:r>
            <a:r>
              <a:rPr lang="it-IT" sz="1800">
                <a:latin typeface="Arial"/>
                <a:ea typeface="Arial"/>
                <a:cs typeface="Arial"/>
                <a:sym typeface="Arial"/>
              </a:rPr>
              <a:t> en el conjunto de entrenamiento y en el conjunto de validación. La </a:t>
            </a:r>
            <a:r>
              <a:rPr b="1" lang="it-IT" sz="1800">
                <a:latin typeface="Arial"/>
                <a:ea typeface="Arial"/>
                <a:cs typeface="Arial"/>
                <a:sym typeface="Arial"/>
              </a:rPr>
              <a:t>regularización </a:t>
            </a:r>
            <a:r>
              <a:rPr lang="it-IT" sz="1800">
                <a:latin typeface="Arial"/>
                <a:ea typeface="Arial"/>
                <a:cs typeface="Arial"/>
                <a:sym typeface="Arial"/>
              </a:rPr>
              <a:t>ha permitido </a:t>
            </a:r>
            <a:r>
              <a:rPr b="1" lang="it-IT" sz="1800">
                <a:latin typeface="Arial"/>
                <a:ea typeface="Arial"/>
                <a:cs typeface="Arial"/>
                <a:sym typeface="Arial"/>
              </a:rPr>
              <a:t>bajar la varianza</a:t>
            </a:r>
            <a:r>
              <a:rPr lang="it-IT" sz="1800">
                <a:latin typeface="Arial"/>
                <a:ea typeface="Arial"/>
                <a:cs typeface="Arial"/>
                <a:sym typeface="Arial"/>
              </a:rPr>
              <a:t>. </a:t>
            </a:r>
            <a:endParaRPr sz="1800">
              <a:latin typeface="Arial"/>
              <a:ea typeface="Arial"/>
              <a:cs typeface="Arial"/>
              <a:sym typeface="Arial"/>
            </a:endParaRPr>
          </a:p>
          <a:p>
            <a:pPr indent="0" lvl="0" marL="457200" rtl="0" algn="just">
              <a:lnSpc>
                <a:spcPct val="120000"/>
              </a:lnSpc>
              <a:spcBef>
                <a:spcPts val="1000"/>
              </a:spcBef>
              <a:spcAft>
                <a:spcPts val="0"/>
              </a:spcAft>
              <a:buNone/>
            </a:pPr>
            <a:r>
              <a:t/>
            </a:r>
            <a:endParaRPr sz="1800">
              <a:latin typeface="Arial"/>
              <a:ea typeface="Arial"/>
              <a:cs typeface="Arial"/>
              <a:sym typeface="Arial"/>
            </a:endParaRPr>
          </a:p>
          <a:p>
            <a:pPr indent="0" lvl="0" marL="457200" rtl="0" algn="just">
              <a:lnSpc>
                <a:spcPct val="120000"/>
              </a:lnSpc>
              <a:spcBef>
                <a:spcPts val="1000"/>
              </a:spcBef>
              <a:spcAft>
                <a:spcPts val="0"/>
              </a:spcAft>
              <a:buNone/>
            </a:pPr>
            <a:r>
              <a:rPr b="1" lang="it-IT" sz="1800">
                <a:latin typeface="Arial"/>
                <a:ea typeface="Arial"/>
                <a:cs typeface="Arial"/>
                <a:sym typeface="Arial"/>
              </a:rPr>
              <a:t>C</a:t>
            </a:r>
            <a:r>
              <a:rPr b="1" lang="it-IT" sz="1800">
                <a:latin typeface="Arial"/>
                <a:ea typeface="Arial"/>
                <a:cs typeface="Arial"/>
                <a:sym typeface="Arial"/>
              </a:rPr>
              <a:t>urva de precisión</a:t>
            </a:r>
            <a:r>
              <a:rPr lang="it-IT" sz="1800">
                <a:latin typeface="Arial"/>
                <a:ea typeface="Arial"/>
                <a:cs typeface="Arial"/>
                <a:sym typeface="Arial"/>
              </a:rPr>
              <a:t> con todos los datos de entrenamiento con λ óptimo:</a:t>
            </a:r>
            <a:endParaRPr sz="1800">
              <a:latin typeface="Arial"/>
              <a:ea typeface="Arial"/>
              <a:cs typeface="Arial"/>
              <a:sym typeface="Arial"/>
            </a:endParaRPr>
          </a:p>
          <a:p>
            <a:pPr indent="0" lvl="0" marL="0" rtl="0" algn="just">
              <a:lnSpc>
                <a:spcPct val="120000"/>
              </a:lnSpc>
              <a:spcBef>
                <a:spcPts val="1000"/>
              </a:spcBef>
              <a:spcAft>
                <a:spcPts val="0"/>
              </a:spcAft>
              <a:buNone/>
            </a:pPr>
            <a:r>
              <a:rPr lang="it-IT" sz="1800">
                <a:latin typeface="Arial"/>
                <a:ea typeface="Arial"/>
                <a:cs typeface="Arial"/>
                <a:sym typeface="Arial"/>
              </a:rPr>
              <a:t>Aquí vemos en la gráfica que el modelo está </a:t>
            </a:r>
            <a:r>
              <a:rPr b="1" lang="it-IT" sz="1800">
                <a:latin typeface="Arial"/>
                <a:ea typeface="Arial"/>
                <a:cs typeface="Arial"/>
                <a:sym typeface="Arial"/>
              </a:rPr>
              <a:t>sobreaprendiendo</a:t>
            </a:r>
            <a:r>
              <a:rPr lang="it-IT" sz="1800">
                <a:latin typeface="Arial"/>
                <a:ea typeface="Arial"/>
                <a:cs typeface="Arial"/>
                <a:sym typeface="Arial"/>
              </a:rPr>
              <a:t>. La precisión en el conjunto de entrenamiento sobrepasa la precisión del conjunto de validación. Es un caso de “overfitting”.</a:t>
            </a:r>
            <a:endParaRPr sz="1800">
              <a:latin typeface="Arial"/>
              <a:ea typeface="Arial"/>
              <a:cs typeface="Arial"/>
              <a:sym typeface="Arial"/>
            </a:endParaRPr>
          </a:p>
          <a:p>
            <a:pPr indent="0" lvl="0" marL="0" rtl="0" algn="just">
              <a:lnSpc>
                <a:spcPct val="120000"/>
              </a:lnSpc>
              <a:spcBef>
                <a:spcPts val="1000"/>
              </a:spcBef>
              <a:spcAft>
                <a:spcPts val="0"/>
              </a:spcAft>
              <a:buNone/>
            </a:pPr>
            <a:r>
              <a:t/>
            </a:r>
            <a:endParaRPr sz="1800">
              <a:latin typeface="Arial"/>
              <a:ea typeface="Arial"/>
              <a:cs typeface="Arial"/>
              <a:sym typeface="Arial"/>
            </a:endParaRPr>
          </a:p>
          <a:p>
            <a:pPr indent="0" lvl="0" marL="0" rtl="0" algn="just">
              <a:lnSpc>
                <a:spcPct val="120000"/>
              </a:lnSpc>
              <a:spcBef>
                <a:spcPts val="1000"/>
              </a:spcBef>
              <a:spcAft>
                <a:spcPts val="0"/>
              </a:spcAft>
              <a:buNone/>
            </a:pPr>
            <a:r>
              <a:rPr lang="it-IT" sz="1800">
                <a:latin typeface="Arial"/>
                <a:ea typeface="Arial"/>
                <a:cs typeface="Arial"/>
                <a:sym typeface="Arial"/>
              </a:rPr>
              <a:t>Predicción con λ = 0.1: el training set accuracy es de “84.2391%”. </a:t>
            </a:r>
            <a:endParaRPr sz="1800">
              <a:latin typeface="Arial"/>
              <a:ea typeface="Arial"/>
              <a:cs typeface="Arial"/>
              <a:sym typeface="Arial"/>
            </a:endParaRPr>
          </a:p>
        </p:txBody>
      </p:sp>
      <p:sp>
        <p:nvSpPr>
          <p:cNvPr id="206" name="Google Shape;206;p17"/>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it-IT"/>
              <a:t>‹#›</a:t>
            </a:fld>
            <a:endParaRPr/>
          </a:p>
        </p:txBody>
      </p:sp>
      <p:pic>
        <p:nvPicPr>
          <p:cNvPr id="207" name="Google Shape;207;p17"/>
          <p:cNvPicPr preferRelativeResize="0"/>
          <p:nvPr/>
        </p:nvPicPr>
        <p:blipFill>
          <a:blip r:embed="rId4">
            <a:alphaModFix/>
          </a:blip>
          <a:stretch>
            <a:fillRect/>
          </a:stretch>
        </p:blipFill>
        <p:spPr>
          <a:xfrm>
            <a:off x="533400" y="3664350"/>
            <a:ext cx="3981035" cy="3041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492a2807f8_1_0"/>
          <p:cNvSpPr txBox="1"/>
          <p:nvPr>
            <p:ph type="title"/>
          </p:nvPr>
        </p:nvSpPr>
        <p:spPr>
          <a:xfrm>
            <a:off x="8508097" y="629025"/>
            <a:ext cx="2579100" cy="8703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it-IT"/>
              <a:t>Resultados </a:t>
            </a:r>
            <a:endParaRPr/>
          </a:p>
        </p:txBody>
      </p:sp>
      <p:sp>
        <p:nvSpPr>
          <p:cNvPr id="213" name="Google Shape;213;g2492a2807f8_1_0"/>
          <p:cNvSpPr txBox="1"/>
          <p:nvPr>
            <p:ph idx="1" type="body"/>
          </p:nvPr>
        </p:nvSpPr>
        <p:spPr>
          <a:xfrm>
            <a:off x="384825" y="1452000"/>
            <a:ext cx="10620900" cy="5295000"/>
          </a:xfrm>
          <a:prstGeom prst="rect">
            <a:avLst/>
          </a:prstGeom>
        </p:spPr>
        <p:txBody>
          <a:bodyPr anchorCtr="0" anchor="t" bIns="45700" lIns="91425" spcFirstLastPara="1" rIns="91425" wrap="square" tIns="45700">
            <a:normAutofit fontScale="62500"/>
          </a:bodyPr>
          <a:lstStyle/>
          <a:p>
            <a:pPr indent="0" lvl="0" marL="0" rtl="0" algn="l">
              <a:spcBef>
                <a:spcPts val="1000"/>
              </a:spcBef>
              <a:spcAft>
                <a:spcPts val="0"/>
              </a:spcAft>
              <a:buClr>
                <a:schemeClr val="dk1"/>
              </a:buClr>
              <a:buSzPct val="55000"/>
              <a:buFont typeface="Arial"/>
              <a:buNone/>
            </a:pPr>
            <a:r>
              <a:rPr lang="it-IT">
                <a:latin typeface="Arial"/>
                <a:ea typeface="Arial"/>
                <a:cs typeface="Arial"/>
                <a:sym typeface="Arial"/>
              </a:rPr>
              <a:t>Para nuestro conjunto de datos, el modelo de red neuronal simple con pocas neuronas en la primera capa funciona mejor que un modelo complejo con regularización por varias razones:</a:t>
            </a:r>
            <a:endParaRPr>
              <a:latin typeface="Arial"/>
              <a:ea typeface="Arial"/>
              <a:cs typeface="Arial"/>
              <a:sym typeface="Arial"/>
            </a:endParaRPr>
          </a:p>
          <a:p>
            <a:pPr indent="0" lvl="0" marL="0" rtl="0" algn="l">
              <a:spcBef>
                <a:spcPts val="1000"/>
              </a:spcBef>
              <a:spcAft>
                <a:spcPts val="0"/>
              </a:spcAft>
              <a:buClr>
                <a:schemeClr val="dk1"/>
              </a:buClr>
              <a:buSzPct val="55000"/>
              <a:buFont typeface="Arial"/>
              <a:buNone/>
            </a:pPr>
            <a:r>
              <a:rPr lang="it-IT">
                <a:latin typeface="Arial"/>
                <a:ea typeface="Arial"/>
                <a:cs typeface="Arial"/>
                <a:sym typeface="Arial"/>
              </a:rPr>
              <a:t>	</a:t>
            </a:r>
            <a:r>
              <a:rPr b="1" lang="it-IT">
                <a:latin typeface="Arial"/>
                <a:ea typeface="Arial"/>
                <a:cs typeface="Arial"/>
                <a:sym typeface="Arial"/>
              </a:rPr>
              <a:t>Sobreajuste</a:t>
            </a:r>
            <a:r>
              <a:rPr lang="it-IT">
                <a:latin typeface="Arial"/>
                <a:ea typeface="Arial"/>
                <a:cs typeface="Arial"/>
                <a:sym typeface="Arial"/>
              </a:rPr>
              <a:t>: un modelo complejo con un gran número de neuronas y técnicas de regularización puede tener más probabilidades de sobreaprender. Cuando un modelo es demasiado complejo, puede aprender a memorizar ejemplos de entrenamiento en lugar de generalizar a nuevos ejemplos. Esto puede dar lugar a un rendimiento deficiente a la hora de predecir datos desconocidos. Por el contrario, un modelo sencillo con menos neuronas tiene menos probabilidades de sobreaprender y puede generalizar con más eficacia.</a:t>
            </a:r>
            <a:endParaRPr>
              <a:latin typeface="Arial"/>
              <a:ea typeface="Arial"/>
              <a:cs typeface="Arial"/>
              <a:sym typeface="Arial"/>
            </a:endParaRPr>
          </a:p>
          <a:p>
            <a:pPr indent="0" lvl="0" marL="0" rtl="0" algn="l">
              <a:spcBef>
                <a:spcPts val="1000"/>
              </a:spcBef>
              <a:spcAft>
                <a:spcPts val="0"/>
              </a:spcAft>
              <a:buClr>
                <a:schemeClr val="dk1"/>
              </a:buClr>
              <a:buSzPct val="55000"/>
              <a:buFont typeface="Arial"/>
              <a:buNone/>
            </a:pPr>
            <a:r>
              <a:rPr lang="it-IT">
                <a:latin typeface="Arial"/>
                <a:ea typeface="Arial"/>
                <a:cs typeface="Arial"/>
                <a:sym typeface="Arial"/>
              </a:rPr>
              <a:t>	</a:t>
            </a:r>
            <a:r>
              <a:rPr b="1" lang="it-IT">
                <a:latin typeface="Arial"/>
                <a:ea typeface="Arial"/>
                <a:cs typeface="Arial"/>
                <a:sym typeface="Arial"/>
              </a:rPr>
              <a:t>Dilema bias-varianza</a:t>
            </a:r>
            <a:r>
              <a:rPr lang="it-IT">
                <a:latin typeface="Arial"/>
                <a:ea typeface="Arial"/>
                <a:cs typeface="Arial"/>
                <a:sym typeface="Arial"/>
              </a:rPr>
              <a:t>: El dilema bias-varianza es un concepto importante en el aprendizaje automático. Un modelo con un bias alto (subaprendizaje) puede no ser lo bastante complejo para captar patrones complejos en los datos, mientras que un modelo con una varianza alta (sobreaprendizaje) puede ser demasiado complejo y demasiado sensible a pequeñas variaciones en los datos de entrenamiento. Al elegir un modelo simple con pocas neuronas, se reduce el riesgo de sobreaprendizaje y se puede encontrar un buen compromiso entre bias y varianza.</a:t>
            </a:r>
            <a:endParaRPr>
              <a:latin typeface="Arial"/>
              <a:ea typeface="Arial"/>
              <a:cs typeface="Arial"/>
              <a:sym typeface="Arial"/>
            </a:endParaRPr>
          </a:p>
          <a:p>
            <a:pPr indent="0" lvl="0" marL="0" rtl="0" algn="l">
              <a:spcBef>
                <a:spcPts val="1000"/>
              </a:spcBef>
              <a:spcAft>
                <a:spcPts val="0"/>
              </a:spcAft>
              <a:buClr>
                <a:schemeClr val="dk1"/>
              </a:buClr>
              <a:buSzPct val="55000"/>
              <a:buFont typeface="Arial"/>
              <a:buNone/>
            </a:pPr>
            <a:r>
              <a:rPr lang="it-IT">
                <a:latin typeface="Arial"/>
                <a:ea typeface="Arial"/>
                <a:cs typeface="Arial"/>
                <a:sym typeface="Arial"/>
              </a:rPr>
              <a:t>	</a:t>
            </a:r>
            <a:r>
              <a:rPr b="1" lang="it-IT">
                <a:latin typeface="Arial"/>
                <a:ea typeface="Arial"/>
                <a:cs typeface="Arial"/>
                <a:sym typeface="Arial"/>
              </a:rPr>
              <a:t>Interpretabilidad</a:t>
            </a:r>
            <a:r>
              <a:rPr lang="it-IT">
                <a:latin typeface="Arial"/>
                <a:ea typeface="Arial"/>
                <a:cs typeface="Arial"/>
                <a:sym typeface="Arial"/>
              </a:rPr>
              <a:t>: los modelos sencillos suelen ser más fáciles de interpretar que los complejos. Con menos neuronas, es más fácil entender las relaciones entre las entradas y salidas de la red neuronal. Esto puede ser útil en ámbitos en los que la interpretabilidad es una prioridad, como la medicina o las finanzas.</a:t>
            </a:r>
            <a:endParaRPr>
              <a:latin typeface="Arial"/>
              <a:ea typeface="Arial"/>
              <a:cs typeface="Arial"/>
              <a:sym typeface="Arial"/>
            </a:endParaRPr>
          </a:p>
          <a:p>
            <a:pPr indent="0" lvl="0" marL="0" rtl="0" algn="l">
              <a:spcBef>
                <a:spcPts val="1000"/>
              </a:spcBef>
              <a:spcAft>
                <a:spcPts val="0"/>
              </a:spcAft>
              <a:buClr>
                <a:schemeClr val="dk1"/>
              </a:buClr>
              <a:buSzPct val="55000"/>
              <a:buFont typeface="Arial"/>
              <a:buNone/>
            </a:pPr>
            <a:r>
              <a:rPr lang="it-IT">
                <a:latin typeface="Arial"/>
                <a:ea typeface="Arial"/>
                <a:cs typeface="Arial"/>
                <a:sym typeface="Arial"/>
              </a:rPr>
              <a:t>	</a:t>
            </a:r>
            <a:r>
              <a:rPr b="1" lang="it-IT">
                <a:latin typeface="Arial"/>
                <a:ea typeface="Arial"/>
                <a:cs typeface="Arial"/>
                <a:sym typeface="Arial"/>
              </a:rPr>
              <a:t>Coste computacional</a:t>
            </a:r>
            <a:r>
              <a:rPr lang="it-IT">
                <a:latin typeface="Arial"/>
                <a:ea typeface="Arial"/>
                <a:cs typeface="Arial"/>
                <a:sym typeface="Arial"/>
              </a:rPr>
              <a:t>: los modelos complejos con un gran número de neuronas pueden requerir más recursos computacionales y de memoria para el entrenamiento y la inferencia. Si se utiliza un modelo sencillo, se pueden reducir las necesidades de recursos, lo que puede ser beneficioso en términos de tiempo de ejecución y coste.</a:t>
            </a:r>
            <a:endParaRPr>
              <a:latin typeface="Arial"/>
              <a:ea typeface="Arial"/>
              <a:cs typeface="Arial"/>
              <a:sym typeface="Arial"/>
            </a:endParaRPr>
          </a:p>
          <a:p>
            <a:pPr indent="0" lvl="0" marL="0" rtl="0" algn="l">
              <a:spcBef>
                <a:spcPts val="1000"/>
              </a:spcBef>
              <a:spcAft>
                <a:spcPts val="0"/>
              </a:spcAft>
              <a:buNone/>
            </a:pPr>
            <a:r>
              <a:rPr lang="it-IT">
                <a:latin typeface="Arial"/>
                <a:ea typeface="Arial"/>
                <a:cs typeface="Arial"/>
                <a:sym typeface="Arial"/>
              </a:rPr>
              <a:t>Sin embargo, es importante tener en cuenta que el rendimiento de un modelo depende de la complejidad del problema y de la disponibilidad de datos de entrenamiento. En algunos casos, puede ser necesario un modelo complejo con regularización para lograr un mejor rendimiento. Por lo tanto, es esencial experimentar y evaluar diferentes arquitecturas de modelos para encontrar la mejor solución para cada problema específico.</a:t>
            </a:r>
            <a:endParaRPr>
              <a:latin typeface="Arial"/>
              <a:ea typeface="Arial"/>
              <a:cs typeface="Arial"/>
              <a:sym typeface="Arial"/>
            </a:endParaRPr>
          </a:p>
        </p:txBody>
      </p:sp>
      <p:sp>
        <p:nvSpPr>
          <p:cNvPr id="214" name="Google Shape;214;g2492a2807f8_1_0"/>
          <p:cNvSpPr txBox="1"/>
          <p:nvPr>
            <p:ph type="title"/>
          </p:nvPr>
        </p:nvSpPr>
        <p:spPr>
          <a:xfrm>
            <a:off x="650271" y="152400"/>
            <a:ext cx="10625100" cy="1147200"/>
          </a:xfrm>
          <a:prstGeom prst="rect">
            <a:avLst/>
          </a:prstGeom>
          <a:noFill/>
          <a:ln>
            <a:noFill/>
          </a:ln>
        </p:spPr>
        <p:txBody>
          <a:bodyPr anchorCtr="0" anchor="b" bIns="45700" lIns="91425" spcFirstLastPara="1" rIns="91425" wrap="square" tIns="45700">
            <a:noAutofit/>
          </a:bodyPr>
          <a:lstStyle/>
          <a:p>
            <a:pPr indent="0" lvl="0" marL="142875" rtl="0" algn="l">
              <a:spcBef>
                <a:spcPts val="1000"/>
              </a:spcBef>
              <a:spcAft>
                <a:spcPts val="0"/>
              </a:spcAft>
              <a:buClr>
                <a:schemeClr val="dk1"/>
              </a:buClr>
              <a:buSzPts val="1459"/>
              <a:buFont typeface="Arial"/>
              <a:buNone/>
            </a:pPr>
            <a:r>
              <a:rPr lang="it-IT" sz="3200">
                <a:solidFill>
                  <a:schemeClr val="lt1"/>
                </a:solidFill>
                <a:highlight>
                  <a:schemeClr val="dk1"/>
                </a:highlight>
              </a:rPr>
              <a:t>II – Modelos de aprendizaje automático </a:t>
            </a:r>
            <a:endParaRPr sz="3200">
              <a:solidFill>
                <a:schemeClr val="lt1"/>
              </a:solidFill>
              <a:highlight>
                <a:schemeClr val="dk1"/>
              </a:highlight>
            </a:endParaRPr>
          </a:p>
          <a:p>
            <a:pPr indent="0" lvl="1" marL="600075" rtl="0" algn="l">
              <a:lnSpc>
                <a:spcPct val="120000"/>
              </a:lnSpc>
              <a:spcBef>
                <a:spcPts val="500"/>
              </a:spcBef>
              <a:spcAft>
                <a:spcPts val="0"/>
              </a:spcAft>
              <a:buClr>
                <a:schemeClr val="dk1"/>
              </a:buClr>
              <a:buSzPts val="1459"/>
              <a:buFont typeface="Arial"/>
              <a:buNone/>
            </a:pPr>
            <a:r>
              <a:rPr lang="it-IT" sz="3200">
                <a:solidFill>
                  <a:schemeClr val="lt1"/>
                </a:solidFill>
                <a:highlight>
                  <a:schemeClr val="dk1"/>
                </a:highlight>
              </a:rPr>
              <a:t>II.B - Redes neuronales </a:t>
            </a:r>
            <a:endParaRPr sz="3200">
              <a:solidFill>
                <a:schemeClr val="lt1"/>
              </a:solidFill>
              <a:highlight>
                <a:schemeClr val="dk1"/>
              </a:highlight>
            </a:endParaRPr>
          </a:p>
        </p:txBody>
      </p:sp>
      <p:sp>
        <p:nvSpPr>
          <p:cNvPr id="215" name="Google Shape;215;g2492a2807f8_1_0"/>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2"/>
          <p:cNvPicPr preferRelativeResize="0"/>
          <p:nvPr/>
        </p:nvPicPr>
        <p:blipFill>
          <a:blip r:embed="rId3">
            <a:alphaModFix/>
          </a:blip>
          <a:stretch>
            <a:fillRect/>
          </a:stretch>
        </p:blipFill>
        <p:spPr>
          <a:xfrm>
            <a:off x="1016025" y="1499275"/>
            <a:ext cx="4316524" cy="3410500"/>
          </a:xfrm>
          <a:prstGeom prst="rect">
            <a:avLst/>
          </a:prstGeom>
          <a:noFill/>
          <a:ln>
            <a:noFill/>
          </a:ln>
        </p:spPr>
      </p:pic>
      <p:pic>
        <p:nvPicPr>
          <p:cNvPr id="221" name="Google Shape;221;p22"/>
          <p:cNvPicPr preferRelativeResize="0"/>
          <p:nvPr/>
        </p:nvPicPr>
        <p:blipFill>
          <a:blip r:embed="rId4">
            <a:alphaModFix/>
          </a:blip>
          <a:stretch>
            <a:fillRect/>
          </a:stretch>
        </p:blipFill>
        <p:spPr>
          <a:xfrm>
            <a:off x="5897100" y="1499275"/>
            <a:ext cx="4390196" cy="3410500"/>
          </a:xfrm>
          <a:prstGeom prst="rect">
            <a:avLst/>
          </a:prstGeom>
          <a:noFill/>
          <a:ln>
            <a:noFill/>
          </a:ln>
        </p:spPr>
      </p:pic>
      <p:sp>
        <p:nvSpPr>
          <p:cNvPr id="222" name="Google Shape;222;p22"/>
          <p:cNvSpPr txBox="1"/>
          <p:nvPr/>
        </p:nvSpPr>
        <p:spPr>
          <a:xfrm>
            <a:off x="500325" y="4999350"/>
            <a:ext cx="10796100" cy="1702500"/>
          </a:xfrm>
          <a:prstGeom prst="rect">
            <a:avLst/>
          </a:prstGeom>
          <a:noFill/>
          <a:ln>
            <a:noFill/>
          </a:ln>
        </p:spPr>
        <p:txBody>
          <a:bodyPr anchorCtr="0" anchor="t" bIns="91425" lIns="91425" spcFirstLastPara="1" rIns="91425" wrap="square" tIns="91425">
            <a:spAutoFit/>
          </a:bodyPr>
          <a:lstStyle/>
          <a:p>
            <a:pPr indent="-336550" lvl="0" marL="457200" rtl="0" algn="l">
              <a:lnSpc>
                <a:spcPct val="120000"/>
              </a:lnSpc>
              <a:spcBef>
                <a:spcPts val="1000"/>
              </a:spcBef>
              <a:spcAft>
                <a:spcPts val="0"/>
              </a:spcAft>
              <a:buClr>
                <a:schemeClr val="dk1"/>
              </a:buClr>
              <a:buSzPts val="1700"/>
              <a:buChar char="●"/>
            </a:pPr>
            <a:r>
              <a:rPr lang="it-IT" sz="1700">
                <a:solidFill>
                  <a:schemeClr val="dk1"/>
                </a:solidFill>
              </a:rPr>
              <a:t>Estudiamos</a:t>
            </a:r>
            <a:r>
              <a:rPr lang="it-IT" sz="1700">
                <a:solidFill>
                  <a:schemeClr val="dk1"/>
                </a:solidFill>
              </a:rPr>
              <a:t> la influencia de los parámetros siguientes del XGB Tree Booster: </a:t>
            </a:r>
            <a:r>
              <a:rPr b="1" lang="it-IT" sz="1700">
                <a:solidFill>
                  <a:schemeClr val="dk1"/>
                </a:solidFill>
              </a:rPr>
              <a:t>«eta» (learning rate)</a:t>
            </a:r>
            <a:r>
              <a:rPr lang="it-IT" sz="1700">
                <a:solidFill>
                  <a:schemeClr val="dk1"/>
                </a:solidFill>
              </a:rPr>
              <a:t>, </a:t>
            </a:r>
            <a:r>
              <a:rPr b="1" lang="it-IT" sz="1700">
                <a:solidFill>
                  <a:schemeClr val="dk1"/>
                </a:solidFill>
              </a:rPr>
              <a:t>«lambda» ( L2 regularization term on weight)</a:t>
            </a:r>
            <a:r>
              <a:rPr lang="it-IT" sz="1700">
                <a:solidFill>
                  <a:schemeClr val="dk1"/>
                </a:solidFill>
              </a:rPr>
              <a:t> y por eso observamos la evolución de la accuracy.</a:t>
            </a:r>
            <a:endParaRPr sz="1700">
              <a:solidFill>
                <a:schemeClr val="dk1"/>
              </a:solidFill>
            </a:endParaRPr>
          </a:p>
          <a:p>
            <a:pPr indent="-336550" lvl="0" marL="457200" rtl="0" algn="l">
              <a:lnSpc>
                <a:spcPct val="120000"/>
              </a:lnSpc>
              <a:spcBef>
                <a:spcPts val="0"/>
              </a:spcBef>
              <a:spcAft>
                <a:spcPts val="0"/>
              </a:spcAft>
              <a:buClr>
                <a:schemeClr val="dk1"/>
              </a:buClr>
              <a:buSzPts val="1700"/>
              <a:buChar char="●"/>
            </a:pPr>
            <a:r>
              <a:rPr lang="it-IT" sz="1700">
                <a:solidFill>
                  <a:schemeClr val="dk1"/>
                </a:solidFill>
              </a:rPr>
              <a:t>Con los gráficos de la accuracy, vemos que los parámetros influyen en la eficiencia del modelo y podemos ver que la mejor accuracy se obtiene con un “learning rate” (eta) de 0.3 y un λ de 1.</a:t>
            </a:r>
            <a:endParaRPr sz="1700">
              <a:solidFill>
                <a:schemeClr val="dk1"/>
              </a:solidFill>
            </a:endParaRPr>
          </a:p>
          <a:p>
            <a:pPr indent="-336550" lvl="0" marL="457200" rtl="0" algn="l">
              <a:spcBef>
                <a:spcPts val="0"/>
              </a:spcBef>
              <a:spcAft>
                <a:spcPts val="0"/>
              </a:spcAft>
              <a:buClr>
                <a:schemeClr val="dk1"/>
              </a:buClr>
              <a:buSzPts val="1700"/>
              <a:buChar char="●"/>
            </a:pPr>
            <a:r>
              <a:rPr lang="it-IT" sz="1700">
                <a:solidFill>
                  <a:schemeClr val="dk1"/>
                </a:solidFill>
              </a:rPr>
              <a:t>Y con estos parámetros, obtenemos una accuracy de </a:t>
            </a:r>
            <a:r>
              <a:rPr b="1" lang="it-IT" sz="1700">
                <a:solidFill>
                  <a:schemeClr val="dk1"/>
                </a:solidFill>
              </a:rPr>
              <a:t>86.4130% </a:t>
            </a:r>
            <a:r>
              <a:rPr lang="it-IT" sz="1700">
                <a:solidFill>
                  <a:schemeClr val="dk1"/>
                </a:solidFill>
              </a:rPr>
              <a:t>para </a:t>
            </a:r>
            <a:r>
              <a:rPr b="1" lang="it-IT" sz="1700">
                <a:solidFill>
                  <a:schemeClr val="dk1"/>
                </a:solidFill>
              </a:rPr>
              <a:t>3.7218s </a:t>
            </a:r>
            <a:r>
              <a:rPr lang="it-IT" sz="1700">
                <a:solidFill>
                  <a:schemeClr val="dk1"/>
                </a:solidFill>
              </a:rPr>
              <a:t>de ejecución.</a:t>
            </a:r>
            <a:endParaRPr sz="1700">
              <a:solidFill>
                <a:schemeClr val="dk1"/>
              </a:solidFill>
            </a:endParaRPr>
          </a:p>
        </p:txBody>
      </p:sp>
      <p:sp>
        <p:nvSpPr>
          <p:cNvPr id="223" name="Google Shape;223;p22"/>
          <p:cNvSpPr txBox="1"/>
          <p:nvPr>
            <p:ph type="title"/>
          </p:nvPr>
        </p:nvSpPr>
        <p:spPr>
          <a:xfrm>
            <a:off x="671321" y="135750"/>
            <a:ext cx="10625100" cy="1147200"/>
          </a:xfrm>
          <a:prstGeom prst="rect">
            <a:avLst/>
          </a:prstGeom>
          <a:noFill/>
          <a:ln>
            <a:noFill/>
          </a:ln>
        </p:spPr>
        <p:txBody>
          <a:bodyPr anchorCtr="0" anchor="b" bIns="45700" lIns="91425" spcFirstLastPara="1" rIns="91425" wrap="square" tIns="45700">
            <a:noAutofit/>
          </a:bodyPr>
          <a:lstStyle/>
          <a:p>
            <a:pPr indent="0" lvl="0" marL="142875" rtl="0" algn="l">
              <a:spcBef>
                <a:spcPts val="1000"/>
              </a:spcBef>
              <a:spcAft>
                <a:spcPts val="0"/>
              </a:spcAft>
              <a:buClr>
                <a:schemeClr val="dk1"/>
              </a:buClr>
              <a:buSzPts val="1459"/>
              <a:buFont typeface="Arial"/>
              <a:buNone/>
            </a:pPr>
            <a:r>
              <a:rPr lang="it-IT" sz="3200">
                <a:solidFill>
                  <a:schemeClr val="lt1"/>
                </a:solidFill>
                <a:highlight>
                  <a:schemeClr val="dk1"/>
                </a:highlight>
              </a:rPr>
              <a:t>II – Modelos de aprendizaje automático </a:t>
            </a:r>
            <a:endParaRPr sz="3200">
              <a:solidFill>
                <a:schemeClr val="lt1"/>
              </a:solidFill>
              <a:highlight>
                <a:schemeClr val="dk1"/>
              </a:highlight>
            </a:endParaRPr>
          </a:p>
          <a:p>
            <a:pPr indent="0" lvl="1" marL="600075" rtl="0" algn="l">
              <a:lnSpc>
                <a:spcPct val="120000"/>
              </a:lnSpc>
              <a:spcBef>
                <a:spcPts val="500"/>
              </a:spcBef>
              <a:spcAft>
                <a:spcPts val="0"/>
              </a:spcAft>
              <a:buClr>
                <a:schemeClr val="dk1"/>
              </a:buClr>
              <a:buSzPts val="1459"/>
              <a:buFont typeface="Arial"/>
              <a:buNone/>
            </a:pPr>
            <a:r>
              <a:rPr lang="it-IT" sz="3200">
                <a:solidFill>
                  <a:schemeClr val="lt1"/>
                </a:solidFill>
                <a:highlight>
                  <a:schemeClr val="dk1"/>
                </a:highlight>
              </a:rPr>
              <a:t>II.C - Arbol XGBoost </a:t>
            </a:r>
            <a:endParaRPr sz="3200">
              <a:solidFill>
                <a:schemeClr val="lt1"/>
              </a:solidFill>
              <a:highlight>
                <a:schemeClr val="dk1"/>
              </a:highlight>
            </a:endParaRPr>
          </a:p>
        </p:txBody>
      </p:sp>
      <p:sp>
        <p:nvSpPr>
          <p:cNvPr id="224" name="Google Shape;224;p22"/>
          <p:cNvSpPr txBox="1"/>
          <p:nvPr/>
        </p:nvSpPr>
        <p:spPr>
          <a:xfrm>
            <a:off x="7214750" y="681550"/>
            <a:ext cx="4390200" cy="677100"/>
          </a:xfrm>
          <a:prstGeom prst="rect">
            <a:avLst/>
          </a:prstGeom>
          <a:noFill/>
          <a:ln>
            <a:noFill/>
          </a:ln>
        </p:spPr>
        <p:txBody>
          <a:bodyPr anchorCtr="0" anchor="t" bIns="91425" lIns="91425" spcFirstLastPara="1" rIns="91425" wrap="square" tIns="91425">
            <a:spAutoFit/>
          </a:bodyPr>
          <a:lstStyle/>
          <a:p>
            <a:pPr indent="0" lvl="1" marL="600075" rtl="0" algn="l">
              <a:lnSpc>
                <a:spcPct val="120000"/>
              </a:lnSpc>
              <a:spcBef>
                <a:spcPts val="500"/>
              </a:spcBef>
              <a:spcAft>
                <a:spcPts val="0"/>
              </a:spcAft>
              <a:buNone/>
            </a:pPr>
            <a:r>
              <a:rPr lang="it-IT" sz="3200">
                <a:solidFill>
                  <a:schemeClr val="lt1"/>
                </a:solidFill>
                <a:highlight>
                  <a:schemeClr val="dk1"/>
                </a:highlight>
              </a:rPr>
              <a:t>Ajuste y resultados</a:t>
            </a:r>
            <a:endParaRPr sz="3200">
              <a:solidFill>
                <a:schemeClr val="lt1"/>
              </a:solidFill>
              <a:highlight>
                <a:schemeClr val="dk1"/>
              </a:highlight>
            </a:endParaRPr>
          </a:p>
        </p:txBody>
      </p:sp>
      <p:sp>
        <p:nvSpPr>
          <p:cNvPr id="225" name="Google Shape;225;p22"/>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487238f5a9_2_7"/>
          <p:cNvSpPr txBox="1"/>
          <p:nvPr>
            <p:ph type="title"/>
          </p:nvPr>
        </p:nvSpPr>
        <p:spPr>
          <a:xfrm>
            <a:off x="952500" y="607200"/>
            <a:ext cx="10625100" cy="820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it-IT"/>
              <a:t>III - </a:t>
            </a:r>
            <a:r>
              <a:rPr lang="it-IT"/>
              <a:t>COMPARACIÓN</a:t>
            </a:r>
            <a:r>
              <a:rPr lang="it-IT"/>
              <a:t> DE LOS MODELOS</a:t>
            </a:r>
            <a:endParaRPr/>
          </a:p>
        </p:txBody>
      </p:sp>
      <p:graphicFrame>
        <p:nvGraphicFramePr>
          <p:cNvPr id="231" name="Google Shape;231;g2487238f5a9_2_7"/>
          <p:cNvGraphicFramePr/>
          <p:nvPr/>
        </p:nvGraphicFramePr>
        <p:xfrm>
          <a:off x="952500" y="2019825"/>
          <a:ext cx="3000000" cy="3000000"/>
        </p:xfrm>
        <a:graphic>
          <a:graphicData uri="http://schemas.openxmlformats.org/drawingml/2006/table">
            <a:tbl>
              <a:tblPr>
                <a:noFill/>
                <a:tableStyleId>{6734F976-293B-4D2B-B53B-26320917E872}</a:tableStyleId>
              </a:tblPr>
              <a:tblGrid>
                <a:gridCol w="2571750"/>
                <a:gridCol w="2571750"/>
                <a:gridCol w="2571750"/>
                <a:gridCol w="2571750"/>
              </a:tblGrid>
              <a:tr h="13435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b="1" lang="it-IT" sz="2200"/>
                        <a:t>REGRESIÓN</a:t>
                      </a:r>
                      <a:r>
                        <a:rPr b="1" lang="it-IT" sz="2200"/>
                        <a:t> </a:t>
                      </a:r>
                      <a:r>
                        <a:rPr b="1" lang="it-IT" sz="2200"/>
                        <a:t>LOGÍSTICA</a:t>
                      </a:r>
                      <a:r>
                        <a:rPr b="1" lang="it-IT" sz="2200"/>
                        <a:t> REGULARIZADA</a:t>
                      </a:r>
                      <a:endParaRPr b="1" sz="2200"/>
                    </a:p>
                  </a:txBody>
                  <a:tcPr marT="91425" marB="91425" marR="91425" marL="91425"/>
                </a:tc>
                <a:tc>
                  <a:txBody>
                    <a:bodyPr/>
                    <a:lstStyle/>
                    <a:p>
                      <a:pPr indent="0" lvl="0" marL="0" rtl="0" algn="l">
                        <a:spcBef>
                          <a:spcPts val="0"/>
                        </a:spcBef>
                        <a:spcAft>
                          <a:spcPts val="0"/>
                        </a:spcAft>
                        <a:buNone/>
                      </a:pPr>
                      <a:r>
                        <a:rPr b="1" lang="it-IT" sz="2200"/>
                        <a:t>RED NEURONALES</a:t>
                      </a:r>
                      <a:endParaRPr b="1" sz="2200"/>
                    </a:p>
                  </a:txBody>
                  <a:tcPr marT="91425" marB="91425" marR="91425" marL="91425"/>
                </a:tc>
                <a:tc>
                  <a:txBody>
                    <a:bodyPr/>
                    <a:lstStyle/>
                    <a:p>
                      <a:pPr indent="0" lvl="0" marL="0" rtl="0" algn="l">
                        <a:spcBef>
                          <a:spcPts val="0"/>
                        </a:spcBef>
                        <a:spcAft>
                          <a:spcPts val="0"/>
                        </a:spcAft>
                        <a:buNone/>
                      </a:pPr>
                      <a:r>
                        <a:rPr b="1" lang="it-IT" sz="2200"/>
                        <a:t>ARBOLES XGBOOST</a:t>
                      </a:r>
                      <a:endParaRPr b="1" sz="2200"/>
                    </a:p>
                  </a:txBody>
                  <a:tcPr marT="91425" marB="91425" marR="91425" marL="91425"/>
                </a:tc>
              </a:tr>
              <a:tr h="873275">
                <a:tc>
                  <a:txBody>
                    <a:bodyPr/>
                    <a:lstStyle/>
                    <a:p>
                      <a:pPr indent="0" lvl="0" marL="0" rtl="0" algn="l">
                        <a:spcBef>
                          <a:spcPts val="0"/>
                        </a:spcBef>
                        <a:spcAft>
                          <a:spcPts val="0"/>
                        </a:spcAft>
                        <a:buNone/>
                      </a:pPr>
                      <a:r>
                        <a:rPr b="1" lang="it-IT" sz="2200"/>
                        <a:t>ACCURACY </a:t>
                      </a:r>
                      <a:endParaRPr b="1" sz="2200"/>
                    </a:p>
                  </a:txBody>
                  <a:tcPr marT="91425" marB="91425" marR="91425" marL="91425"/>
                </a:tc>
                <a:tc>
                  <a:txBody>
                    <a:bodyPr/>
                    <a:lstStyle/>
                    <a:p>
                      <a:pPr indent="0" lvl="0" marL="0" rtl="0" algn="l">
                        <a:spcBef>
                          <a:spcPts val="0"/>
                        </a:spcBef>
                        <a:spcAft>
                          <a:spcPts val="0"/>
                        </a:spcAft>
                        <a:buNone/>
                      </a:pPr>
                      <a:r>
                        <a:rPr lang="it-IT" sz="2300"/>
                        <a:t>84.7826%</a:t>
                      </a:r>
                      <a:endParaRPr sz="2300"/>
                    </a:p>
                  </a:txBody>
                  <a:tcPr marT="91425" marB="91425" marR="91425" marL="91425"/>
                </a:tc>
                <a:tc>
                  <a:txBody>
                    <a:bodyPr/>
                    <a:lstStyle/>
                    <a:p>
                      <a:pPr indent="0" lvl="0" marL="0" rtl="0" algn="l">
                        <a:spcBef>
                          <a:spcPts val="0"/>
                        </a:spcBef>
                        <a:spcAft>
                          <a:spcPts val="0"/>
                        </a:spcAft>
                        <a:buNone/>
                      </a:pPr>
                      <a:r>
                        <a:rPr lang="it-IT" sz="2400"/>
                        <a:t>84.782</a:t>
                      </a:r>
                      <a:r>
                        <a:rPr lang="it-IT" sz="2400"/>
                        <a:t>%</a:t>
                      </a:r>
                      <a:endParaRPr sz="2400"/>
                    </a:p>
                  </a:txBody>
                  <a:tcPr marT="91425" marB="91425" marR="91425" marL="91425"/>
                </a:tc>
                <a:tc>
                  <a:txBody>
                    <a:bodyPr/>
                    <a:lstStyle/>
                    <a:p>
                      <a:pPr indent="0" lvl="0" marL="0" rtl="0" algn="l">
                        <a:spcBef>
                          <a:spcPts val="0"/>
                        </a:spcBef>
                        <a:spcAft>
                          <a:spcPts val="0"/>
                        </a:spcAft>
                        <a:buNone/>
                      </a:pPr>
                      <a:r>
                        <a:rPr b="1" lang="it-IT" sz="2400">
                          <a:solidFill>
                            <a:schemeClr val="accent5"/>
                          </a:solidFill>
                        </a:rPr>
                        <a:t>86.4130%</a:t>
                      </a:r>
                      <a:endParaRPr b="1" sz="2400">
                        <a:solidFill>
                          <a:schemeClr val="accent5"/>
                        </a:solidFill>
                      </a:endParaRPr>
                    </a:p>
                  </a:txBody>
                  <a:tcPr marT="91425" marB="91425" marR="91425" marL="91425"/>
                </a:tc>
              </a:tr>
              <a:tr h="873275">
                <a:tc>
                  <a:txBody>
                    <a:bodyPr/>
                    <a:lstStyle/>
                    <a:p>
                      <a:pPr indent="0" lvl="0" marL="0" rtl="0" algn="l">
                        <a:spcBef>
                          <a:spcPts val="0"/>
                        </a:spcBef>
                        <a:spcAft>
                          <a:spcPts val="0"/>
                        </a:spcAft>
                        <a:buNone/>
                      </a:pPr>
                      <a:r>
                        <a:rPr b="1" lang="it-IT" sz="2200"/>
                        <a:t>TIEMPO DE </a:t>
                      </a:r>
                      <a:r>
                        <a:rPr b="1" lang="it-IT" sz="2200"/>
                        <a:t>EJECUCIÓN</a:t>
                      </a:r>
                      <a:endParaRPr b="1" sz="2200"/>
                    </a:p>
                  </a:txBody>
                  <a:tcPr marT="91425" marB="91425" marR="91425" marL="91425"/>
                </a:tc>
                <a:tc>
                  <a:txBody>
                    <a:bodyPr/>
                    <a:lstStyle/>
                    <a:p>
                      <a:pPr indent="0" lvl="0" marL="0" rtl="0" algn="l">
                        <a:spcBef>
                          <a:spcPts val="0"/>
                        </a:spcBef>
                        <a:spcAft>
                          <a:spcPts val="0"/>
                        </a:spcAft>
                        <a:buNone/>
                      </a:pPr>
                      <a:r>
                        <a:rPr lang="it-IT" sz="2400"/>
                        <a:t>41.360s</a:t>
                      </a:r>
                      <a:endParaRPr sz="2400"/>
                    </a:p>
                  </a:txBody>
                  <a:tcPr marT="91425" marB="91425" marR="91425" marL="91425"/>
                </a:tc>
                <a:tc>
                  <a:txBody>
                    <a:bodyPr/>
                    <a:lstStyle/>
                    <a:p>
                      <a:pPr indent="0" lvl="0" marL="0" rtl="0" algn="l">
                        <a:spcBef>
                          <a:spcPts val="0"/>
                        </a:spcBef>
                        <a:spcAft>
                          <a:spcPts val="0"/>
                        </a:spcAft>
                        <a:buNone/>
                      </a:pPr>
                      <a:r>
                        <a:rPr lang="it-IT" sz="2400"/>
                        <a:t>14.218</a:t>
                      </a:r>
                      <a:r>
                        <a:rPr lang="it-IT" sz="2400"/>
                        <a:t>s</a:t>
                      </a:r>
                      <a:endParaRPr sz="2400"/>
                    </a:p>
                  </a:txBody>
                  <a:tcPr marT="91425" marB="91425" marR="91425" marL="91425"/>
                </a:tc>
                <a:tc>
                  <a:txBody>
                    <a:bodyPr/>
                    <a:lstStyle/>
                    <a:p>
                      <a:pPr indent="0" lvl="0" marL="0" rtl="0" algn="l">
                        <a:spcBef>
                          <a:spcPts val="0"/>
                        </a:spcBef>
                        <a:spcAft>
                          <a:spcPts val="0"/>
                        </a:spcAft>
                        <a:buNone/>
                      </a:pPr>
                      <a:r>
                        <a:rPr b="1" lang="it-IT" sz="2400">
                          <a:solidFill>
                            <a:schemeClr val="accent5"/>
                          </a:solidFill>
                        </a:rPr>
                        <a:t>0.109</a:t>
                      </a:r>
                      <a:r>
                        <a:rPr b="1" lang="it-IT" sz="2400">
                          <a:solidFill>
                            <a:schemeClr val="accent5"/>
                          </a:solidFill>
                        </a:rPr>
                        <a:t>s</a:t>
                      </a:r>
                      <a:endParaRPr b="1" sz="2400">
                        <a:solidFill>
                          <a:schemeClr val="accent5"/>
                        </a:solidFill>
                      </a:endParaRPr>
                    </a:p>
                  </a:txBody>
                  <a:tcPr marT="91425" marB="91425" marR="91425" marL="91425"/>
                </a:tc>
              </a:tr>
              <a:tr h="873275">
                <a:tc>
                  <a:txBody>
                    <a:bodyPr/>
                    <a:lstStyle/>
                    <a:p>
                      <a:pPr indent="0" lvl="0" marL="0" rtl="0" algn="l">
                        <a:spcBef>
                          <a:spcPts val="0"/>
                        </a:spcBef>
                        <a:spcAft>
                          <a:spcPts val="0"/>
                        </a:spcAft>
                        <a:buNone/>
                      </a:pPr>
                      <a:r>
                        <a:rPr b="1" lang="it-IT" sz="2200"/>
                        <a:t>MATRIZ DE CONFUSION</a:t>
                      </a:r>
                      <a:endParaRPr b="1" sz="2200"/>
                    </a:p>
                  </a:txBody>
                  <a:tcPr marT="91425" marB="91425" marR="91425" marL="91425"/>
                </a:tc>
                <a:tc>
                  <a:txBody>
                    <a:bodyPr/>
                    <a:lstStyle/>
                    <a:p>
                      <a:pPr indent="0" lvl="0" marL="0" rtl="0" algn="l">
                        <a:spcBef>
                          <a:spcPts val="0"/>
                        </a:spcBef>
                        <a:spcAft>
                          <a:spcPts val="0"/>
                        </a:spcAft>
                        <a:buNone/>
                      </a:pPr>
                      <a:r>
                        <a:rPr lang="it-IT" sz="2400"/>
                        <a:t>[[66 16]</a:t>
                      </a:r>
                      <a:endParaRPr sz="2400"/>
                    </a:p>
                    <a:p>
                      <a:pPr indent="0" lvl="0" marL="0" rtl="0" algn="l">
                        <a:spcBef>
                          <a:spcPts val="0"/>
                        </a:spcBef>
                        <a:spcAft>
                          <a:spcPts val="0"/>
                        </a:spcAft>
                        <a:buClr>
                          <a:schemeClr val="dk1"/>
                        </a:buClr>
                        <a:buSzPts val="1100"/>
                        <a:buFont typeface="Arial"/>
                        <a:buNone/>
                      </a:pPr>
                      <a:r>
                        <a:rPr lang="it-IT" sz="2400"/>
                        <a:t> [12 90]]</a:t>
                      </a:r>
                      <a:endParaRPr sz="2400"/>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it-IT" sz="2400"/>
                        <a:t> </a:t>
                      </a:r>
                      <a:r>
                        <a:rPr lang="it-IT" sz="2400">
                          <a:solidFill>
                            <a:schemeClr val="dk1"/>
                          </a:solidFill>
                        </a:rPr>
                        <a:t>[[64 18]</a:t>
                      </a:r>
                      <a:endParaRPr sz="2400">
                        <a:solidFill>
                          <a:schemeClr val="dk1"/>
                        </a:solidFill>
                      </a:endParaRPr>
                    </a:p>
                    <a:p>
                      <a:pPr indent="0" lvl="0" marL="0" rtl="0" algn="l">
                        <a:spcBef>
                          <a:spcPts val="0"/>
                        </a:spcBef>
                        <a:spcAft>
                          <a:spcPts val="0"/>
                        </a:spcAft>
                        <a:buNone/>
                      </a:pPr>
                      <a:r>
                        <a:rPr lang="it-IT" sz="2400">
                          <a:solidFill>
                            <a:schemeClr val="dk1"/>
                          </a:solidFill>
                        </a:rPr>
                        <a:t> [10 92]]</a:t>
                      </a:r>
                      <a:endParaRPr sz="2400">
                        <a:solidFill>
                          <a:schemeClr val="dk1"/>
                        </a:solidFill>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it-IT" sz="2400">
                          <a:solidFill>
                            <a:schemeClr val="accent5"/>
                          </a:solidFill>
                        </a:rPr>
                        <a:t>[[ 67  15 ]</a:t>
                      </a:r>
                      <a:endParaRPr b="1" sz="2400">
                        <a:solidFill>
                          <a:schemeClr val="accent5"/>
                        </a:solidFill>
                      </a:endParaRPr>
                    </a:p>
                    <a:p>
                      <a:pPr indent="0" lvl="0" marL="0" rtl="0" algn="l">
                        <a:spcBef>
                          <a:spcPts val="0"/>
                        </a:spcBef>
                        <a:spcAft>
                          <a:spcPts val="0"/>
                        </a:spcAft>
                        <a:buClr>
                          <a:schemeClr val="dk1"/>
                        </a:buClr>
                        <a:buSzPts val="1100"/>
                        <a:buFont typeface="Arial"/>
                        <a:buNone/>
                      </a:pPr>
                      <a:r>
                        <a:rPr b="1" lang="it-IT" sz="2400">
                          <a:solidFill>
                            <a:schemeClr val="accent5"/>
                          </a:solidFill>
                        </a:rPr>
                        <a:t> [10  92 ]]</a:t>
                      </a:r>
                      <a:endParaRPr b="1" sz="2400">
                        <a:solidFill>
                          <a:schemeClr val="accent5"/>
                        </a:solidFill>
                      </a:endParaRPr>
                    </a:p>
                    <a:p>
                      <a:pPr indent="0" lvl="0" marL="0" rtl="0" algn="l">
                        <a:spcBef>
                          <a:spcPts val="0"/>
                        </a:spcBef>
                        <a:spcAft>
                          <a:spcPts val="0"/>
                        </a:spcAft>
                        <a:buNone/>
                      </a:pPr>
                      <a:r>
                        <a:t/>
                      </a:r>
                      <a:endParaRPr/>
                    </a:p>
                  </a:txBody>
                  <a:tcPr marT="91425" marB="91425" marR="91425" marL="91425"/>
                </a:tc>
              </a:tr>
            </a:tbl>
          </a:graphicData>
        </a:graphic>
      </p:graphicFrame>
      <p:sp>
        <p:nvSpPr>
          <p:cNvPr id="232" name="Google Shape;232;g2487238f5a9_2_7"/>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487238f5a9_3_32"/>
          <p:cNvSpPr txBox="1"/>
          <p:nvPr>
            <p:ph type="title"/>
          </p:nvPr>
        </p:nvSpPr>
        <p:spPr>
          <a:xfrm>
            <a:off x="652371" y="647700"/>
            <a:ext cx="10625100" cy="11472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it-IT"/>
              <a:t>IV - Conclusion</a:t>
            </a:r>
            <a:endParaRPr/>
          </a:p>
        </p:txBody>
      </p:sp>
      <p:sp>
        <p:nvSpPr>
          <p:cNvPr id="238" name="Google Shape;238;g2487238f5a9_3_32"/>
          <p:cNvSpPr txBox="1"/>
          <p:nvPr>
            <p:ph idx="1" type="body"/>
          </p:nvPr>
        </p:nvSpPr>
        <p:spPr>
          <a:xfrm>
            <a:off x="652375" y="2095500"/>
            <a:ext cx="10620900" cy="42372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it-IT" sz="1800">
                <a:latin typeface="Arial"/>
                <a:ea typeface="Arial"/>
                <a:cs typeface="Arial"/>
                <a:sym typeface="Arial"/>
              </a:rPr>
              <a:t>Mejor modelo para predecir enfermedades cardiovasculares:</a:t>
            </a:r>
            <a:br>
              <a:rPr lang="it-IT" sz="1800">
                <a:latin typeface="Arial"/>
                <a:ea typeface="Arial"/>
                <a:cs typeface="Arial"/>
                <a:sym typeface="Arial"/>
              </a:rPr>
            </a:br>
            <a:r>
              <a:rPr lang="it-IT" sz="1800">
                <a:latin typeface="Arial"/>
                <a:ea typeface="Arial"/>
                <a:cs typeface="Arial"/>
                <a:sym typeface="Arial"/>
              </a:rPr>
              <a:t>XGBoost tree</a:t>
            </a:r>
            <a:br>
              <a:rPr lang="it-IT" sz="1800">
                <a:latin typeface="Arial"/>
                <a:ea typeface="Arial"/>
                <a:cs typeface="Arial"/>
                <a:sym typeface="Arial"/>
              </a:rPr>
            </a:br>
            <a:r>
              <a:rPr lang="it-IT" sz="1800">
                <a:latin typeface="Arial"/>
                <a:ea typeface="Arial"/>
                <a:cs typeface="Arial"/>
                <a:sym typeface="Arial"/>
              </a:rPr>
              <a:t>Mejor accuracy y tiempo de ejecución</a:t>
            </a:r>
            <a:endParaRPr sz="1800">
              <a:latin typeface="Arial"/>
              <a:ea typeface="Arial"/>
              <a:cs typeface="Arial"/>
              <a:sym typeface="Arial"/>
            </a:endParaRPr>
          </a:p>
          <a:p>
            <a:pPr indent="0" lvl="0" marL="0" rtl="0" algn="just">
              <a:spcBef>
                <a:spcPts val="1000"/>
              </a:spcBef>
              <a:spcAft>
                <a:spcPts val="0"/>
              </a:spcAft>
              <a:buNone/>
            </a:pPr>
            <a:r>
              <a:rPr lang="it-IT" sz="1800">
                <a:latin typeface="Arial"/>
                <a:ea typeface="Arial"/>
                <a:cs typeface="Arial"/>
                <a:sym typeface="Arial"/>
              </a:rPr>
              <a:t>Menos Falsos negativos</a:t>
            </a:r>
            <a:br>
              <a:rPr lang="it-IT" sz="1800">
                <a:latin typeface="Arial"/>
                <a:ea typeface="Arial"/>
                <a:cs typeface="Arial"/>
                <a:sym typeface="Arial"/>
              </a:rPr>
            </a:br>
            <a:endParaRPr sz="1800">
              <a:latin typeface="Arial"/>
              <a:ea typeface="Arial"/>
              <a:cs typeface="Arial"/>
              <a:sym typeface="Arial"/>
            </a:endParaRPr>
          </a:p>
          <a:p>
            <a:pPr indent="0" lvl="0" marL="0" rtl="0" algn="just">
              <a:spcBef>
                <a:spcPts val="1000"/>
              </a:spcBef>
              <a:spcAft>
                <a:spcPts val="0"/>
              </a:spcAft>
              <a:buNone/>
            </a:pPr>
            <a:r>
              <a:rPr lang="it-IT" sz="1800">
                <a:latin typeface="Arial"/>
                <a:ea typeface="Arial"/>
                <a:cs typeface="Arial"/>
                <a:sym typeface="Arial"/>
              </a:rPr>
              <a:t>Dado que XGBoost funciona en un proceso iterativo que combina árboles débiles y en cada iteración se agrega un nuevo árbol al conjunto para compensar los errores cometidos por los modelos anteriores, podemos inferir que obtuvo los mejores resultados en términos de precisión y "falsos negativos" por esta razón.</a:t>
            </a:r>
            <a:endParaRPr sz="1800">
              <a:latin typeface="Arial"/>
              <a:ea typeface="Arial"/>
              <a:cs typeface="Arial"/>
              <a:sym typeface="Arial"/>
            </a:endParaRPr>
          </a:p>
          <a:p>
            <a:pPr indent="0" lvl="0" marL="0" rtl="0" algn="just">
              <a:spcBef>
                <a:spcPts val="1000"/>
              </a:spcBef>
              <a:spcAft>
                <a:spcPts val="0"/>
              </a:spcAft>
              <a:buNone/>
            </a:pPr>
            <a:r>
              <a:rPr b="1" lang="it-IT" sz="1800">
                <a:latin typeface="Arial"/>
                <a:ea typeface="Arial"/>
                <a:cs typeface="Arial"/>
                <a:sym typeface="Arial"/>
              </a:rPr>
              <a:t>XGBoost es rápido y eficaz, y con la regularización incorporada permite evitar el sobreajuste. Al final es un algoritmo muy competitivo para el aprendizaje automático.</a:t>
            </a:r>
            <a:endParaRPr b="1" sz="1800">
              <a:latin typeface="Arial"/>
              <a:ea typeface="Arial"/>
              <a:cs typeface="Arial"/>
              <a:sym typeface="Arial"/>
            </a:endParaRPr>
          </a:p>
        </p:txBody>
      </p:sp>
      <p:pic>
        <p:nvPicPr>
          <p:cNvPr id="239" name="Google Shape;239;g2487238f5a9_3_32"/>
          <p:cNvPicPr preferRelativeResize="0"/>
          <p:nvPr/>
        </p:nvPicPr>
        <p:blipFill>
          <a:blip r:embed="rId3">
            <a:alphaModFix/>
          </a:blip>
          <a:stretch>
            <a:fillRect/>
          </a:stretch>
        </p:blipFill>
        <p:spPr>
          <a:xfrm>
            <a:off x="8467450" y="436475"/>
            <a:ext cx="2705510" cy="3233675"/>
          </a:xfrm>
          <a:prstGeom prst="rect">
            <a:avLst/>
          </a:prstGeom>
          <a:noFill/>
          <a:ln>
            <a:noFill/>
          </a:ln>
        </p:spPr>
      </p:pic>
      <p:sp>
        <p:nvSpPr>
          <p:cNvPr id="240" name="Google Shape;240;g2487238f5a9_3_32"/>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35"/>
          <p:cNvSpPr txBox="1"/>
          <p:nvPr>
            <p:ph type="title"/>
          </p:nvPr>
        </p:nvSpPr>
        <p:spPr>
          <a:xfrm>
            <a:off x="647997" y="0"/>
            <a:ext cx="10625229" cy="1147053"/>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FFFFFF"/>
              </a:buClr>
              <a:buSzPts val="1800"/>
              <a:buNone/>
            </a:pPr>
            <a:r>
              <a:rPr lang="it-IT">
                <a:latin typeface="Arial"/>
                <a:ea typeface="Arial"/>
                <a:cs typeface="Arial"/>
                <a:sym typeface="Arial"/>
              </a:rPr>
              <a:t>Tabla de contenidos</a:t>
            </a:r>
            <a:endParaRPr/>
          </a:p>
        </p:txBody>
      </p:sp>
      <p:sp>
        <p:nvSpPr>
          <p:cNvPr id="94" name="Google Shape;94;p35"/>
          <p:cNvSpPr txBox="1"/>
          <p:nvPr>
            <p:ph idx="1" type="body"/>
          </p:nvPr>
        </p:nvSpPr>
        <p:spPr>
          <a:xfrm>
            <a:off x="652374" y="1271025"/>
            <a:ext cx="7041300" cy="5413200"/>
          </a:xfrm>
          <a:prstGeom prst="rect">
            <a:avLst/>
          </a:prstGeom>
          <a:noFill/>
          <a:ln>
            <a:noFill/>
          </a:ln>
        </p:spPr>
        <p:txBody>
          <a:bodyPr anchorCtr="0" anchor="t" bIns="45700" lIns="91425" spcFirstLastPara="1" rIns="91425" wrap="square" tIns="45700">
            <a:normAutofit lnSpcReduction="20000"/>
          </a:bodyPr>
          <a:lstStyle/>
          <a:p>
            <a:pPr indent="0" lvl="0" marL="142875" rtl="0" algn="l">
              <a:lnSpc>
                <a:spcPct val="120000"/>
              </a:lnSpc>
              <a:spcBef>
                <a:spcPts val="1000"/>
              </a:spcBef>
              <a:spcAft>
                <a:spcPts val="0"/>
              </a:spcAft>
              <a:buSzPts val="1459"/>
              <a:buNone/>
            </a:pPr>
            <a:r>
              <a:rPr lang="it-IT">
                <a:latin typeface="Arial"/>
                <a:ea typeface="Arial"/>
                <a:cs typeface="Arial"/>
                <a:sym typeface="Arial"/>
              </a:rPr>
              <a:t>I – Estudio del conjunto de datos</a:t>
            </a:r>
            <a:endParaRPr/>
          </a:p>
          <a:p>
            <a:pPr indent="0" lvl="1" marL="600075" rtl="0" algn="l">
              <a:lnSpc>
                <a:spcPct val="120000"/>
              </a:lnSpc>
              <a:spcBef>
                <a:spcPts val="500"/>
              </a:spcBef>
              <a:spcAft>
                <a:spcPts val="0"/>
              </a:spcAft>
              <a:buSzPts val="1459"/>
              <a:buNone/>
            </a:pPr>
            <a:r>
              <a:rPr lang="it-IT">
                <a:latin typeface="Arial"/>
                <a:ea typeface="Arial"/>
                <a:cs typeface="Arial"/>
                <a:sym typeface="Arial"/>
              </a:rPr>
              <a:t>I.A – Presentación del dataset: Problema y datos</a:t>
            </a:r>
            <a:br>
              <a:rPr lang="it-IT">
                <a:latin typeface="Arial"/>
                <a:ea typeface="Arial"/>
                <a:cs typeface="Arial"/>
                <a:sym typeface="Arial"/>
              </a:rPr>
            </a:br>
            <a:r>
              <a:rPr lang="it-IT">
                <a:latin typeface="Arial"/>
                <a:ea typeface="Arial"/>
                <a:cs typeface="Arial"/>
                <a:sym typeface="Arial"/>
              </a:rPr>
              <a:t>I.B – Preprocesamiento</a:t>
            </a:r>
            <a:br>
              <a:rPr lang="it-IT">
                <a:latin typeface="Arial"/>
                <a:ea typeface="Arial"/>
                <a:cs typeface="Arial"/>
                <a:sym typeface="Arial"/>
              </a:rPr>
            </a:br>
            <a:r>
              <a:rPr lang="it-IT">
                <a:latin typeface="Arial"/>
                <a:ea typeface="Arial"/>
                <a:cs typeface="Arial"/>
                <a:sym typeface="Arial"/>
              </a:rPr>
              <a:t>I.C - Dataset final</a:t>
            </a:r>
            <a:endParaRPr>
              <a:latin typeface="Arial"/>
              <a:ea typeface="Arial"/>
              <a:cs typeface="Arial"/>
              <a:sym typeface="Arial"/>
            </a:endParaRPr>
          </a:p>
          <a:p>
            <a:pPr indent="0" lvl="1" marL="600075" rtl="0" algn="l">
              <a:lnSpc>
                <a:spcPct val="120000"/>
              </a:lnSpc>
              <a:spcBef>
                <a:spcPts val="500"/>
              </a:spcBef>
              <a:spcAft>
                <a:spcPts val="0"/>
              </a:spcAft>
              <a:buSzPts val="1459"/>
              <a:buNone/>
            </a:pPr>
            <a:r>
              <a:rPr lang="it-IT">
                <a:latin typeface="Arial"/>
                <a:ea typeface="Arial"/>
                <a:cs typeface="Arial"/>
                <a:sym typeface="Arial"/>
              </a:rPr>
              <a:t>I.D - Análisis de los datos</a:t>
            </a:r>
            <a:endParaRPr>
              <a:latin typeface="Arial"/>
              <a:ea typeface="Arial"/>
              <a:cs typeface="Arial"/>
              <a:sym typeface="Arial"/>
            </a:endParaRPr>
          </a:p>
          <a:p>
            <a:pPr indent="0" lvl="1" marL="600075" rtl="0" algn="l">
              <a:lnSpc>
                <a:spcPct val="120000"/>
              </a:lnSpc>
              <a:spcBef>
                <a:spcPts val="500"/>
              </a:spcBef>
              <a:spcAft>
                <a:spcPts val="0"/>
              </a:spcAft>
              <a:buSzPts val="1459"/>
              <a:buNone/>
            </a:pPr>
            <a:r>
              <a:rPr lang="it-IT">
                <a:latin typeface="Arial"/>
                <a:ea typeface="Arial"/>
                <a:cs typeface="Arial"/>
                <a:sym typeface="Arial"/>
              </a:rPr>
              <a:t>I.E - Separación en entrenamiento, validación, test</a:t>
            </a:r>
            <a:endParaRPr/>
          </a:p>
          <a:p>
            <a:pPr indent="0" lvl="0" marL="142875" rtl="0" algn="l">
              <a:lnSpc>
                <a:spcPct val="120000"/>
              </a:lnSpc>
              <a:spcBef>
                <a:spcPts val="1000"/>
              </a:spcBef>
              <a:spcAft>
                <a:spcPts val="0"/>
              </a:spcAft>
              <a:buSzPts val="1459"/>
              <a:buNone/>
            </a:pPr>
            <a:r>
              <a:rPr lang="it-IT">
                <a:latin typeface="Arial"/>
                <a:ea typeface="Arial"/>
                <a:cs typeface="Arial"/>
                <a:sym typeface="Arial"/>
              </a:rPr>
              <a:t>II – Modelos de aprendizaje automático </a:t>
            </a:r>
            <a:endParaRPr/>
          </a:p>
          <a:p>
            <a:pPr indent="0" lvl="1" marL="600075" rtl="0" algn="l">
              <a:lnSpc>
                <a:spcPct val="120000"/>
              </a:lnSpc>
              <a:spcBef>
                <a:spcPts val="500"/>
              </a:spcBef>
              <a:spcAft>
                <a:spcPts val="0"/>
              </a:spcAft>
              <a:buSzPts val="1459"/>
              <a:buNone/>
            </a:pPr>
            <a:r>
              <a:rPr lang="it-IT">
                <a:latin typeface="Arial"/>
                <a:ea typeface="Arial"/>
                <a:cs typeface="Arial"/>
                <a:sym typeface="Arial"/>
              </a:rPr>
              <a:t>II.A – Regresión logística </a:t>
            </a:r>
            <a:endParaRPr/>
          </a:p>
          <a:p>
            <a:pPr indent="0" lvl="1" marL="600075" rtl="0" algn="l">
              <a:lnSpc>
                <a:spcPct val="120000"/>
              </a:lnSpc>
              <a:spcBef>
                <a:spcPts val="500"/>
              </a:spcBef>
              <a:spcAft>
                <a:spcPts val="0"/>
              </a:spcAft>
              <a:buSzPts val="1459"/>
              <a:buNone/>
            </a:pPr>
            <a:r>
              <a:rPr lang="it-IT">
                <a:latin typeface="Arial"/>
                <a:ea typeface="Arial"/>
                <a:cs typeface="Arial"/>
                <a:sym typeface="Arial"/>
              </a:rPr>
              <a:t>II.B - Redes neuronales</a:t>
            </a:r>
            <a:endParaRPr/>
          </a:p>
          <a:p>
            <a:pPr indent="0" lvl="1" marL="600075" rtl="0" algn="l">
              <a:lnSpc>
                <a:spcPct val="120000"/>
              </a:lnSpc>
              <a:spcBef>
                <a:spcPts val="500"/>
              </a:spcBef>
              <a:spcAft>
                <a:spcPts val="0"/>
              </a:spcAft>
              <a:buSzPts val="1459"/>
              <a:buNone/>
            </a:pPr>
            <a:r>
              <a:rPr lang="it-IT">
                <a:latin typeface="Arial"/>
                <a:ea typeface="Arial"/>
                <a:cs typeface="Arial"/>
                <a:sym typeface="Arial"/>
              </a:rPr>
              <a:t>II.C - </a:t>
            </a:r>
            <a:r>
              <a:rPr lang="it-IT">
                <a:latin typeface="Arial"/>
                <a:ea typeface="Arial"/>
                <a:cs typeface="Arial"/>
                <a:sym typeface="Arial"/>
              </a:rPr>
              <a:t>Árboles</a:t>
            </a:r>
            <a:r>
              <a:rPr lang="it-IT">
                <a:latin typeface="Arial"/>
                <a:ea typeface="Arial"/>
                <a:cs typeface="Arial"/>
                <a:sym typeface="Arial"/>
              </a:rPr>
              <a:t> de decisión </a:t>
            </a:r>
            <a:endParaRPr/>
          </a:p>
          <a:p>
            <a:pPr indent="0" lvl="0" marL="142875" rtl="0" algn="l">
              <a:lnSpc>
                <a:spcPct val="120000"/>
              </a:lnSpc>
              <a:spcBef>
                <a:spcPts val="1000"/>
              </a:spcBef>
              <a:spcAft>
                <a:spcPts val="0"/>
              </a:spcAft>
              <a:buSzPts val="1459"/>
              <a:buNone/>
            </a:pPr>
            <a:r>
              <a:rPr lang="it-IT">
                <a:latin typeface="Arial"/>
                <a:ea typeface="Arial"/>
                <a:cs typeface="Arial"/>
                <a:sym typeface="Arial"/>
              </a:rPr>
              <a:t>III – Comparación de los modelos</a:t>
            </a:r>
            <a:endParaRPr/>
          </a:p>
          <a:p>
            <a:pPr indent="0" lvl="0" marL="142875" rtl="0" algn="l">
              <a:lnSpc>
                <a:spcPct val="120000"/>
              </a:lnSpc>
              <a:spcBef>
                <a:spcPts val="1000"/>
              </a:spcBef>
              <a:spcAft>
                <a:spcPts val="0"/>
              </a:spcAft>
              <a:buSzPts val="1459"/>
              <a:buNone/>
            </a:pPr>
            <a:r>
              <a:rPr lang="it-IT">
                <a:latin typeface="Arial"/>
                <a:ea typeface="Arial"/>
                <a:cs typeface="Arial"/>
                <a:sym typeface="Arial"/>
              </a:rPr>
              <a:t>IV – Conclusiones</a:t>
            </a:r>
            <a:endParaRPr/>
          </a:p>
          <a:p>
            <a:pPr indent="0" lvl="0" marL="142875" rtl="0" algn="l">
              <a:lnSpc>
                <a:spcPct val="120000"/>
              </a:lnSpc>
              <a:spcBef>
                <a:spcPts val="1000"/>
              </a:spcBef>
              <a:spcAft>
                <a:spcPts val="0"/>
              </a:spcAft>
              <a:buSzPts val="1459"/>
              <a:buNone/>
            </a:pPr>
            <a:r>
              <a:rPr lang="it-IT">
                <a:latin typeface="Arial"/>
                <a:ea typeface="Arial"/>
                <a:cs typeface="Arial"/>
                <a:sym typeface="Arial"/>
              </a:rPr>
              <a:t>V – Bibliografía</a:t>
            </a:r>
            <a:endParaRPr>
              <a:latin typeface="Arial"/>
              <a:ea typeface="Arial"/>
              <a:cs typeface="Arial"/>
              <a:sym typeface="Arial"/>
            </a:endParaRPr>
          </a:p>
          <a:p>
            <a:pPr indent="0" lvl="0" marL="142875" rtl="0" algn="l">
              <a:lnSpc>
                <a:spcPct val="120000"/>
              </a:lnSpc>
              <a:spcBef>
                <a:spcPts val="1000"/>
              </a:spcBef>
              <a:spcAft>
                <a:spcPts val="0"/>
              </a:spcAft>
              <a:buSzPts val="1459"/>
              <a:buNone/>
            </a:pPr>
            <a:r>
              <a:rPr lang="it-IT">
                <a:latin typeface="Arial"/>
                <a:ea typeface="Arial"/>
                <a:cs typeface="Arial"/>
                <a:sym typeface="Arial"/>
              </a:rPr>
              <a:t>Anexo</a:t>
            </a:r>
            <a:endParaRPr>
              <a:latin typeface="Arial"/>
              <a:ea typeface="Arial"/>
              <a:cs typeface="Arial"/>
              <a:sym typeface="Arial"/>
            </a:endParaRPr>
          </a:p>
        </p:txBody>
      </p:sp>
      <p:sp>
        <p:nvSpPr>
          <p:cNvPr id="95" name="Google Shape;95;p35"/>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652371" y="647700"/>
            <a:ext cx="10625229" cy="1147053"/>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Clr>
                <a:srgbClr val="FFFFFF"/>
              </a:buClr>
              <a:buSzPts val="1800"/>
              <a:buNone/>
            </a:pPr>
            <a:r>
              <a:rPr lang="it-IT"/>
              <a:t>V - </a:t>
            </a:r>
            <a:r>
              <a:rPr lang="it-IT">
                <a:latin typeface="Arial"/>
                <a:ea typeface="Arial"/>
                <a:cs typeface="Arial"/>
                <a:sym typeface="Arial"/>
              </a:rPr>
              <a:t>Bibliografía</a:t>
            </a:r>
            <a:endParaRPr/>
          </a:p>
        </p:txBody>
      </p:sp>
      <p:sp>
        <p:nvSpPr>
          <p:cNvPr id="246" name="Google Shape;246;p37"/>
          <p:cNvSpPr txBox="1"/>
          <p:nvPr>
            <p:ph idx="1" type="body"/>
          </p:nvPr>
        </p:nvSpPr>
        <p:spPr>
          <a:xfrm>
            <a:off x="652371" y="2095500"/>
            <a:ext cx="10620855" cy="38481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None/>
            </a:pPr>
            <a:r>
              <a:rPr lang="it-IT"/>
              <a:t>Dataset :</a:t>
            </a:r>
            <a:endParaRPr/>
          </a:p>
          <a:p>
            <a:pPr indent="-314325" lvl="0" marL="457200" rtl="0" algn="l">
              <a:lnSpc>
                <a:spcPct val="120000"/>
              </a:lnSpc>
              <a:spcBef>
                <a:spcPts val="1000"/>
              </a:spcBef>
              <a:spcAft>
                <a:spcPts val="0"/>
              </a:spcAft>
              <a:buSzPts val="1350"/>
              <a:buChar char="•"/>
            </a:pPr>
            <a:r>
              <a:rPr lang="it-IT"/>
              <a:t>https://www.kaggle.com/datasets/fedesoriano/heart-failure-prediction</a:t>
            </a:r>
            <a:endParaRPr/>
          </a:p>
        </p:txBody>
      </p:sp>
      <p:sp>
        <p:nvSpPr>
          <p:cNvPr id="247" name="Google Shape;247;p37"/>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1" type="body"/>
          </p:nvPr>
        </p:nvSpPr>
        <p:spPr>
          <a:xfrm>
            <a:off x="291567" y="1149181"/>
            <a:ext cx="12024300" cy="4905000"/>
          </a:xfrm>
          <a:prstGeom prst="rect">
            <a:avLst/>
          </a:prstGeom>
          <a:noFill/>
          <a:ln>
            <a:noFill/>
          </a:ln>
        </p:spPr>
        <p:txBody>
          <a:bodyPr anchorCtr="0" anchor="t" bIns="45700" lIns="91425" spcFirstLastPara="1" rIns="91425" wrap="square" tIns="45700">
            <a:noAutofit/>
          </a:bodyPr>
          <a:lstStyle/>
          <a:p>
            <a:pPr indent="0" lvl="0" marL="457200" rtl="0" algn="l">
              <a:lnSpc>
                <a:spcPct val="120000"/>
              </a:lnSpc>
              <a:spcBef>
                <a:spcPts val="0"/>
              </a:spcBef>
              <a:spcAft>
                <a:spcPts val="0"/>
              </a:spcAft>
              <a:buNone/>
            </a:pPr>
            <a:r>
              <a:rPr b="1" lang="it-IT" sz="1700">
                <a:latin typeface="Arial"/>
                <a:ea typeface="Arial"/>
                <a:cs typeface="Arial"/>
                <a:sym typeface="Arial"/>
              </a:rPr>
              <a:t>Atributos</a:t>
            </a:r>
            <a:endParaRPr b="1" sz="1700">
              <a:latin typeface="Arial"/>
              <a:ea typeface="Arial"/>
              <a:cs typeface="Arial"/>
              <a:sym typeface="Arial"/>
            </a:endParaRPr>
          </a:p>
          <a:p>
            <a:pPr indent="0" lvl="0" marL="457200" rtl="0" algn="l">
              <a:lnSpc>
                <a:spcPct val="120000"/>
              </a:lnSpc>
              <a:spcBef>
                <a:spcPts val="0"/>
              </a:spcBef>
              <a:spcAft>
                <a:spcPts val="0"/>
              </a:spcAft>
              <a:buNone/>
            </a:pPr>
            <a:r>
              <a:t/>
            </a:r>
            <a:endParaRPr b="1" sz="1700">
              <a:latin typeface="Arial"/>
              <a:ea typeface="Arial"/>
              <a:cs typeface="Arial"/>
              <a:sym typeface="Arial"/>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Age</a:t>
            </a:r>
            <a:r>
              <a:rPr lang="it-IT" sz="1700">
                <a:latin typeface="Arial"/>
                <a:ea typeface="Arial"/>
                <a:cs typeface="Arial"/>
                <a:sym typeface="Arial"/>
              </a:rPr>
              <a:t>: edad del paciente [años]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Sex</a:t>
            </a:r>
            <a:r>
              <a:rPr lang="it-IT" sz="1700">
                <a:latin typeface="Arial"/>
                <a:ea typeface="Arial"/>
                <a:cs typeface="Arial"/>
                <a:sym typeface="Arial"/>
              </a:rPr>
              <a:t>: sexo del paciente [M: Hombre, F: Mujer].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ChestPainType</a:t>
            </a:r>
            <a:r>
              <a:rPr lang="it-IT" sz="1700">
                <a:latin typeface="Arial"/>
                <a:ea typeface="Arial"/>
                <a:cs typeface="Arial"/>
                <a:sym typeface="Arial"/>
              </a:rPr>
              <a:t>: tipo de dolor torácico [TA: Angina típica, ATA: Angina atípica, NAP: Dolor no anginoso, ASY: Asintomático].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RestingBP</a:t>
            </a:r>
            <a:r>
              <a:rPr lang="it-IT" sz="1700">
                <a:latin typeface="Arial"/>
                <a:ea typeface="Arial"/>
                <a:cs typeface="Arial"/>
                <a:sym typeface="Arial"/>
              </a:rPr>
              <a:t>: presión arterial en reposo [mm Hg].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Colesterol</a:t>
            </a:r>
            <a:r>
              <a:rPr lang="it-IT" sz="1700">
                <a:latin typeface="Arial"/>
                <a:ea typeface="Arial"/>
                <a:cs typeface="Arial"/>
                <a:sym typeface="Arial"/>
              </a:rPr>
              <a:t>: colesterol sérico [mm/dl].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FastingBS</a:t>
            </a:r>
            <a:r>
              <a:rPr lang="it-IT" sz="1700">
                <a:latin typeface="Arial"/>
                <a:ea typeface="Arial"/>
                <a:cs typeface="Arial"/>
                <a:sym typeface="Arial"/>
              </a:rPr>
              <a:t>: glucemia en ayunas [1: si FastingBS &gt; 120 mg/dl, 0: en caso contrario]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RestingECG</a:t>
            </a:r>
            <a:r>
              <a:rPr lang="it-IT" sz="1700">
                <a:latin typeface="Arial"/>
                <a:ea typeface="Arial"/>
                <a:cs typeface="Arial"/>
                <a:sym typeface="Arial"/>
              </a:rPr>
              <a:t>: resultados del electrocardiograma en reposo [Normal: Normal, ST: con anomalía de la onda ST-T, HVI: con hipertrofia ventricular izquierda].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MaxHR</a:t>
            </a:r>
            <a:r>
              <a:rPr lang="it-IT" sz="1700">
                <a:latin typeface="Arial"/>
                <a:ea typeface="Arial"/>
                <a:cs typeface="Arial"/>
                <a:sym typeface="Arial"/>
              </a:rPr>
              <a:t>: frecuencia cardiaca máxima alcanzada [Valor numérico entre 60 y 202].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ExerciseAngina</a:t>
            </a:r>
            <a:r>
              <a:rPr lang="it-IT" sz="1700">
                <a:latin typeface="Arial"/>
                <a:ea typeface="Arial"/>
                <a:cs typeface="Arial"/>
                <a:sym typeface="Arial"/>
              </a:rPr>
              <a:t>: angina inducida por el ejercicio [S: sí, N: no].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Oldpeak</a:t>
            </a:r>
            <a:r>
              <a:rPr lang="it-IT" sz="1700">
                <a:latin typeface="Arial"/>
                <a:ea typeface="Arial"/>
                <a:cs typeface="Arial"/>
                <a:sym typeface="Arial"/>
              </a:rPr>
              <a:t>: oldpeak = ST [Valor numérico medido en depresión].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ST_Slope</a:t>
            </a:r>
            <a:r>
              <a:rPr lang="it-IT" sz="1700">
                <a:latin typeface="Arial"/>
                <a:ea typeface="Arial"/>
                <a:cs typeface="Arial"/>
                <a:sym typeface="Arial"/>
              </a:rPr>
              <a:t>: la pendiente del segmento ST máximo del ejercicio [Up: pendiente ascendente, Flat: plano, Down: pendiente descendente].    </a:t>
            </a:r>
            <a:endParaRPr/>
          </a:p>
          <a:p>
            <a:pPr indent="0" lvl="0" marL="0" rtl="0" algn="l">
              <a:lnSpc>
                <a:spcPct val="120000"/>
              </a:lnSpc>
              <a:spcBef>
                <a:spcPts val="0"/>
              </a:spcBef>
              <a:spcAft>
                <a:spcPts val="0"/>
              </a:spcAft>
              <a:buSzPts val="1500"/>
              <a:buNone/>
            </a:pPr>
            <a:r>
              <a:rPr b="1" lang="it-IT" sz="1700">
                <a:latin typeface="Arial"/>
                <a:ea typeface="Arial"/>
                <a:cs typeface="Arial"/>
                <a:sym typeface="Arial"/>
              </a:rPr>
              <a:t>HeartDisease</a:t>
            </a:r>
            <a:r>
              <a:rPr lang="it-IT" sz="1700">
                <a:latin typeface="Arial"/>
                <a:ea typeface="Arial"/>
                <a:cs typeface="Arial"/>
                <a:sym typeface="Arial"/>
              </a:rPr>
              <a:t>: clase de salida [1: heart disease, 0: Normal].</a:t>
            </a:r>
            <a:endParaRPr b="1" sz="1700">
              <a:latin typeface="Arial"/>
              <a:ea typeface="Arial"/>
              <a:cs typeface="Arial"/>
              <a:sym typeface="Arial"/>
            </a:endParaRPr>
          </a:p>
        </p:txBody>
      </p:sp>
      <p:sp>
        <p:nvSpPr>
          <p:cNvPr id="253" name="Google Shape;253;p36"/>
          <p:cNvSpPr txBox="1"/>
          <p:nvPr>
            <p:ph type="title"/>
          </p:nvPr>
        </p:nvSpPr>
        <p:spPr>
          <a:xfrm>
            <a:off x="291571" y="-348375"/>
            <a:ext cx="10625100" cy="1147200"/>
          </a:xfrm>
          <a:prstGeom prst="rect">
            <a:avLst/>
          </a:prstGeom>
          <a:noFill/>
          <a:ln>
            <a:noFill/>
          </a:ln>
        </p:spPr>
        <p:txBody>
          <a:bodyPr anchorCtr="0" anchor="b" bIns="45700" lIns="91425" spcFirstLastPara="1" rIns="91425" wrap="square" tIns="45700">
            <a:normAutofit/>
          </a:bodyPr>
          <a:lstStyle/>
          <a:p>
            <a:pPr indent="0" lvl="0" marL="0" rtl="0" algn="l">
              <a:lnSpc>
                <a:spcPct val="120000"/>
              </a:lnSpc>
              <a:spcBef>
                <a:spcPts val="0"/>
              </a:spcBef>
              <a:spcAft>
                <a:spcPts val="0"/>
              </a:spcAft>
              <a:buSzPts val="2000"/>
              <a:buNone/>
            </a:pPr>
            <a:r>
              <a:rPr lang="it-IT"/>
              <a:t>A</a:t>
            </a:r>
            <a:r>
              <a:rPr lang="it-IT"/>
              <a:t>nexo</a:t>
            </a:r>
            <a:endParaRPr>
              <a:latin typeface="Arial"/>
              <a:ea typeface="Arial"/>
              <a:cs typeface="Arial"/>
              <a:sym typeface="Arial"/>
            </a:endParaRPr>
          </a:p>
        </p:txBody>
      </p:sp>
      <p:sp>
        <p:nvSpPr>
          <p:cNvPr id="254" name="Google Shape;254;p36"/>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idx="1" type="body"/>
          </p:nvPr>
        </p:nvSpPr>
        <p:spPr>
          <a:xfrm>
            <a:off x="622200" y="442450"/>
            <a:ext cx="10770900" cy="59730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20000"/>
              </a:lnSpc>
              <a:spcBef>
                <a:spcPts val="1000"/>
              </a:spcBef>
              <a:spcAft>
                <a:spcPts val="0"/>
              </a:spcAft>
              <a:buNone/>
            </a:pPr>
            <a:r>
              <a:rPr b="1" lang="it-IT">
                <a:latin typeface="Arial"/>
                <a:ea typeface="Arial"/>
                <a:cs typeface="Arial"/>
                <a:sym typeface="Arial"/>
              </a:rPr>
              <a:t>Conclusión sobre los </a:t>
            </a:r>
            <a:r>
              <a:rPr b="1" lang="it-IT">
                <a:latin typeface="Arial"/>
                <a:ea typeface="Arial"/>
                <a:cs typeface="Arial"/>
                <a:sym typeface="Arial"/>
              </a:rPr>
              <a:t>hiper parámetros de las redes neuronales:</a:t>
            </a:r>
            <a:r>
              <a:rPr b="1" lang="it-IT">
                <a:latin typeface="Arial"/>
                <a:ea typeface="Arial"/>
                <a:cs typeface="Arial"/>
                <a:sym typeface="Arial"/>
              </a:rPr>
              <a:t> </a:t>
            </a:r>
            <a:endParaRPr>
              <a:latin typeface="Arial"/>
              <a:ea typeface="Arial"/>
              <a:cs typeface="Arial"/>
              <a:sym typeface="Arial"/>
            </a:endParaRPr>
          </a:p>
          <a:p>
            <a:pPr indent="0" lvl="0" marL="0" rtl="0" algn="l">
              <a:lnSpc>
                <a:spcPct val="120000"/>
              </a:lnSpc>
              <a:spcBef>
                <a:spcPts val="1000"/>
              </a:spcBef>
              <a:spcAft>
                <a:spcPts val="0"/>
              </a:spcAft>
              <a:buNone/>
            </a:pPr>
            <a:r>
              <a:rPr b="1" lang="it-IT">
                <a:latin typeface="Arial"/>
                <a:ea typeface="Arial"/>
                <a:cs typeface="Arial"/>
                <a:sym typeface="Arial"/>
              </a:rPr>
              <a:t>1) </a:t>
            </a:r>
            <a:r>
              <a:rPr lang="it-IT">
                <a:latin typeface="Arial"/>
                <a:ea typeface="Arial"/>
                <a:cs typeface="Arial"/>
                <a:sym typeface="Arial"/>
              </a:rPr>
              <a:t>número de neuronas en las capas escondidas de la red: cuanto más neuronas hay en la primera capa, mejor puede ser capaz de aprender representaciones más complejas, pero puede ser propensa a sobreajustar (overfitting) los datos de entrenamiento. Para evitar el sobreajuste, se puede usar la regularización, como la penalización L2. si el número de neuronas en la primera capa no es suficiente, puede ser que hay un subajuste (underfitting)</a:t>
            </a:r>
            <a:endParaRPr>
              <a:latin typeface="Arial"/>
              <a:ea typeface="Arial"/>
              <a:cs typeface="Arial"/>
              <a:sym typeface="Arial"/>
            </a:endParaRPr>
          </a:p>
          <a:p>
            <a:pPr indent="0" lvl="0" marL="0" rtl="0" algn="l">
              <a:lnSpc>
                <a:spcPct val="120000"/>
              </a:lnSpc>
              <a:spcBef>
                <a:spcPts val="1000"/>
              </a:spcBef>
              <a:spcAft>
                <a:spcPts val="0"/>
              </a:spcAft>
              <a:buNone/>
            </a:pPr>
            <a:r>
              <a:rPr b="1" lang="it-IT">
                <a:latin typeface="Arial"/>
                <a:ea typeface="Arial"/>
                <a:cs typeface="Arial"/>
                <a:sym typeface="Arial"/>
              </a:rPr>
              <a:t>2) </a:t>
            </a:r>
            <a:r>
              <a:rPr lang="it-IT">
                <a:latin typeface="Arial"/>
                <a:ea typeface="Arial"/>
                <a:cs typeface="Arial"/>
                <a:sym typeface="Arial"/>
              </a:rPr>
              <a:t>número de épocas: el número de épocas determina cuántas veces se recorren los datos de entrenamiento durante el entrenamiento. Si el número de épocas es demasiado bajo, la red puede no tener tiempo suficiente para converger. Si el número de épocas es demasiado alto, la red puede sobrejustarse a los datos de entrenamiento. </a:t>
            </a:r>
            <a:endParaRPr>
              <a:latin typeface="Arial"/>
              <a:ea typeface="Arial"/>
              <a:cs typeface="Arial"/>
              <a:sym typeface="Arial"/>
            </a:endParaRPr>
          </a:p>
          <a:p>
            <a:pPr indent="0" lvl="0" marL="0" rtl="0" algn="l">
              <a:lnSpc>
                <a:spcPct val="120000"/>
              </a:lnSpc>
              <a:spcBef>
                <a:spcPts val="1000"/>
              </a:spcBef>
              <a:spcAft>
                <a:spcPts val="0"/>
              </a:spcAft>
              <a:buNone/>
            </a:pPr>
            <a:r>
              <a:rPr b="1" lang="it-IT">
                <a:latin typeface="Arial"/>
                <a:ea typeface="Arial"/>
                <a:cs typeface="Arial"/>
                <a:sym typeface="Arial"/>
              </a:rPr>
              <a:t>3) </a:t>
            </a:r>
            <a:r>
              <a:rPr lang="it-IT">
                <a:latin typeface="Arial"/>
                <a:ea typeface="Arial"/>
                <a:cs typeface="Arial"/>
                <a:sym typeface="Arial"/>
              </a:rPr>
              <a:t>valor óptimo de «lambda» para la regularización: el valor de lambda en la regularización L2 controla la magnitud de los coeficientes de los pesos en la función de coste del modelo. Cuando el valor de la lambda es muy pequeño, los pesos pueden tomar valores grandes y llevar a un sobreajuste del modelo. Cuando el valor de lambda es muy grande, los pesos se acercan a cero y pueden llevar a un subajuste del modelo. Por lo tanto, se debe elegir un valor de lambda cuidadosamente para encontrar un equilibrio entre la complejidad del modelo y su capacidad de generalización.</a:t>
            </a:r>
            <a:endParaRPr>
              <a:latin typeface="Arial"/>
              <a:ea typeface="Arial"/>
              <a:cs typeface="Arial"/>
              <a:sym typeface="Arial"/>
            </a:endParaRPr>
          </a:p>
          <a:p>
            <a:pPr indent="0" lvl="0" marL="0" rtl="0" algn="l">
              <a:lnSpc>
                <a:spcPct val="120000"/>
              </a:lnSpc>
              <a:spcBef>
                <a:spcPts val="1000"/>
              </a:spcBef>
              <a:spcAft>
                <a:spcPts val="0"/>
              </a:spcAft>
              <a:buNone/>
            </a:pPr>
            <a:r>
              <a:rPr b="1" lang="it-IT">
                <a:latin typeface="Arial"/>
                <a:ea typeface="Arial"/>
                <a:cs typeface="Arial"/>
                <a:sym typeface="Arial"/>
              </a:rPr>
              <a:t>Para concluir</a:t>
            </a:r>
            <a:r>
              <a:rPr lang="it-IT">
                <a:latin typeface="Arial"/>
                <a:ea typeface="Arial"/>
                <a:cs typeface="Arial"/>
                <a:sym typeface="Arial"/>
              </a:rPr>
              <a:t>: para nuestro conjunto de datos funciona mejor el modelo con pocas neuronas en la primera capa de la red.</a:t>
            </a:r>
            <a:endParaRPr>
              <a:latin typeface="Arial"/>
              <a:ea typeface="Arial"/>
              <a:cs typeface="Arial"/>
              <a:sym typeface="Arial"/>
            </a:endParaRPr>
          </a:p>
        </p:txBody>
      </p:sp>
      <p:sp>
        <p:nvSpPr>
          <p:cNvPr id="260" name="Google Shape;260;p19"/>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652371" y="367300"/>
            <a:ext cx="10625229" cy="1147053"/>
          </a:xfrm>
          <a:prstGeom prst="rect">
            <a:avLst/>
          </a:prstGeom>
          <a:noFill/>
          <a:ln>
            <a:noFill/>
          </a:ln>
        </p:spPr>
        <p:txBody>
          <a:bodyPr anchorCtr="0" anchor="b" bIns="45700" lIns="91425" spcFirstLastPara="1" rIns="91425" wrap="square" tIns="45700">
            <a:normAutofit fontScale="90000"/>
          </a:bodyPr>
          <a:lstStyle/>
          <a:p>
            <a:pPr indent="0" lvl="0" marL="142875" rtl="0" algn="l">
              <a:lnSpc>
                <a:spcPct val="120000"/>
              </a:lnSpc>
              <a:spcBef>
                <a:spcPts val="0"/>
              </a:spcBef>
              <a:spcAft>
                <a:spcPts val="0"/>
              </a:spcAft>
              <a:buSzPct val="55555"/>
              <a:buNone/>
            </a:pPr>
            <a:r>
              <a:rPr lang="it-IT">
                <a:latin typeface="Arial"/>
                <a:ea typeface="Arial"/>
                <a:cs typeface="Arial"/>
                <a:sym typeface="Arial"/>
              </a:rPr>
              <a:t>I – Estudio del conjunto de datos</a:t>
            </a:r>
            <a:br>
              <a:rPr lang="it-IT">
                <a:latin typeface="Arial"/>
                <a:ea typeface="Arial"/>
                <a:cs typeface="Arial"/>
                <a:sym typeface="Arial"/>
              </a:rPr>
            </a:br>
            <a:r>
              <a:rPr lang="it-IT">
                <a:latin typeface="Arial"/>
                <a:ea typeface="Arial"/>
                <a:cs typeface="Arial"/>
                <a:sym typeface="Arial"/>
              </a:rPr>
              <a:t>I.A – Presentación del dataset: Problema y datos</a:t>
            </a:r>
            <a:endParaRPr>
              <a:latin typeface="Arial"/>
              <a:ea typeface="Arial"/>
              <a:cs typeface="Arial"/>
              <a:sym typeface="Arial"/>
            </a:endParaRPr>
          </a:p>
        </p:txBody>
      </p:sp>
      <p:sp>
        <p:nvSpPr>
          <p:cNvPr id="101" name="Google Shape;101;p2"/>
          <p:cNvSpPr txBox="1"/>
          <p:nvPr>
            <p:ph idx="1" type="body"/>
          </p:nvPr>
        </p:nvSpPr>
        <p:spPr>
          <a:xfrm>
            <a:off x="652375" y="1559025"/>
            <a:ext cx="10620900" cy="3866400"/>
          </a:xfrm>
          <a:prstGeom prst="rect">
            <a:avLst/>
          </a:prstGeom>
          <a:noFill/>
          <a:ln>
            <a:noFill/>
          </a:ln>
        </p:spPr>
        <p:txBody>
          <a:bodyPr anchorCtr="0" anchor="t" bIns="45700" lIns="91425" spcFirstLastPara="1" rIns="91425" wrap="square" tIns="45700">
            <a:noAutofit/>
          </a:bodyPr>
          <a:lstStyle/>
          <a:p>
            <a:pPr indent="0" lvl="0" marL="457200" rtl="0" algn="just">
              <a:lnSpc>
                <a:spcPct val="120000"/>
              </a:lnSpc>
              <a:spcBef>
                <a:spcPts val="0"/>
              </a:spcBef>
              <a:spcAft>
                <a:spcPts val="0"/>
              </a:spcAft>
              <a:buNone/>
            </a:pPr>
            <a:r>
              <a:t/>
            </a:r>
            <a:endParaRPr b="1" sz="1800">
              <a:latin typeface="Arial"/>
              <a:ea typeface="Arial"/>
              <a:cs typeface="Arial"/>
              <a:sym typeface="Arial"/>
            </a:endParaRPr>
          </a:p>
          <a:p>
            <a:pPr indent="-247650" lvl="0" marL="228600" rtl="0" algn="just">
              <a:lnSpc>
                <a:spcPct val="120000"/>
              </a:lnSpc>
              <a:spcBef>
                <a:spcPts val="0"/>
              </a:spcBef>
              <a:spcAft>
                <a:spcPts val="0"/>
              </a:spcAft>
              <a:buSzPts val="1800"/>
              <a:buChar char="•"/>
            </a:pPr>
            <a:r>
              <a:rPr b="1" lang="it-IT" sz="1800">
                <a:latin typeface="Arial"/>
                <a:ea typeface="Arial"/>
                <a:cs typeface="Arial"/>
                <a:sym typeface="Arial"/>
              </a:rPr>
              <a:t>Contexto</a:t>
            </a:r>
            <a:r>
              <a:rPr lang="it-IT" sz="1800">
                <a:latin typeface="Arial"/>
                <a:ea typeface="Arial"/>
                <a:cs typeface="Arial"/>
                <a:sym typeface="Arial"/>
              </a:rPr>
              <a:t> : </a:t>
            </a:r>
            <a:endParaRPr sz="1800"/>
          </a:p>
          <a:p>
            <a:pPr indent="0" lvl="0" marL="0" rtl="0" algn="just">
              <a:lnSpc>
                <a:spcPct val="120000"/>
              </a:lnSpc>
              <a:spcBef>
                <a:spcPts val="0"/>
              </a:spcBef>
              <a:spcAft>
                <a:spcPts val="0"/>
              </a:spcAft>
              <a:buSzPts val="1765"/>
              <a:buNone/>
            </a:pPr>
            <a:r>
              <a:rPr lang="it-IT" sz="1800">
                <a:latin typeface="Arial"/>
                <a:ea typeface="Arial"/>
                <a:cs typeface="Arial"/>
                <a:sym typeface="Arial"/>
              </a:rPr>
              <a:t>Las enfermedades cardiovasculares son la primera causa de muerte en el mundo: se calcula que cada año se cobran 18 millones de vidas, lo que representa el 31% de todas las muertes en el mundo. </a:t>
            </a:r>
            <a:br>
              <a:rPr lang="it-IT" sz="1800">
                <a:latin typeface="Arial"/>
                <a:ea typeface="Arial"/>
                <a:cs typeface="Arial"/>
                <a:sym typeface="Arial"/>
              </a:rPr>
            </a:br>
            <a:endParaRPr sz="1800">
              <a:latin typeface="Arial"/>
              <a:ea typeface="Arial"/>
              <a:cs typeface="Arial"/>
              <a:sym typeface="Arial"/>
            </a:endParaRPr>
          </a:p>
          <a:p>
            <a:pPr indent="0" lvl="0" marL="0" rtl="0" algn="just">
              <a:lnSpc>
                <a:spcPct val="120000"/>
              </a:lnSpc>
              <a:spcBef>
                <a:spcPts val="0"/>
              </a:spcBef>
              <a:spcAft>
                <a:spcPts val="0"/>
              </a:spcAft>
              <a:buSzPts val="1765"/>
              <a:buNone/>
            </a:pPr>
            <a:r>
              <a:rPr lang="it-IT" sz="1800">
                <a:latin typeface="Arial"/>
                <a:ea typeface="Arial"/>
                <a:cs typeface="Arial"/>
                <a:sym typeface="Arial"/>
              </a:rPr>
              <a:t>Las personas con enfermedades cardiovasculares o que corren un alto riesgo cardiovascular necesitan una detección y gestión tempranas en las que un modelo de aprendizaje automático puede ser de gran ayuda.</a:t>
            </a:r>
            <a:endParaRPr sz="1800"/>
          </a:p>
          <a:p>
            <a:pPr indent="0" lvl="0" marL="0" rtl="0" algn="just">
              <a:lnSpc>
                <a:spcPct val="120000"/>
              </a:lnSpc>
              <a:spcBef>
                <a:spcPts val="0"/>
              </a:spcBef>
              <a:spcAft>
                <a:spcPts val="0"/>
              </a:spcAft>
              <a:buSzPts val="1765"/>
              <a:buNone/>
            </a:pPr>
            <a:r>
              <a:t/>
            </a:r>
            <a:endParaRPr sz="1800">
              <a:latin typeface="Arial"/>
              <a:ea typeface="Arial"/>
              <a:cs typeface="Arial"/>
              <a:sym typeface="Arial"/>
            </a:endParaRPr>
          </a:p>
          <a:p>
            <a:pPr indent="-247650" lvl="0" marL="228600" rtl="0" algn="just">
              <a:lnSpc>
                <a:spcPct val="120000"/>
              </a:lnSpc>
              <a:spcBef>
                <a:spcPts val="0"/>
              </a:spcBef>
              <a:spcAft>
                <a:spcPts val="0"/>
              </a:spcAft>
              <a:buSzPts val="1800"/>
              <a:buChar char="•"/>
            </a:pPr>
            <a:r>
              <a:rPr b="1" lang="it-IT" sz="1800">
                <a:latin typeface="Arial"/>
                <a:ea typeface="Arial"/>
                <a:cs typeface="Arial"/>
                <a:sym typeface="Arial"/>
              </a:rPr>
              <a:t>El objetivo es establecer un diagnóstico sobre si tiene una enfermedad cardiovascular o no. </a:t>
            </a:r>
            <a:endParaRPr sz="1800"/>
          </a:p>
        </p:txBody>
      </p:sp>
      <p:pic>
        <p:nvPicPr>
          <p:cNvPr descr="Immagine che contiene schermata, testo, nero&#10;&#10;Descrizione generata automaticamente" id="102" name="Google Shape;102;p2"/>
          <p:cNvPicPr preferRelativeResize="0"/>
          <p:nvPr/>
        </p:nvPicPr>
        <p:blipFill rotWithShape="1">
          <a:blip r:embed="rId3">
            <a:alphaModFix/>
          </a:blip>
          <a:srcRect b="0" l="0" r="0" t="0"/>
          <a:stretch/>
        </p:blipFill>
        <p:spPr>
          <a:xfrm>
            <a:off x="1234775" y="4990598"/>
            <a:ext cx="9254376" cy="1581075"/>
          </a:xfrm>
          <a:prstGeom prst="rect">
            <a:avLst/>
          </a:prstGeom>
          <a:noFill/>
          <a:ln>
            <a:noFill/>
          </a:ln>
        </p:spPr>
      </p:pic>
      <p:sp>
        <p:nvSpPr>
          <p:cNvPr id="103" name="Google Shape;103;p2"/>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Immagine che contiene testo, schermata, Carattere, menu&#10;&#10;Descrizione generata automaticamente" id="108" name="Google Shape;108;p3"/>
          <p:cNvPicPr preferRelativeResize="0"/>
          <p:nvPr/>
        </p:nvPicPr>
        <p:blipFill rotWithShape="1">
          <a:blip r:embed="rId3">
            <a:alphaModFix/>
          </a:blip>
          <a:srcRect b="0" l="0" r="0" t="0"/>
          <a:stretch/>
        </p:blipFill>
        <p:spPr>
          <a:xfrm>
            <a:off x="423771" y="1917234"/>
            <a:ext cx="4221381" cy="4227534"/>
          </a:xfrm>
          <a:prstGeom prst="rect">
            <a:avLst/>
          </a:prstGeom>
          <a:noFill/>
          <a:ln>
            <a:noFill/>
          </a:ln>
        </p:spPr>
      </p:pic>
      <p:sp>
        <p:nvSpPr>
          <p:cNvPr id="109" name="Google Shape;109;p3"/>
          <p:cNvSpPr txBox="1"/>
          <p:nvPr>
            <p:ph idx="1" type="body"/>
          </p:nvPr>
        </p:nvSpPr>
        <p:spPr>
          <a:xfrm>
            <a:off x="4916250" y="1917225"/>
            <a:ext cx="6361500" cy="4415400"/>
          </a:xfrm>
          <a:prstGeom prst="rect">
            <a:avLst/>
          </a:prstGeom>
          <a:noFill/>
          <a:ln>
            <a:noFill/>
          </a:ln>
        </p:spPr>
        <p:txBody>
          <a:bodyPr anchorCtr="0" anchor="t" bIns="45700" lIns="91425" spcFirstLastPara="1" rIns="91425" wrap="square" tIns="45700">
            <a:normAutofit/>
          </a:bodyPr>
          <a:lstStyle/>
          <a:p>
            <a:pPr indent="-260350" lvl="0" marL="228600" rtl="0" algn="just">
              <a:lnSpc>
                <a:spcPct val="110000"/>
              </a:lnSpc>
              <a:spcBef>
                <a:spcPts val="1000"/>
              </a:spcBef>
              <a:spcAft>
                <a:spcPts val="0"/>
              </a:spcAft>
              <a:buSzPts val="2000"/>
              <a:buChar char="•"/>
            </a:pPr>
            <a:r>
              <a:rPr lang="it-IT">
                <a:latin typeface="Arial"/>
                <a:ea typeface="Arial"/>
                <a:cs typeface="Arial"/>
                <a:sym typeface="Arial"/>
              </a:rPr>
              <a:t>El </a:t>
            </a:r>
            <a:r>
              <a:rPr lang="it-IT">
                <a:latin typeface="Arial"/>
                <a:ea typeface="Arial"/>
                <a:cs typeface="Arial"/>
                <a:sym typeface="Arial"/>
              </a:rPr>
              <a:t>conjunto de datos consta de </a:t>
            </a:r>
            <a:r>
              <a:rPr b="1" lang="it-IT">
                <a:latin typeface="Arial"/>
                <a:ea typeface="Arial"/>
                <a:cs typeface="Arial"/>
                <a:sym typeface="Arial"/>
              </a:rPr>
              <a:t>11 características médicas de personas </a:t>
            </a:r>
            <a:r>
              <a:rPr lang="it-IT">
                <a:latin typeface="Arial"/>
                <a:ea typeface="Arial"/>
                <a:cs typeface="Arial"/>
                <a:sym typeface="Arial"/>
              </a:rPr>
              <a:t>que pueden utilizarse para predecir una posible enfermedad cardiaca.</a:t>
            </a:r>
            <a:r>
              <a:rPr b="1" lang="it-IT">
                <a:latin typeface="Arial"/>
                <a:ea typeface="Arial"/>
                <a:cs typeface="Arial"/>
                <a:sym typeface="Arial"/>
              </a:rPr>
              <a:t> </a:t>
            </a:r>
            <a:r>
              <a:rPr lang="it-IT">
                <a:latin typeface="Arial"/>
                <a:ea typeface="Arial"/>
                <a:cs typeface="Arial"/>
                <a:sym typeface="Arial"/>
              </a:rPr>
              <a:t>Hay</a:t>
            </a:r>
            <a:r>
              <a:rPr lang="it-IT">
                <a:latin typeface="Arial"/>
                <a:ea typeface="Arial"/>
                <a:cs typeface="Arial"/>
                <a:sym typeface="Arial"/>
              </a:rPr>
              <a:t> </a:t>
            </a:r>
            <a:r>
              <a:rPr b="1" lang="it-IT">
                <a:latin typeface="Arial"/>
                <a:ea typeface="Arial"/>
                <a:cs typeface="Arial"/>
                <a:sym typeface="Arial"/>
              </a:rPr>
              <a:t>2 clases </a:t>
            </a:r>
            <a:r>
              <a:rPr lang="it-IT">
                <a:latin typeface="Arial"/>
                <a:ea typeface="Arial"/>
                <a:cs typeface="Arial"/>
                <a:sym typeface="Arial"/>
              </a:rPr>
              <a:t>que son «1»: heart disease y «0»: Normal. Hay 918 observaciones para cada atributo. </a:t>
            </a:r>
            <a:endParaRPr>
              <a:latin typeface="Arial"/>
              <a:ea typeface="Arial"/>
              <a:cs typeface="Arial"/>
              <a:sym typeface="Arial"/>
            </a:endParaRPr>
          </a:p>
          <a:p>
            <a:pPr indent="-260350" lvl="0" marL="228600" rtl="0" algn="just">
              <a:lnSpc>
                <a:spcPct val="110000"/>
              </a:lnSpc>
              <a:spcBef>
                <a:spcPts val="1000"/>
              </a:spcBef>
              <a:spcAft>
                <a:spcPts val="0"/>
              </a:spcAft>
              <a:buSzPts val="2000"/>
              <a:buChar char="•"/>
            </a:pPr>
            <a:r>
              <a:rPr lang="it-IT">
                <a:latin typeface="Arial"/>
                <a:ea typeface="Arial"/>
                <a:cs typeface="Arial"/>
                <a:sym typeface="Arial"/>
              </a:rPr>
              <a:t>Las </a:t>
            </a:r>
            <a:r>
              <a:rPr b="1" lang="it-IT">
                <a:latin typeface="Arial"/>
                <a:ea typeface="Arial"/>
                <a:cs typeface="Arial"/>
                <a:sym typeface="Arial"/>
              </a:rPr>
              <a:t>variables</a:t>
            </a:r>
            <a:r>
              <a:rPr lang="it-IT">
                <a:latin typeface="Arial"/>
                <a:ea typeface="Arial"/>
                <a:cs typeface="Arial"/>
                <a:sym typeface="Arial"/>
              </a:rPr>
              <a:t> son Age, Sex, CheastPainType, RestingBP, Cholesterol, FastingBS, Resting ECG, MaxHR, ExerciseAngina, Oldpeak y ST_Slope. </a:t>
            </a:r>
            <a:br>
              <a:rPr lang="it-IT">
                <a:latin typeface="Arial"/>
                <a:ea typeface="Arial"/>
                <a:cs typeface="Arial"/>
                <a:sym typeface="Arial"/>
              </a:rPr>
            </a:br>
            <a:r>
              <a:rPr lang="it-IT">
                <a:latin typeface="Arial"/>
                <a:ea typeface="Arial"/>
                <a:cs typeface="Arial"/>
                <a:sym typeface="Arial"/>
              </a:rPr>
              <a:t>Hay unas variables categoricas: Sex, CheastPainType, Resting ECG, ExerciseAngina, ST_Slope. </a:t>
            </a:r>
            <a:br>
              <a:rPr lang="it-IT">
                <a:latin typeface="Arial"/>
                <a:ea typeface="Arial"/>
                <a:cs typeface="Arial"/>
                <a:sym typeface="Arial"/>
              </a:rPr>
            </a:br>
            <a:r>
              <a:rPr lang="it-IT">
                <a:latin typeface="Arial"/>
                <a:ea typeface="Arial"/>
                <a:cs typeface="Arial"/>
                <a:sym typeface="Arial"/>
              </a:rPr>
              <a:t>Las otras son numéricas. </a:t>
            </a:r>
            <a:endParaRPr>
              <a:latin typeface="Arial"/>
              <a:ea typeface="Arial"/>
              <a:cs typeface="Arial"/>
              <a:sym typeface="Arial"/>
            </a:endParaRPr>
          </a:p>
        </p:txBody>
      </p:sp>
      <p:sp>
        <p:nvSpPr>
          <p:cNvPr id="110" name="Google Shape;110;p3"/>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it-IT"/>
              <a:t>‹#›</a:t>
            </a:fld>
            <a:endParaRPr/>
          </a:p>
        </p:txBody>
      </p:sp>
      <p:sp>
        <p:nvSpPr>
          <p:cNvPr id="111" name="Google Shape;111;p3"/>
          <p:cNvSpPr txBox="1"/>
          <p:nvPr>
            <p:ph type="title"/>
          </p:nvPr>
        </p:nvSpPr>
        <p:spPr>
          <a:xfrm>
            <a:off x="652371" y="367300"/>
            <a:ext cx="10625229" cy="1147053"/>
          </a:xfrm>
          <a:prstGeom prst="rect">
            <a:avLst/>
          </a:prstGeom>
          <a:noFill/>
          <a:ln>
            <a:noFill/>
          </a:ln>
        </p:spPr>
        <p:txBody>
          <a:bodyPr anchorCtr="0" anchor="b" bIns="45700" lIns="91425" spcFirstLastPara="1" rIns="91425" wrap="square" tIns="45700">
            <a:normAutofit fontScale="90000"/>
          </a:bodyPr>
          <a:lstStyle/>
          <a:p>
            <a:pPr indent="0" lvl="0" marL="142875" rtl="0" algn="l">
              <a:lnSpc>
                <a:spcPct val="120000"/>
              </a:lnSpc>
              <a:spcBef>
                <a:spcPts val="0"/>
              </a:spcBef>
              <a:spcAft>
                <a:spcPts val="0"/>
              </a:spcAft>
              <a:buSzPct val="55555"/>
              <a:buNone/>
            </a:pPr>
            <a:r>
              <a:rPr lang="it-IT">
                <a:latin typeface="Arial"/>
                <a:ea typeface="Arial"/>
                <a:cs typeface="Arial"/>
                <a:sym typeface="Arial"/>
              </a:rPr>
              <a:t>I – Estudio del conjunto de datos</a:t>
            </a:r>
            <a:br>
              <a:rPr lang="it-IT">
                <a:latin typeface="Arial"/>
                <a:ea typeface="Arial"/>
                <a:cs typeface="Arial"/>
                <a:sym typeface="Arial"/>
              </a:rPr>
            </a:br>
            <a:r>
              <a:rPr lang="it-IT">
                <a:latin typeface="Arial"/>
                <a:ea typeface="Arial"/>
                <a:cs typeface="Arial"/>
                <a:sym typeface="Arial"/>
              </a:rPr>
              <a:t>I.A – Presentación del dataset: Problema y datos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4"/>
          <p:cNvPicPr preferRelativeResize="0"/>
          <p:nvPr/>
        </p:nvPicPr>
        <p:blipFill rotWithShape="1">
          <a:blip r:embed="rId3">
            <a:alphaModFix/>
          </a:blip>
          <a:srcRect b="0" l="0" r="0" t="0"/>
          <a:stretch/>
        </p:blipFill>
        <p:spPr>
          <a:xfrm>
            <a:off x="318747" y="1565675"/>
            <a:ext cx="5735003" cy="5292326"/>
          </a:xfrm>
          <a:prstGeom prst="rect">
            <a:avLst/>
          </a:prstGeom>
          <a:noFill/>
          <a:ln>
            <a:noFill/>
          </a:ln>
        </p:spPr>
      </p:pic>
      <p:sp>
        <p:nvSpPr>
          <p:cNvPr id="117" name="Google Shape;117;p4"/>
          <p:cNvSpPr txBox="1"/>
          <p:nvPr>
            <p:ph idx="1" type="body"/>
          </p:nvPr>
        </p:nvSpPr>
        <p:spPr>
          <a:xfrm>
            <a:off x="6393175" y="1565676"/>
            <a:ext cx="5478900" cy="3992100"/>
          </a:xfrm>
          <a:prstGeom prst="rect">
            <a:avLst/>
          </a:prstGeom>
          <a:noFill/>
          <a:ln>
            <a:noFill/>
          </a:ln>
        </p:spPr>
        <p:txBody>
          <a:bodyPr anchorCtr="0" anchor="t" bIns="45700" lIns="91425" spcFirstLastPara="1" rIns="91425" wrap="square" tIns="45700">
            <a:normAutofit fontScale="92500" lnSpcReduction="20000"/>
          </a:bodyPr>
          <a:lstStyle/>
          <a:p>
            <a:pPr indent="-242887" lvl="0" marL="228600" rtl="0" algn="just">
              <a:lnSpc>
                <a:spcPct val="110000"/>
              </a:lnSpc>
              <a:spcBef>
                <a:spcPts val="1000"/>
              </a:spcBef>
              <a:spcAft>
                <a:spcPts val="0"/>
              </a:spcAft>
              <a:buSzPct val="75000"/>
              <a:buChar char="•"/>
            </a:pPr>
            <a:r>
              <a:rPr b="1" lang="it-IT">
                <a:latin typeface="Arial"/>
                <a:ea typeface="Arial"/>
                <a:cs typeface="Arial"/>
                <a:sym typeface="Arial"/>
              </a:rPr>
              <a:t>1) Categorización</a:t>
            </a:r>
            <a:endParaRPr/>
          </a:p>
          <a:p>
            <a:pPr indent="0" lvl="0" marL="0" rtl="0" algn="just">
              <a:lnSpc>
                <a:spcPct val="110000"/>
              </a:lnSpc>
              <a:spcBef>
                <a:spcPts val="1000"/>
              </a:spcBef>
              <a:spcAft>
                <a:spcPts val="0"/>
              </a:spcAft>
              <a:buSzPct val="75000"/>
              <a:buNone/>
            </a:pPr>
            <a:r>
              <a:rPr lang="it-IT">
                <a:latin typeface="Arial"/>
                <a:ea typeface="Arial"/>
                <a:cs typeface="Arial"/>
                <a:sym typeface="Arial"/>
              </a:rPr>
              <a:t>Tenemos que convertir las variables categóricas en variables numéricas mediante el «</a:t>
            </a:r>
            <a:r>
              <a:rPr b="1" lang="it-IT">
                <a:latin typeface="Arial"/>
                <a:ea typeface="Arial"/>
                <a:cs typeface="Arial"/>
                <a:sym typeface="Arial"/>
              </a:rPr>
              <a:t>One Hot Encoding</a:t>
            </a:r>
            <a:r>
              <a:rPr lang="it-IT">
                <a:latin typeface="Arial"/>
                <a:ea typeface="Arial"/>
                <a:cs typeface="Arial"/>
                <a:sym typeface="Arial"/>
              </a:rPr>
              <a:t>» con pandas.get_dummies.</a:t>
            </a:r>
            <a:endParaRPr/>
          </a:p>
          <a:p>
            <a:pPr indent="0" lvl="0" marL="0" rtl="0" algn="just">
              <a:lnSpc>
                <a:spcPct val="110000"/>
              </a:lnSpc>
              <a:spcBef>
                <a:spcPts val="1000"/>
              </a:spcBef>
              <a:spcAft>
                <a:spcPts val="0"/>
              </a:spcAft>
              <a:buSzPct val="75000"/>
              <a:buNone/>
            </a:pPr>
            <a:r>
              <a:rPr lang="it-IT">
                <a:latin typeface="Arial"/>
                <a:ea typeface="Arial"/>
                <a:cs typeface="Arial"/>
                <a:sym typeface="Arial"/>
              </a:rPr>
              <a:t>Al final tenemos 20 atributos y 2 clases posibles («1»: heart disease and «0»: Normal).</a:t>
            </a:r>
            <a:endParaRPr/>
          </a:p>
          <a:p>
            <a:pPr indent="-133350" lvl="0" marL="228600" rtl="0" algn="just">
              <a:lnSpc>
                <a:spcPct val="120000"/>
              </a:lnSpc>
              <a:spcBef>
                <a:spcPts val="0"/>
              </a:spcBef>
              <a:spcAft>
                <a:spcPts val="0"/>
              </a:spcAft>
              <a:buSzPct val="96774"/>
              <a:buNone/>
            </a:pPr>
            <a:r>
              <a:t/>
            </a:r>
            <a:endParaRPr>
              <a:latin typeface="Arial"/>
              <a:ea typeface="Arial"/>
              <a:cs typeface="Arial"/>
              <a:sym typeface="Arial"/>
            </a:endParaRPr>
          </a:p>
          <a:p>
            <a:pPr indent="-247035" lvl="0" marL="228600" rtl="0" algn="just">
              <a:lnSpc>
                <a:spcPct val="120000"/>
              </a:lnSpc>
              <a:spcBef>
                <a:spcPts val="0"/>
              </a:spcBef>
              <a:spcAft>
                <a:spcPts val="0"/>
              </a:spcAft>
              <a:buSzPct val="96774"/>
              <a:buChar char="•"/>
            </a:pPr>
            <a:r>
              <a:rPr b="1" lang="it-IT">
                <a:latin typeface="Arial"/>
                <a:ea typeface="Arial"/>
                <a:cs typeface="Arial"/>
                <a:sym typeface="Arial"/>
              </a:rPr>
              <a:t>2) Normalización </a:t>
            </a:r>
            <a:endParaRPr/>
          </a:p>
          <a:p>
            <a:pPr indent="0" lvl="0" marL="0" rtl="0" algn="just">
              <a:lnSpc>
                <a:spcPct val="120000"/>
              </a:lnSpc>
              <a:spcBef>
                <a:spcPts val="0"/>
              </a:spcBef>
              <a:spcAft>
                <a:spcPts val="0"/>
              </a:spcAft>
              <a:buSzPct val="96774"/>
              <a:buNone/>
            </a:pPr>
            <a:r>
              <a:rPr lang="it-IT">
                <a:latin typeface="Arial"/>
                <a:ea typeface="Arial"/>
                <a:cs typeface="Arial"/>
                <a:sym typeface="Arial"/>
              </a:rPr>
              <a:t>Ahora vamos a estudiar la distribución de los datos para ver si una normalización es necesaria. </a:t>
            </a:r>
            <a:endParaRPr>
              <a:latin typeface="Arial"/>
              <a:ea typeface="Arial"/>
              <a:cs typeface="Arial"/>
              <a:sym typeface="Arial"/>
            </a:endParaRPr>
          </a:p>
          <a:p>
            <a:pPr indent="0" lvl="0" marL="0" rtl="0" algn="just">
              <a:lnSpc>
                <a:spcPct val="120000"/>
              </a:lnSpc>
              <a:spcBef>
                <a:spcPts val="1000"/>
              </a:spcBef>
              <a:spcAft>
                <a:spcPts val="0"/>
              </a:spcAft>
              <a:buSzPct val="96774"/>
              <a:buNone/>
            </a:pPr>
            <a:r>
              <a:rPr lang="it-IT">
                <a:latin typeface="Arial"/>
                <a:ea typeface="Arial"/>
                <a:cs typeface="Arial"/>
                <a:sym typeface="Arial"/>
              </a:rPr>
              <a:t>La repartición de los valores de las variables son muy distintas. Hay muchas entre 0 y 1, y otras entre 0 y 500. Por esto normalizamos. </a:t>
            </a:r>
            <a:endParaRPr>
              <a:latin typeface="Arial"/>
              <a:ea typeface="Arial"/>
              <a:cs typeface="Arial"/>
              <a:sym typeface="Arial"/>
            </a:endParaRPr>
          </a:p>
        </p:txBody>
      </p:sp>
      <p:sp>
        <p:nvSpPr>
          <p:cNvPr id="118" name="Google Shape;118;p4"/>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it-IT"/>
              <a:t>‹#›</a:t>
            </a:fld>
            <a:endParaRPr/>
          </a:p>
        </p:txBody>
      </p:sp>
      <p:sp>
        <p:nvSpPr>
          <p:cNvPr id="119" name="Google Shape;119;p4"/>
          <p:cNvSpPr txBox="1"/>
          <p:nvPr>
            <p:ph type="title"/>
          </p:nvPr>
        </p:nvSpPr>
        <p:spPr>
          <a:xfrm>
            <a:off x="652371" y="367300"/>
            <a:ext cx="10625229" cy="1147053"/>
          </a:xfrm>
          <a:prstGeom prst="rect">
            <a:avLst/>
          </a:prstGeom>
          <a:noFill/>
          <a:ln>
            <a:noFill/>
          </a:ln>
        </p:spPr>
        <p:txBody>
          <a:bodyPr anchorCtr="0" anchor="b" bIns="45700" lIns="91425" spcFirstLastPara="1" rIns="91425" wrap="square" tIns="45700">
            <a:normAutofit fontScale="90000"/>
          </a:bodyPr>
          <a:lstStyle/>
          <a:p>
            <a:pPr indent="0" lvl="0" marL="142875" rtl="0" algn="l">
              <a:lnSpc>
                <a:spcPct val="120000"/>
              </a:lnSpc>
              <a:spcBef>
                <a:spcPts val="0"/>
              </a:spcBef>
              <a:spcAft>
                <a:spcPts val="0"/>
              </a:spcAft>
              <a:buSzPct val="55555"/>
              <a:buNone/>
            </a:pPr>
            <a:r>
              <a:rPr lang="it-IT">
                <a:latin typeface="Arial"/>
                <a:ea typeface="Arial"/>
                <a:cs typeface="Arial"/>
                <a:sym typeface="Arial"/>
              </a:rPr>
              <a:t>I – Estudio del conjunto de datos</a:t>
            </a:r>
            <a:br>
              <a:rPr lang="it-IT">
                <a:latin typeface="Arial"/>
                <a:ea typeface="Arial"/>
                <a:cs typeface="Arial"/>
                <a:sym typeface="Arial"/>
              </a:rPr>
            </a:br>
            <a:r>
              <a:rPr lang="it-IT">
                <a:latin typeface="Arial"/>
                <a:ea typeface="Arial"/>
                <a:cs typeface="Arial"/>
                <a:sym typeface="Arial"/>
              </a:rPr>
              <a:t>I.B – Preprocesamiento</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idx="1" type="body"/>
          </p:nvPr>
        </p:nvSpPr>
        <p:spPr>
          <a:xfrm>
            <a:off x="526100" y="1627625"/>
            <a:ext cx="10918800" cy="4316100"/>
          </a:xfrm>
          <a:prstGeom prst="rect">
            <a:avLst/>
          </a:prstGeom>
          <a:noFill/>
          <a:ln>
            <a:noFill/>
          </a:ln>
        </p:spPr>
        <p:txBody>
          <a:bodyPr anchorCtr="0" anchor="t" bIns="45700" lIns="91425" spcFirstLastPara="1" rIns="91425" wrap="square" tIns="45700">
            <a:normAutofit/>
          </a:bodyPr>
          <a:lstStyle/>
          <a:p>
            <a:pPr indent="0" lvl="0" marL="457200" rtl="0" algn="l">
              <a:lnSpc>
                <a:spcPct val="120000"/>
              </a:lnSpc>
              <a:spcBef>
                <a:spcPts val="0"/>
              </a:spcBef>
              <a:spcAft>
                <a:spcPts val="0"/>
              </a:spcAft>
              <a:buNone/>
            </a:pPr>
            <a:r>
              <a:rPr lang="it-IT">
                <a:latin typeface="Arial"/>
                <a:ea typeface="Arial"/>
                <a:cs typeface="Arial"/>
                <a:sym typeface="Arial"/>
              </a:rPr>
              <a:t>Ahora las</a:t>
            </a:r>
            <a:r>
              <a:rPr lang="it-IT">
                <a:latin typeface="Arial"/>
                <a:ea typeface="Arial"/>
                <a:cs typeface="Arial"/>
                <a:sym typeface="Arial"/>
              </a:rPr>
              <a:t> 20 variables tienen valores </a:t>
            </a:r>
            <a:r>
              <a:rPr lang="it-IT">
                <a:latin typeface="Arial"/>
                <a:ea typeface="Arial"/>
                <a:cs typeface="Arial"/>
                <a:sym typeface="Arial"/>
              </a:rPr>
              <a:t>entre -2.5 y 2.5 y no hay valores </a:t>
            </a:r>
            <a:r>
              <a:rPr lang="it-IT">
                <a:latin typeface="Arial"/>
                <a:ea typeface="Arial"/>
                <a:cs typeface="Arial"/>
                <a:sym typeface="Arial"/>
              </a:rPr>
              <a:t>duplicados</a:t>
            </a:r>
            <a:r>
              <a:rPr lang="it-IT">
                <a:latin typeface="Arial"/>
                <a:ea typeface="Arial"/>
                <a:cs typeface="Arial"/>
                <a:sym typeface="Arial"/>
              </a:rPr>
              <a:t>.</a:t>
            </a:r>
            <a:endParaRPr>
              <a:latin typeface="Arial"/>
              <a:ea typeface="Arial"/>
              <a:cs typeface="Arial"/>
              <a:sym typeface="Arial"/>
            </a:endParaRPr>
          </a:p>
        </p:txBody>
      </p:sp>
      <p:pic>
        <p:nvPicPr>
          <p:cNvPr descr="Immagine che contiene testo, schermata, diagramma, Piano&#10;&#10;Descrizione generata automaticamente" id="125" name="Google Shape;125;p5"/>
          <p:cNvPicPr preferRelativeResize="0"/>
          <p:nvPr/>
        </p:nvPicPr>
        <p:blipFill rotWithShape="1">
          <a:blip r:embed="rId3">
            <a:alphaModFix/>
          </a:blip>
          <a:srcRect b="0" l="0" r="0" t="0"/>
          <a:stretch/>
        </p:blipFill>
        <p:spPr>
          <a:xfrm>
            <a:off x="3052575" y="2083750"/>
            <a:ext cx="5444574" cy="4709099"/>
          </a:xfrm>
          <a:prstGeom prst="rect">
            <a:avLst/>
          </a:prstGeom>
          <a:noFill/>
          <a:ln>
            <a:noFill/>
          </a:ln>
        </p:spPr>
      </p:pic>
      <p:sp>
        <p:nvSpPr>
          <p:cNvPr id="126" name="Google Shape;126;p5"/>
          <p:cNvSpPr txBox="1"/>
          <p:nvPr>
            <p:ph type="title"/>
          </p:nvPr>
        </p:nvSpPr>
        <p:spPr>
          <a:xfrm>
            <a:off x="652371" y="367300"/>
            <a:ext cx="10625229" cy="1147053"/>
          </a:xfrm>
          <a:prstGeom prst="rect">
            <a:avLst/>
          </a:prstGeom>
          <a:noFill/>
          <a:ln>
            <a:noFill/>
          </a:ln>
        </p:spPr>
        <p:txBody>
          <a:bodyPr anchorCtr="0" anchor="b" bIns="45700" lIns="91425" spcFirstLastPara="1" rIns="91425" wrap="square" tIns="45700">
            <a:normAutofit fontScale="90000"/>
          </a:bodyPr>
          <a:lstStyle/>
          <a:p>
            <a:pPr indent="0" lvl="0" marL="142875" rtl="0" algn="l">
              <a:lnSpc>
                <a:spcPct val="120000"/>
              </a:lnSpc>
              <a:spcBef>
                <a:spcPts val="0"/>
              </a:spcBef>
              <a:spcAft>
                <a:spcPts val="0"/>
              </a:spcAft>
              <a:buSzPct val="55555"/>
              <a:buNone/>
            </a:pPr>
            <a:r>
              <a:rPr lang="it-IT">
                <a:latin typeface="Arial"/>
                <a:ea typeface="Arial"/>
                <a:cs typeface="Arial"/>
                <a:sym typeface="Arial"/>
              </a:rPr>
              <a:t>I – Estudio del conjunto de datos</a:t>
            </a:r>
            <a:br>
              <a:rPr lang="it-IT">
                <a:latin typeface="Arial"/>
                <a:ea typeface="Arial"/>
                <a:cs typeface="Arial"/>
                <a:sym typeface="Arial"/>
              </a:rPr>
            </a:br>
            <a:r>
              <a:rPr lang="it-IT">
                <a:latin typeface="Arial"/>
                <a:ea typeface="Arial"/>
                <a:cs typeface="Arial"/>
                <a:sym typeface="Arial"/>
              </a:rPr>
              <a:t>I.C - Dataset final</a:t>
            </a:r>
            <a:endParaRPr>
              <a:latin typeface="Arial"/>
              <a:ea typeface="Arial"/>
              <a:cs typeface="Arial"/>
              <a:sym typeface="Arial"/>
            </a:endParaRPr>
          </a:p>
        </p:txBody>
      </p:sp>
      <p:sp>
        <p:nvSpPr>
          <p:cNvPr id="127" name="Google Shape;127;p5"/>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5375191" y="868467"/>
            <a:ext cx="6154200" cy="1447800"/>
          </a:xfrm>
          <a:prstGeom prst="rect">
            <a:avLst/>
          </a:prstGeom>
          <a:noFill/>
          <a:ln>
            <a:noFill/>
          </a:ln>
        </p:spPr>
        <p:txBody>
          <a:bodyPr anchorCtr="0" anchor="b" bIns="45700" lIns="91425" spcFirstLastPara="1" rIns="91425" wrap="square" tIns="45700">
            <a:normAutofit/>
          </a:bodyPr>
          <a:lstStyle/>
          <a:p>
            <a:pPr indent="0" lvl="0" marL="0" rtl="0" algn="ctr">
              <a:lnSpc>
                <a:spcPct val="120000"/>
              </a:lnSpc>
              <a:spcBef>
                <a:spcPts val="0"/>
              </a:spcBef>
              <a:spcAft>
                <a:spcPts val="0"/>
              </a:spcAft>
              <a:buClr>
                <a:srgbClr val="FFFFFF"/>
              </a:buClr>
              <a:buSzPts val="3600"/>
              <a:buFont typeface="Arial"/>
              <a:buNone/>
            </a:pPr>
            <a:r>
              <a:rPr lang="it-IT" sz="2800"/>
              <a:t> ¿Clases balanceadas? </a:t>
            </a:r>
            <a:endParaRPr sz="2800"/>
          </a:p>
          <a:p>
            <a:pPr indent="0" lvl="0" marL="0" rtl="0" algn="ctr">
              <a:lnSpc>
                <a:spcPct val="120000"/>
              </a:lnSpc>
              <a:spcBef>
                <a:spcPts val="0"/>
              </a:spcBef>
              <a:spcAft>
                <a:spcPts val="0"/>
              </a:spcAft>
              <a:buClr>
                <a:srgbClr val="FFFFFF"/>
              </a:buClr>
              <a:buSzPts val="3600"/>
              <a:buFont typeface="Arial"/>
              <a:buNone/>
            </a:pPr>
            <a:r>
              <a:rPr lang="it-IT" sz="2800"/>
              <a:t>Frecuencias de las clases</a:t>
            </a:r>
            <a:endParaRPr sz="2800"/>
          </a:p>
        </p:txBody>
      </p:sp>
      <p:pic>
        <p:nvPicPr>
          <p:cNvPr descr="Immagine che contiene schermata, testo, quadrato, Rettangolo&#10;&#10;Descrizione generata automaticamente" id="133" name="Google Shape;133;p6"/>
          <p:cNvPicPr preferRelativeResize="0"/>
          <p:nvPr/>
        </p:nvPicPr>
        <p:blipFill rotWithShape="1">
          <a:blip r:embed="rId3">
            <a:alphaModFix/>
          </a:blip>
          <a:srcRect b="0" l="0" r="0" t="0"/>
          <a:stretch/>
        </p:blipFill>
        <p:spPr>
          <a:xfrm>
            <a:off x="982450" y="2245976"/>
            <a:ext cx="3796100" cy="3838425"/>
          </a:xfrm>
          <a:prstGeom prst="rect">
            <a:avLst/>
          </a:prstGeom>
          <a:noFill/>
          <a:ln>
            <a:noFill/>
          </a:ln>
        </p:spPr>
      </p:pic>
      <p:sp>
        <p:nvSpPr>
          <p:cNvPr id="134" name="Google Shape;134;p6"/>
          <p:cNvSpPr txBox="1"/>
          <p:nvPr>
            <p:ph idx="1" type="body"/>
          </p:nvPr>
        </p:nvSpPr>
        <p:spPr>
          <a:xfrm>
            <a:off x="5137700" y="2533275"/>
            <a:ext cx="6391800" cy="3551100"/>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120000"/>
              </a:lnSpc>
              <a:spcBef>
                <a:spcPts val="0"/>
              </a:spcBef>
              <a:spcAft>
                <a:spcPts val="0"/>
              </a:spcAft>
              <a:buSzPct val="75000"/>
              <a:buChar char="•"/>
            </a:pPr>
            <a:r>
              <a:rPr lang="it-IT">
                <a:latin typeface="Arial"/>
                <a:ea typeface="Arial"/>
                <a:cs typeface="Arial"/>
                <a:sym typeface="Arial"/>
              </a:rPr>
              <a:t>Para comprobar si las clases están equilibradas calculamos las frecuencias de las clases.</a:t>
            </a:r>
            <a:endParaRPr>
              <a:latin typeface="Arial"/>
              <a:ea typeface="Arial"/>
              <a:cs typeface="Arial"/>
              <a:sym typeface="Arial"/>
            </a:endParaRPr>
          </a:p>
          <a:p>
            <a:pPr indent="-228600" lvl="0" marL="228600" rtl="0" algn="just">
              <a:lnSpc>
                <a:spcPct val="120000"/>
              </a:lnSpc>
              <a:spcBef>
                <a:spcPts val="1000"/>
              </a:spcBef>
              <a:spcAft>
                <a:spcPts val="0"/>
              </a:spcAft>
              <a:buSzPct val="75000"/>
              <a:buChar char="•"/>
            </a:pPr>
            <a:r>
              <a:rPr lang="it-IT">
                <a:latin typeface="Arial"/>
                <a:ea typeface="Arial"/>
                <a:cs typeface="Arial"/>
                <a:sym typeface="Arial"/>
              </a:rPr>
              <a:t>En nuestro caso la clase «1» (heart disease) es un poco más frecuente “</a:t>
            </a:r>
            <a:r>
              <a:rPr b="1" lang="it-IT">
                <a:latin typeface="Arial"/>
                <a:ea typeface="Arial"/>
                <a:cs typeface="Arial"/>
                <a:sym typeface="Arial"/>
              </a:rPr>
              <a:t>55 %</a:t>
            </a:r>
            <a:r>
              <a:rPr lang="it-IT">
                <a:latin typeface="Arial"/>
                <a:ea typeface="Arial"/>
                <a:cs typeface="Arial"/>
                <a:sym typeface="Arial"/>
              </a:rPr>
              <a:t>” que la clase «0» (normal) con una </a:t>
            </a:r>
            <a:r>
              <a:rPr lang="it-IT">
                <a:latin typeface="Arial"/>
                <a:ea typeface="Arial"/>
                <a:cs typeface="Arial"/>
                <a:sym typeface="Arial"/>
              </a:rPr>
              <a:t>porcentaje</a:t>
            </a:r>
            <a:r>
              <a:rPr lang="it-IT">
                <a:latin typeface="Arial"/>
                <a:ea typeface="Arial"/>
                <a:cs typeface="Arial"/>
                <a:sym typeface="Arial"/>
              </a:rPr>
              <a:t> de “</a:t>
            </a:r>
            <a:r>
              <a:rPr b="1" lang="it-IT">
                <a:latin typeface="Arial"/>
                <a:ea typeface="Arial"/>
                <a:cs typeface="Arial"/>
                <a:sym typeface="Arial"/>
              </a:rPr>
              <a:t>45 %</a:t>
            </a:r>
            <a:r>
              <a:rPr lang="it-IT">
                <a:latin typeface="Arial"/>
                <a:ea typeface="Arial"/>
                <a:cs typeface="Arial"/>
                <a:sym typeface="Arial"/>
              </a:rPr>
              <a:t>”. Pero podemos considerar que las clases están </a:t>
            </a:r>
            <a:r>
              <a:rPr b="1" lang="it-IT">
                <a:latin typeface="Arial"/>
                <a:ea typeface="Arial"/>
                <a:cs typeface="Arial"/>
                <a:sym typeface="Arial"/>
              </a:rPr>
              <a:t>balanceadas </a:t>
            </a:r>
            <a:r>
              <a:rPr lang="it-IT">
                <a:latin typeface="Arial"/>
                <a:ea typeface="Arial"/>
                <a:cs typeface="Arial"/>
                <a:sym typeface="Arial"/>
              </a:rPr>
              <a:t>y </a:t>
            </a:r>
            <a:r>
              <a:rPr lang="it-IT">
                <a:latin typeface="Arial"/>
                <a:ea typeface="Arial"/>
                <a:cs typeface="Arial"/>
                <a:sym typeface="Arial"/>
              </a:rPr>
              <a:t>así</a:t>
            </a:r>
            <a:r>
              <a:rPr lang="it-IT">
                <a:latin typeface="Arial"/>
                <a:ea typeface="Arial"/>
                <a:cs typeface="Arial"/>
                <a:sym typeface="Arial"/>
              </a:rPr>
              <a:t> podemos utilizar el </a:t>
            </a:r>
            <a:r>
              <a:rPr b="1" lang="it-IT">
                <a:latin typeface="Arial"/>
                <a:ea typeface="Arial"/>
                <a:cs typeface="Arial"/>
                <a:sym typeface="Arial"/>
              </a:rPr>
              <a:t>accuracy </a:t>
            </a:r>
            <a:r>
              <a:rPr lang="it-IT">
                <a:latin typeface="Arial"/>
                <a:ea typeface="Arial"/>
                <a:cs typeface="Arial"/>
                <a:sym typeface="Arial"/>
              </a:rPr>
              <a:t>para medir la </a:t>
            </a:r>
            <a:r>
              <a:rPr lang="it-IT">
                <a:latin typeface="Arial"/>
                <a:ea typeface="Arial"/>
                <a:cs typeface="Arial"/>
                <a:sym typeface="Arial"/>
              </a:rPr>
              <a:t>eficiencia</a:t>
            </a:r>
            <a:r>
              <a:rPr lang="it-IT">
                <a:latin typeface="Arial"/>
                <a:ea typeface="Arial"/>
                <a:cs typeface="Arial"/>
                <a:sym typeface="Arial"/>
              </a:rPr>
              <a:t>.</a:t>
            </a:r>
            <a:endParaRPr>
              <a:latin typeface="Arial"/>
              <a:ea typeface="Arial"/>
              <a:cs typeface="Arial"/>
              <a:sym typeface="Arial"/>
            </a:endParaRPr>
          </a:p>
          <a:p>
            <a:pPr indent="-228600" lvl="0" marL="228600" rtl="0" algn="just">
              <a:lnSpc>
                <a:spcPct val="120000"/>
              </a:lnSpc>
              <a:spcBef>
                <a:spcPts val="1000"/>
              </a:spcBef>
              <a:spcAft>
                <a:spcPts val="0"/>
              </a:spcAft>
              <a:buSzPct val="75000"/>
              <a:buChar char="•"/>
            </a:pPr>
            <a:r>
              <a:rPr lang="it-IT">
                <a:latin typeface="Arial"/>
                <a:ea typeface="Arial"/>
                <a:cs typeface="Arial"/>
                <a:sym typeface="Arial"/>
              </a:rPr>
              <a:t>Entonces el entrenamiento será bastante bueno para cada clase aunque un poquito mejor la clase «1». </a:t>
            </a:r>
            <a:endParaRPr>
              <a:latin typeface="Arial"/>
              <a:ea typeface="Arial"/>
              <a:cs typeface="Arial"/>
              <a:sym typeface="Arial"/>
            </a:endParaRPr>
          </a:p>
        </p:txBody>
      </p:sp>
      <p:sp>
        <p:nvSpPr>
          <p:cNvPr id="135" name="Google Shape;135;p6"/>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it-IT"/>
              <a:t>‹#›</a:t>
            </a:fld>
            <a:endParaRPr/>
          </a:p>
        </p:txBody>
      </p:sp>
      <p:sp>
        <p:nvSpPr>
          <p:cNvPr id="136" name="Google Shape;136;p6"/>
          <p:cNvSpPr txBox="1"/>
          <p:nvPr>
            <p:ph type="title"/>
          </p:nvPr>
        </p:nvSpPr>
        <p:spPr>
          <a:xfrm>
            <a:off x="652371" y="367300"/>
            <a:ext cx="10625100" cy="1147200"/>
          </a:xfrm>
          <a:prstGeom prst="rect">
            <a:avLst/>
          </a:prstGeom>
          <a:noFill/>
          <a:ln>
            <a:noFill/>
          </a:ln>
        </p:spPr>
        <p:txBody>
          <a:bodyPr anchorCtr="0" anchor="b" bIns="45700" lIns="91425" spcFirstLastPara="1" rIns="91425" wrap="square" tIns="45700">
            <a:normAutofit fontScale="90000"/>
          </a:bodyPr>
          <a:lstStyle/>
          <a:p>
            <a:pPr indent="0" lvl="0" marL="142875" rtl="0" algn="l">
              <a:lnSpc>
                <a:spcPct val="120000"/>
              </a:lnSpc>
              <a:spcBef>
                <a:spcPts val="0"/>
              </a:spcBef>
              <a:spcAft>
                <a:spcPts val="0"/>
              </a:spcAft>
              <a:buSzPct val="55555"/>
              <a:buNone/>
            </a:pPr>
            <a:r>
              <a:rPr lang="it-IT">
                <a:latin typeface="Arial"/>
                <a:ea typeface="Arial"/>
                <a:cs typeface="Arial"/>
                <a:sym typeface="Arial"/>
              </a:rPr>
              <a:t>I – Estudio del conjunto de datos</a:t>
            </a:r>
            <a:endParaRPr/>
          </a:p>
          <a:p>
            <a:pPr indent="0" lvl="0" marL="142875" rtl="0" algn="l">
              <a:lnSpc>
                <a:spcPct val="120000"/>
              </a:lnSpc>
              <a:spcBef>
                <a:spcPts val="0"/>
              </a:spcBef>
              <a:spcAft>
                <a:spcPts val="0"/>
              </a:spcAft>
              <a:buSzPct val="55555"/>
              <a:buNone/>
            </a:pPr>
            <a:r>
              <a:rPr lang="it-IT">
                <a:solidFill>
                  <a:schemeClr val="lt1"/>
                </a:solidFill>
              </a:rPr>
              <a:t>I.D - Análisis de los datos</a:t>
            </a:r>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Immagine che contiene testo, schermata, numero&#10;&#10;Descrizione generata automaticamente" id="141" name="Google Shape;141;p7"/>
          <p:cNvPicPr preferRelativeResize="0"/>
          <p:nvPr/>
        </p:nvPicPr>
        <p:blipFill rotWithShape="1">
          <a:blip r:embed="rId3">
            <a:alphaModFix/>
          </a:blip>
          <a:srcRect b="0" l="0" r="0" t="0"/>
          <a:stretch/>
        </p:blipFill>
        <p:spPr>
          <a:xfrm>
            <a:off x="110150" y="1651900"/>
            <a:ext cx="6029400" cy="4987674"/>
          </a:xfrm>
          <a:prstGeom prst="rect">
            <a:avLst/>
          </a:prstGeom>
          <a:noFill/>
          <a:ln>
            <a:noFill/>
          </a:ln>
        </p:spPr>
      </p:pic>
      <p:sp>
        <p:nvSpPr>
          <p:cNvPr id="142" name="Google Shape;142;p7"/>
          <p:cNvSpPr txBox="1"/>
          <p:nvPr>
            <p:ph idx="1" type="body"/>
          </p:nvPr>
        </p:nvSpPr>
        <p:spPr>
          <a:xfrm>
            <a:off x="6368150" y="2375176"/>
            <a:ext cx="5181600" cy="4125900"/>
          </a:xfrm>
          <a:prstGeom prst="rect">
            <a:avLst/>
          </a:prstGeom>
          <a:noFill/>
          <a:ln>
            <a:noFill/>
          </a:ln>
        </p:spPr>
        <p:txBody>
          <a:bodyPr anchorCtr="0" anchor="t" bIns="45700" lIns="91425" spcFirstLastPara="1" rIns="91425" wrap="square" tIns="45700">
            <a:normAutofit fontScale="92500"/>
          </a:bodyPr>
          <a:lstStyle/>
          <a:p>
            <a:pPr indent="-228599" lvl="0" marL="228600" rtl="0" algn="just">
              <a:lnSpc>
                <a:spcPct val="120000"/>
              </a:lnSpc>
              <a:spcBef>
                <a:spcPts val="0"/>
              </a:spcBef>
              <a:spcAft>
                <a:spcPts val="0"/>
              </a:spcAft>
              <a:buSzPct val="75000"/>
              <a:buChar char="•"/>
            </a:pPr>
            <a:r>
              <a:rPr lang="it-IT">
                <a:latin typeface="Arial"/>
                <a:ea typeface="Arial"/>
                <a:cs typeface="Arial"/>
                <a:sym typeface="Arial"/>
              </a:rPr>
              <a:t>Visualizamos la correlación entre todas las variables y «Heart Disease» con un diagrama de correlación heatmap.</a:t>
            </a:r>
            <a:endParaRPr>
              <a:latin typeface="Arial"/>
              <a:ea typeface="Arial"/>
              <a:cs typeface="Arial"/>
              <a:sym typeface="Arial"/>
            </a:endParaRPr>
          </a:p>
          <a:p>
            <a:pPr indent="-228599" lvl="0" marL="228600" rtl="0" algn="just">
              <a:lnSpc>
                <a:spcPct val="120000"/>
              </a:lnSpc>
              <a:spcBef>
                <a:spcPts val="1000"/>
              </a:spcBef>
              <a:spcAft>
                <a:spcPts val="0"/>
              </a:spcAft>
              <a:buSzPct val="75000"/>
              <a:buChar char="•"/>
            </a:pPr>
            <a:r>
              <a:rPr lang="it-IT">
                <a:latin typeface="Arial"/>
                <a:ea typeface="Arial"/>
                <a:cs typeface="Arial"/>
                <a:sym typeface="Arial"/>
              </a:rPr>
              <a:t>La mayor correlación con la variable de salida es con las 7 variables siguientes: «ST_Slope_Flat», «CheastPainType_ASY», «ExerciseAngina_Y», «Oldpeak», «Sex_M», «Age», «FastingBS». </a:t>
            </a:r>
            <a:endParaRPr>
              <a:latin typeface="Arial"/>
              <a:ea typeface="Arial"/>
              <a:cs typeface="Arial"/>
              <a:sym typeface="Arial"/>
            </a:endParaRPr>
          </a:p>
          <a:p>
            <a:pPr indent="-228600" lvl="0" marL="228600" rtl="0" algn="just">
              <a:lnSpc>
                <a:spcPct val="120000"/>
              </a:lnSpc>
              <a:spcBef>
                <a:spcPts val="1000"/>
              </a:spcBef>
              <a:spcAft>
                <a:spcPts val="0"/>
              </a:spcAft>
              <a:buSzPct val="75000"/>
              <a:buChar char="•"/>
            </a:pPr>
            <a:r>
              <a:rPr lang="it-IT">
                <a:latin typeface="Arial"/>
                <a:ea typeface="Arial"/>
                <a:cs typeface="Arial"/>
                <a:sym typeface="Arial"/>
              </a:rPr>
              <a:t>Entonces identificamos estas </a:t>
            </a:r>
            <a:r>
              <a:rPr b="1" lang="it-IT">
                <a:latin typeface="Arial"/>
                <a:ea typeface="Arial"/>
                <a:cs typeface="Arial"/>
                <a:sym typeface="Arial"/>
              </a:rPr>
              <a:t>7 variables</a:t>
            </a:r>
            <a:r>
              <a:rPr lang="it-IT">
                <a:latin typeface="Arial"/>
                <a:ea typeface="Arial"/>
                <a:cs typeface="Arial"/>
                <a:sym typeface="Arial"/>
              </a:rPr>
              <a:t> como </a:t>
            </a:r>
            <a:r>
              <a:rPr b="1" lang="it-IT">
                <a:latin typeface="Arial"/>
                <a:ea typeface="Arial"/>
                <a:cs typeface="Arial"/>
                <a:sym typeface="Arial"/>
              </a:rPr>
              <a:t>más relevantes</a:t>
            </a:r>
            <a:r>
              <a:rPr lang="it-IT">
                <a:latin typeface="Arial"/>
                <a:ea typeface="Arial"/>
                <a:cs typeface="Arial"/>
                <a:sym typeface="Arial"/>
              </a:rPr>
              <a:t> para determinar si el paciente tiene un</a:t>
            </a:r>
            <a:r>
              <a:rPr lang="it-IT">
                <a:latin typeface="Arial"/>
                <a:ea typeface="Arial"/>
                <a:cs typeface="Arial"/>
                <a:sym typeface="Arial"/>
              </a:rPr>
              <a:t> problema cardiaco</a:t>
            </a:r>
            <a:r>
              <a:rPr lang="it-IT">
                <a:latin typeface="Arial"/>
                <a:ea typeface="Arial"/>
                <a:cs typeface="Arial"/>
                <a:sym typeface="Arial"/>
              </a:rPr>
              <a:t> o no. </a:t>
            </a:r>
            <a:endParaRPr>
              <a:latin typeface="Arial"/>
              <a:ea typeface="Arial"/>
              <a:cs typeface="Arial"/>
              <a:sym typeface="Arial"/>
            </a:endParaRPr>
          </a:p>
        </p:txBody>
      </p:sp>
      <p:sp>
        <p:nvSpPr>
          <p:cNvPr id="143" name="Google Shape;143;p7"/>
          <p:cNvSpPr txBox="1"/>
          <p:nvPr>
            <p:ph idx="12" type="sldNum"/>
          </p:nvPr>
        </p:nvSpPr>
        <p:spPr>
          <a:xfrm>
            <a:off x="11444747" y="6332538"/>
            <a:ext cx="539808"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900"/>
              <a:buNone/>
            </a:pPr>
            <a:fld id="{00000000-1234-1234-1234-123412341234}" type="slidenum">
              <a:rPr lang="it-IT"/>
              <a:t>‹#›</a:t>
            </a:fld>
            <a:endParaRPr/>
          </a:p>
        </p:txBody>
      </p:sp>
      <p:sp>
        <p:nvSpPr>
          <p:cNvPr id="144" name="Google Shape;144;p7"/>
          <p:cNvSpPr txBox="1"/>
          <p:nvPr>
            <p:ph type="title"/>
          </p:nvPr>
        </p:nvSpPr>
        <p:spPr>
          <a:xfrm>
            <a:off x="652371" y="367300"/>
            <a:ext cx="10625100" cy="1147200"/>
          </a:xfrm>
          <a:prstGeom prst="rect">
            <a:avLst/>
          </a:prstGeom>
          <a:noFill/>
          <a:ln>
            <a:noFill/>
          </a:ln>
        </p:spPr>
        <p:txBody>
          <a:bodyPr anchorCtr="0" anchor="b" bIns="45700" lIns="91425" spcFirstLastPara="1" rIns="91425" wrap="square" tIns="45700">
            <a:normAutofit fontScale="90000"/>
          </a:bodyPr>
          <a:lstStyle/>
          <a:p>
            <a:pPr indent="0" lvl="0" marL="142875" rtl="0" algn="l">
              <a:lnSpc>
                <a:spcPct val="120000"/>
              </a:lnSpc>
              <a:spcBef>
                <a:spcPts val="0"/>
              </a:spcBef>
              <a:spcAft>
                <a:spcPts val="0"/>
              </a:spcAft>
              <a:buSzPct val="55555"/>
              <a:buNone/>
            </a:pPr>
            <a:r>
              <a:rPr lang="it-IT">
                <a:latin typeface="Arial"/>
                <a:ea typeface="Arial"/>
                <a:cs typeface="Arial"/>
                <a:sym typeface="Arial"/>
              </a:rPr>
              <a:t>I – Estudio del conjunto de datos</a:t>
            </a:r>
            <a:endParaRPr/>
          </a:p>
          <a:p>
            <a:pPr indent="0" lvl="0" marL="142875" rtl="0" algn="l">
              <a:lnSpc>
                <a:spcPct val="120000"/>
              </a:lnSpc>
              <a:spcBef>
                <a:spcPts val="0"/>
              </a:spcBef>
              <a:spcAft>
                <a:spcPts val="0"/>
              </a:spcAft>
              <a:buSzPct val="55555"/>
              <a:buNone/>
            </a:pPr>
            <a:r>
              <a:rPr lang="it-IT">
                <a:solidFill>
                  <a:schemeClr val="lt1"/>
                </a:solidFill>
              </a:rPr>
              <a:t>I.D - </a:t>
            </a:r>
            <a:r>
              <a:rPr lang="it-IT">
                <a:solidFill>
                  <a:schemeClr val="lt1"/>
                </a:solidFill>
              </a:rPr>
              <a:t>Análisis</a:t>
            </a:r>
            <a:r>
              <a:rPr lang="it-IT">
                <a:solidFill>
                  <a:schemeClr val="lt1"/>
                </a:solidFill>
              </a:rPr>
              <a:t> de los datos</a:t>
            </a:r>
            <a:endParaRPr>
              <a:solidFill>
                <a:schemeClr val="lt1"/>
              </a:solidFill>
              <a:latin typeface="Arial"/>
              <a:ea typeface="Arial"/>
              <a:cs typeface="Arial"/>
              <a:sym typeface="Arial"/>
            </a:endParaRPr>
          </a:p>
        </p:txBody>
      </p:sp>
      <p:sp>
        <p:nvSpPr>
          <p:cNvPr id="145" name="Google Shape;145;p7"/>
          <p:cNvSpPr txBox="1"/>
          <p:nvPr>
            <p:ph type="title"/>
          </p:nvPr>
        </p:nvSpPr>
        <p:spPr>
          <a:xfrm>
            <a:off x="5881841" y="721867"/>
            <a:ext cx="6154200" cy="14478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20000"/>
              </a:lnSpc>
              <a:spcBef>
                <a:spcPts val="0"/>
              </a:spcBef>
              <a:spcAft>
                <a:spcPts val="0"/>
              </a:spcAft>
              <a:buClr>
                <a:srgbClr val="FFFFFF"/>
              </a:buClr>
              <a:buSzPct val="128571"/>
              <a:buFont typeface="Arial"/>
              <a:buNone/>
            </a:pPr>
            <a:r>
              <a:rPr lang="it-IT" sz="2800"/>
              <a:t>¿M</a:t>
            </a:r>
            <a:r>
              <a:rPr lang="it-IT" sz="2800"/>
              <a:t>ayor correlación con HeartDisease</a:t>
            </a:r>
            <a:r>
              <a:rPr lang="it-IT" sz="2800"/>
              <a:t>?</a:t>
            </a:r>
            <a:endParaRPr sz="2800"/>
          </a:p>
          <a:p>
            <a:pPr indent="0" lvl="0" marL="0" rtl="0" algn="ctr">
              <a:lnSpc>
                <a:spcPct val="120000"/>
              </a:lnSpc>
              <a:spcBef>
                <a:spcPts val="0"/>
              </a:spcBef>
              <a:spcAft>
                <a:spcPts val="0"/>
              </a:spcAft>
              <a:buClr>
                <a:srgbClr val="FFFFFF"/>
              </a:buClr>
              <a:buSzPct val="128571"/>
              <a:buFont typeface="Arial"/>
              <a:buNone/>
            </a:pPr>
            <a:r>
              <a:rPr lang="it-IT" sz="2800">
                <a:solidFill>
                  <a:schemeClr val="lt1"/>
                </a:solidFill>
                <a:highlight>
                  <a:schemeClr val="dk1"/>
                </a:highlight>
              </a:rPr>
              <a:t>Correlación </a:t>
            </a:r>
            <a:r>
              <a:rPr lang="it-IT" sz="2800"/>
              <a:t>entre variables</a:t>
            </a:r>
            <a:endParaRPr sz="2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487238f5a9_3_8"/>
          <p:cNvSpPr txBox="1"/>
          <p:nvPr>
            <p:ph type="title"/>
          </p:nvPr>
        </p:nvSpPr>
        <p:spPr>
          <a:xfrm>
            <a:off x="348196" y="440300"/>
            <a:ext cx="10625100" cy="1147200"/>
          </a:xfrm>
          <a:prstGeom prst="rect">
            <a:avLst/>
          </a:prstGeom>
        </p:spPr>
        <p:txBody>
          <a:bodyPr anchorCtr="0" anchor="b" bIns="45700" lIns="91425" spcFirstLastPara="1" rIns="91425" wrap="square" tIns="45700">
            <a:noAutofit/>
          </a:bodyPr>
          <a:lstStyle/>
          <a:p>
            <a:pPr indent="0" lvl="1" marL="600075" rtl="0" algn="l">
              <a:lnSpc>
                <a:spcPct val="120000"/>
              </a:lnSpc>
              <a:spcBef>
                <a:spcPts val="500"/>
              </a:spcBef>
              <a:spcAft>
                <a:spcPts val="0"/>
              </a:spcAft>
              <a:buNone/>
            </a:pPr>
            <a:r>
              <a:rPr lang="it-IT" sz="3200">
                <a:solidFill>
                  <a:schemeClr val="lt1"/>
                </a:solidFill>
                <a:highlight>
                  <a:schemeClr val="dk1"/>
                </a:highlight>
              </a:rPr>
              <a:t>I – Estudio del conjunto de datos</a:t>
            </a:r>
            <a:endParaRPr sz="3200">
              <a:solidFill>
                <a:schemeClr val="lt1"/>
              </a:solidFill>
              <a:highlight>
                <a:schemeClr val="dk1"/>
              </a:highlight>
            </a:endParaRPr>
          </a:p>
          <a:p>
            <a:pPr indent="0" lvl="1" marL="600075" rtl="0" algn="l">
              <a:lnSpc>
                <a:spcPct val="120000"/>
              </a:lnSpc>
              <a:spcBef>
                <a:spcPts val="500"/>
              </a:spcBef>
              <a:spcAft>
                <a:spcPts val="0"/>
              </a:spcAft>
              <a:buNone/>
            </a:pPr>
            <a:r>
              <a:rPr lang="it-IT" sz="3200">
                <a:solidFill>
                  <a:schemeClr val="lt1"/>
                </a:solidFill>
                <a:highlight>
                  <a:schemeClr val="dk1"/>
                </a:highlight>
              </a:rPr>
              <a:t>I.E - Separación en entrenamiento, validación, test</a:t>
            </a:r>
            <a:endParaRPr/>
          </a:p>
        </p:txBody>
      </p:sp>
      <p:sp>
        <p:nvSpPr>
          <p:cNvPr id="151" name="Google Shape;151;g2487238f5a9_3_8"/>
          <p:cNvSpPr txBox="1"/>
          <p:nvPr>
            <p:ph idx="1" type="body"/>
          </p:nvPr>
        </p:nvSpPr>
        <p:spPr>
          <a:xfrm>
            <a:off x="956546" y="2234075"/>
            <a:ext cx="10620900" cy="3848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it-IT">
                <a:latin typeface="Arial"/>
                <a:ea typeface="Arial"/>
                <a:cs typeface="Arial"/>
                <a:sym typeface="Arial"/>
              </a:rPr>
              <a:t>Partimos los datos en</a:t>
            </a:r>
            <a:r>
              <a:rPr b="1" lang="it-IT">
                <a:latin typeface="Arial"/>
                <a:ea typeface="Arial"/>
                <a:cs typeface="Arial"/>
                <a:sym typeface="Arial"/>
              </a:rPr>
              <a:t> 60% de entrenamiento, 20 % de </a:t>
            </a:r>
            <a:r>
              <a:rPr b="1" lang="it-IT">
                <a:latin typeface="Arial"/>
                <a:ea typeface="Arial"/>
                <a:cs typeface="Arial"/>
                <a:sym typeface="Arial"/>
              </a:rPr>
              <a:t>validación</a:t>
            </a:r>
            <a:r>
              <a:rPr b="1" lang="it-IT">
                <a:latin typeface="Arial"/>
                <a:ea typeface="Arial"/>
                <a:cs typeface="Arial"/>
                <a:sym typeface="Arial"/>
              </a:rPr>
              <a:t> y 20 % test </a:t>
            </a:r>
            <a:r>
              <a:rPr lang="it-IT">
                <a:latin typeface="Arial"/>
                <a:ea typeface="Arial"/>
                <a:cs typeface="Arial"/>
                <a:sym typeface="Arial"/>
              </a:rPr>
              <a:t>usando el </a:t>
            </a:r>
            <a:r>
              <a:rPr b="1" i="1" lang="it-IT">
                <a:latin typeface="Arial"/>
                <a:ea typeface="Arial"/>
                <a:cs typeface="Arial"/>
                <a:sym typeface="Arial"/>
              </a:rPr>
              <a:t>train_test_split </a:t>
            </a:r>
            <a:r>
              <a:rPr lang="it-IT">
                <a:latin typeface="Arial"/>
                <a:ea typeface="Arial"/>
                <a:cs typeface="Arial"/>
                <a:sym typeface="Arial"/>
              </a:rPr>
              <a:t>de </a:t>
            </a:r>
            <a:r>
              <a:rPr i="1" lang="it-IT">
                <a:latin typeface="Arial"/>
                <a:ea typeface="Arial"/>
                <a:cs typeface="Arial"/>
                <a:sym typeface="Arial"/>
              </a:rPr>
              <a:t>sklearn </a:t>
            </a:r>
            <a:r>
              <a:rPr lang="it-IT">
                <a:latin typeface="Arial"/>
                <a:ea typeface="Arial"/>
                <a:cs typeface="Arial"/>
                <a:sym typeface="Arial"/>
              </a:rPr>
              <a:t>con stratify.</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a:p>
            <a:pPr indent="0" lvl="0" marL="457200" rtl="0" algn="l">
              <a:spcBef>
                <a:spcPts val="1000"/>
              </a:spcBef>
              <a:spcAft>
                <a:spcPts val="0"/>
              </a:spcAft>
              <a:buNone/>
            </a:pPr>
            <a:r>
              <a:rPr lang="it-IT">
                <a:latin typeface="Arial"/>
                <a:ea typeface="Arial"/>
                <a:cs typeface="Arial"/>
                <a:sym typeface="Arial"/>
              </a:rPr>
              <a:t>Dimension tabla X_train:  (550, 20) , Dimension tabla y_train:  (550,)</a:t>
            </a:r>
            <a:endParaRPr>
              <a:latin typeface="Arial"/>
              <a:ea typeface="Arial"/>
              <a:cs typeface="Arial"/>
              <a:sym typeface="Arial"/>
            </a:endParaRPr>
          </a:p>
          <a:p>
            <a:pPr indent="0" lvl="0" marL="457200" rtl="0" algn="l">
              <a:spcBef>
                <a:spcPts val="1000"/>
              </a:spcBef>
              <a:spcAft>
                <a:spcPts val="0"/>
              </a:spcAft>
              <a:buNone/>
            </a:pPr>
            <a:r>
              <a:rPr lang="it-IT">
                <a:latin typeface="Arial"/>
                <a:ea typeface="Arial"/>
                <a:cs typeface="Arial"/>
                <a:sym typeface="Arial"/>
              </a:rPr>
              <a:t>Dimension tabla X_val:  (184, 20) , Dimension tabla y_val:  (184,)</a:t>
            </a:r>
            <a:endParaRPr>
              <a:latin typeface="Arial"/>
              <a:ea typeface="Arial"/>
              <a:cs typeface="Arial"/>
              <a:sym typeface="Arial"/>
            </a:endParaRPr>
          </a:p>
          <a:p>
            <a:pPr indent="0" lvl="0" marL="457200" rtl="0" algn="l">
              <a:spcBef>
                <a:spcPts val="1000"/>
              </a:spcBef>
              <a:spcAft>
                <a:spcPts val="0"/>
              </a:spcAft>
              <a:buClr>
                <a:schemeClr val="dk1"/>
              </a:buClr>
              <a:buSzPts val="1100"/>
              <a:buFont typeface="Arial"/>
              <a:buNone/>
            </a:pPr>
            <a:r>
              <a:rPr lang="it-IT">
                <a:latin typeface="Arial"/>
                <a:ea typeface="Arial"/>
                <a:cs typeface="Arial"/>
                <a:sym typeface="Arial"/>
              </a:rPr>
              <a:t>Dimension tabla X_test:  (184, 20) , Dimension tabla y_test:  (184,)</a:t>
            </a:r>
            <a:endParaRPr>
              <a:latin typeface="Arial"/>
              <a:ea typeface="Arial"/>
              <a:cs typeface="Arial"/>
              <a:sym typeface="Arial"/>
            </a:endParaRPr>
          </a:p>
          <a:p>
            <a:pPr indent="0" lvl="0" marL="0" rtl="0" algn="l">
              <a:spcBef>
                <a:spcPts val="1000"/>
              </a:spcBef>
              <a:spcAft>
                <a:spcPts val="0"/>
              </a:spcAft>
              <a:buNone/>
            </a:pPr>
            <a:r>
              <a:t/>
            </a:r>
            <a:endParaRPr>
              <a:latin typeface="Arial"/>
              <a:ea typeface="Arial"/>
              <a:cs typeface="Arial"/>
              <a:sym typeface="Arial"/>
            </a:endParaRPr>
          </a:p>
        </p:txBody>
      </p:sp>
      <p:sp>
        <p:nvSpPr>
          <p:cNvPr id="152" name="Google Shape;152;g2487238f5a9_3_8"/>
          <p:cNvSpPr txBox="1"/>
          <p:nvPr>
            <p:ph idx="12" type="sldNum"/>
          </p:nvPr>
        </p:nvSpPr>
        <p:spPr>
          <a:xfrm>
            <a:off x="11444747" y="6332538"/>
            <a:ext cx="53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900"/>
              <a:buFont typeface="Arial"/>
              <a:buNone/>
            </a:pPr>
            <a:fld id="{00000000-1234-1234-1234-123412341234}" type="slidenum">
              <a:rPr lang="it-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Citation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2023-05-21T16:20:52Z</dcterms:created>
  <dc:creator>Greta Angolani</dc:creator>
</cp:coreProperties>
</file>