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7" r:id="rId2"/>
    <p:sldId id="258" r:id="rId3"/>
    <p:sldId id="260" r:id="rId4"/>
    <p:sldId id="262" r:id="rId5"/>
    <p:sldId id="263" r:id="rId6"/>
    <p:sldId id="261" r:id="rId7"/>
    <p:sldId id="259" r:id="rId8"/>
    <p:sldId id="268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OISE CASTRO" initials="HC" lastIdx="1" clrIdx="0">
    <p:extLst>
      <p:ext uri="{19B8F6BF-5375-455C-9EA6-DF929625EA0E}">
        <p15:presenceInfo xmlns:p15="http://schemas.microsoft.com/office/powerpoint/2012/main" userId="HELOISE CAST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01D81-3A79-4D14-B573-96CC39FAD8BF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BA654B1-50DA-40C5-B945-A4660F698BF1}">
      <dgm:prSet phldrT="[Texto]" custT="1"/>
      <dgm:spPr/>
      <dgm:t>
        <a:bodyPr/>
        <a:lstStyle/>
        <a:p>
          <a:r>
            <a:rPr lang="pt-BR" sz="2800" dirty="0"/>
            <a:t>1970</a:t>
          </a:r>
        </a:p>
      </dgm:t>
    </dgm:pt>
    <dgm:pt modelId="{DA0D536D-2AA5-4517-9A29-235BD063680F}" type="parTrans" cxnId="{AB3BB61D-1FFF-498B-A919-689CA5446738}">
      <dgm:prSet/>
      <dgm:spPr/>
      <dgm:t>
        <a:bodyPr/>
        <a:lstStyle/>
        <a:p>
          <a:endParaRPr lang="pt-BR"/>
        </a:p>
      </dgm:t>
    </dgm:pt>
    <dgm:pt modelId="{DF646E51-B568-4A18-AA4B-694AB9557C39}" type="sibTrans" cxnId="{AB3BB61D-1FFF-498B-A919-689CA5446738}">
      <dgm:prSet/>
      <dgm:spPr/>
      <dgm:t>
        <a:bodyPr/>
        <a:lstStyle/>
        <a:p>
          <a:endParaRPr lang="pt-BR"/>
        </a:p>
      </dgm:t>
    </dgm:pt>
    <dgm:pt modelId="{D29A791E-E7B1-470C-BD21-646A6912955D}">
      <dgm:prSet phldrT="[Texto]" custT="1"/>
      <dgm:spPr/>
      <dgm:t>
        <a:bodyPr/>
        <a:lstStyle/>
        <a:p>
          <a:r>
            <a:rPr lang="pt-BR" sz="2000" dirty="0"/>
            <a:t>Até 1960 a comunicação dava-se somente por rede telefônica.</a:t>
          </a:r>
        </a:p>
      </dgm:t>
    </dgm:pt>
    <dgm:pt modelId="{2B1501DF-1BB0-4128-9E39-B0775EF40E8E}" type="parTrans" cxnId="{F6567CBA-FE08-4C17-A382-9F12ACF8162C}">
      <dgm:prSet/>
      <dgm:spPr/>
      <dgm:t>
        <a:bodyPr/>
        <a:lstStyle/>
        <a:p>
          <a:endParaRPr lang="pt-BR"/>
        </a:p>
      </dgm:t>
    </dgm:pt>
    <dgm:pt modelId="{5C2D4B96-D6E1-4E9B-B157-C33DD250B59E}" type="sibTrans" cxnId="{F6567CBA-FE08-4C17-A382-9F12ACF8162C}">
      <dgm:prSet/>
      <dgm:spPr/>
      <dgm:t>
        <a:bodyPr/>
        <a:lstStyle/>
        <a:p>
          <a:endParaRPr lang="pt-BR"/>
        </a:p>
      </dgm:t>
    </dgm:pt>
    <dgm:pt modelId="{F41CDFF9-3EFE-4FE9-9857-889B220E264A}">
      <dgm:prSet phldrT="[Texto]" custT="1"/>
      <dgm:spPr/>
      <dgm:t>
        <a:bodyPr/>
        <a:lstStyle/>
        <a:p>
          <a:r>
            <a:rPr lang="pt-BR" sz="2400" dirty="0"/>
            <a:t>Em 1965 houve a criação da primeira rede de computadores de Massachusetts até a Califórnia.</a:t>
          </a:r>
        </a:p>
      </dgm:t>
    </dgm:pt>
    <dgm:pt modelId="{A266856A-E9F2-4B92-93CA-F7052DEF9C98}" type="parTrans" cxnId="{ADFB36B1-CB44-4F82-A414-8FF3549EA78A}">
      <dgm:prSet/>
      <dgm:spPr/>
      <dgm:t>
        <a:bodyPr/>
        <a:lstStyle/>
        <a:p>
          <a:endParaRPr lang="pt-BR"/>
        </a:p>
      </dgm:t>
    </dgm:pt>
    <dgm:pt modelId="{8079029B-3230-4F81-AFCF-3761A632B18E}" type="sibTrans" cxnId="{ADFB36B1-CB44-4F82-A414-8FF3549EA78A}">
      <dgm:prSet/>
      <dgm:spPr/>
      <dgm:t>
        <a:bodyPr/>
        <a:lstStyle/>
        <a:p>
          <a:endParaRPr lang="pt-BR"/>
        </a:p>
      </dgm:t>
    </dgm:pt>
    <dgm:pt modelId="{18F79ED3-2D32-49F5-A133-F4D854BE4287}" type="pres">
      <dgm:prSet presAssocID="{40B01D81-3A79-4D14-B573-96CC39FAD8BF}" presName="Name0" presStyleCnt="0">
        <dgm:presLayoutVars>
          <dgm:dir/>
          <dgm:resizeHandles val="exact"/>
        </dgm:presLayoutVars>
      </dgm:prSet>
      <dgm:spPr/>
    </dgm:pt>
    <dgm:pt modelId="{E48CCD7E-54B7-4F46-A97A-90D09748DC17}" type="pres">
      <dgm:prSet presAssocID="{40B01D81-3A79-4D14-B573-96CC39FAD8BF}" presName="bkgdShp" presStyleLbl="alignAccFollowNode1" presStyleIdx="0" presStyleCnt="1" custLinFactNeighborX="1110" custLinFactNeighborY="-31050"/>
      <dgm:spPr/>
    </dgm:pt>
    <dgm:pt modelId="{E9381302-0268-48EC-9F86-1BD9046455BF}" type="pres">
      <dgm:prSet presAssocID="{40B01D81-3A79-4D14-B573-96CC39FAD8BF}" presName="linComp" presStyleCnt="0"/>
      <dgm:spPr/>
    </dgm:pt>
    <dgm:pt modelId="{1924FF0F-69F4-4AC0-A0A0-D7ADA421F9E4}" type="pres">
      <dgm:prSet presAssocID="{D29A791E-E7B1-470C-BD21-646A6912955D}" presName="compNode" presStyleCnt="0"/>
      <dgm:spPr/>
    </dgm:pt>
    <dgm:pt modelId="{5E7C3899-0A11-4410-898D-318BC0F82615}" type="pres">
      <dgm:prSet presAssocID="{D29A791E-E7B1-470C-BD21-646A6912955D}" presName="node" presStyleLbl="node1" presStyleIdx="0" presStyleCnt="3">
        <dgm:presLayoutVars>
          <dgm:bulletEnabled val="1"/>
        </dgm:presLayoutVars>
      </dgm:prSet>
      <dgm:spPr/>
    </dgm:pt>
    <dgm:pt modelId="{23F4363B-3E83-4B62-B231-DD4AE0C3F5D8}" type="pres">
      <dgm:prSet presAssocID="{D29A791E-E7B1-470C-BD21-646A6912955D}" presName="invisiNode" presStyleLbl="node1" presStyleIdx="0" presStyleCnt="3"/>
      <dgm:spPr/>
    </dgm:pt>
    <dgm:pt modelId="{9D97579D-2476-497A-9784-D9194441D59A}" type="pres">
      <dgm:prSet presAssocID="{D29A791E-E7B1-470C-BD21-646A6912955D}" presName="imagNode" presStyleLbl="fgImgPlace1" presStyleIdx="0" presStyleCnt="3"/>
      <dgm:spPr/>
    </dgm:pt>
    <dgm:pt modelId="{D90A245C-5042-4FEB-9869-821286BBFDE5}" type="pres">
      <dgm:prSet presAssocID="{5C2D4B96-D6E1-4E9B-B157-C33DD250B59E}" presName="sibTrans" presStyleLbl="sibTrans2D1" presStyleIdx="0" presStyleCnt="0"/>
      <dgm:spPr/>
    </dgm:pt>
    <dgm:pt modelId="{212ADE71-3912-4234-AA0C-A423ACC4C94A}" type="pres">
      <dgm:prSet presAssocID="{F41CDFF9-3EFE-4FE9-9857-889B220E264A}" presName="compNode" presStyleCnt="0"/>
      <dgm:spPr/>
    </dgm:pt>
    <dgm:pt modelId="{F65405F9-ABE8-44AB-A957-B03A426D61E1}" type="pres">
      <dgm:prSet presAssocID="{F41CDFF9-3EFE-4FE9-9857-889B220E264A}" presName="node" presStyleLbl="node1" presStyleIdx="1" presStyleCnt="3" custLinFactNeighborX="0" custLinFactNeighborY="1110">
        <dgm:presLayoutVars>
          <dgm:bulletEnabled val="1"/>
        </dgm:presLayoutVars>
      </dgm:prSet>
      <dgm:spPr/>
    </dgm:pt>
    <dgm:pt modelId="{B9419B2B-C122-4F62-B662-23D52EA7C7AF}" type="pres">
      <dgm:prSet presAssocID="{F41CDFF9-3EFE-4FE9-9857-889B220E264A}" presName="invisiNode" presStyleLbl="node1" presStyleIdx="1" presStyleCnt="3"/>
      <dgm:spPr/>
    </dgm:pt>
    <dgm:pt modelId="{E8051B63-C0C0-43D3-BBB5-AFEF6971EB8F}" type="pres">
      <dgm:prSet presAssocID="{F41CDFF9-3EFE-4FE9-9857-889B220E264A}" presName="imagNode" presStyleLbl="fgImgPlace1" presStyleIdx="1" presStyleCnt="3" custLinFactX="8911" custLinFactNeighborX="100000" custLinFactNeighborY="-1843"/>
      <dgm:spPr>
        <a:blipFill rotWithShape="1">
          <a:blip xmlns:r="http://schemas.openxmlformats.org/officeDocument/2006/relationships" r:embed="rId1"/>
          <a:srcRect/>
          <a:stretch>
            <a:fillRect t="-4000" b="-4000"/>
          </a:stretch>
        </a:blipFill>
      </dgm:spPr>
    </dgm:pt>
    <dgm:pt modelId="{137540F0-37E6-4BF6-80B5-0F7D723DA2A9}" type="pres">
      <dgm:prSet presAssocID="{8079029B-3230-4F81-AFCF-3761A632B18E}" presName="sibTrans" presStyleLbl="sibTrans2D1" presStyleIdx="0" presStyleCnt="0"/>
      <dgm:spPr/>
    </dgm:pt>
    <dgm:pt modelId="{58D1A4D2-4532-48F4-992C-AC2B25D9345D}" type="pres">
      <dgm:prSet presAssocID="{DBA654B1-50DA-40C5-B945-A4660F698BF1}" presName="compNode" presStyleCnt="0"/>
      <dgm:spPr/>
    </dgm:pt>
    <dgm:pt modelId="{666E4537-87CD-4F23-AE50-C48849726397}" type="pres">
      <dgm:prSet presAssocID="{DBA654B1-50DA-40C5-B945-A4660F698BF1}" presName="node" presStyleLbl="node1" presStyleIdx="2" presStyleCnt="3" custLinFactNeighborY="2220">
        <dgm:presLayoutVars>
          <dgm:bulletEnabled val="1"/>
        </dgm:presLayoutVars>
      </dgm:prSet>
      <dgm:spPr/>
    </dgm:pt>
    <dgm:pt modelId="{7F81879F-9986-4BA3-806D-7E9B115102B7}" type="pres">
      <dgm:prSet presAssocID="{DBA654B1-50DA-40C5-B945-A4660F698BF1}" presName="invisiNode" presStyleLbl="node1" presStyleIdx="2" presStyleCnt="3"/>
      <dgm:spPr/>
    </dgm:pt>
    <dgm:pt modelId="{226E8521-0A18-4DDD-AEB8-398A99BEF4BC}" type="pres">
      <dgm:prSet presAssocID="{DBA654B1-50DA-40C5-B945-A4660F698BF1}" presName="imagNode" presStyleLbl="fgImgPlace1" presStyleIdx="2" presStyleCnt="3" custLinFactX="-12702" custLinFactNeighborX="-100000" custLinFactNeighborY="-1843"/>
      <dgm:spPr>
        <a:blipFill rotWithShape="1">
          <a:blip xmlns:r="http://schemas.openxmlformats.org/officeDocument/2006/relationships" r:embed="rId2"/>
          <a:srcRect/>
          <a:stretch>
            <a:fillRect t="-20000" b="-20000"/>
          </a:stretch>
        </a:blipFill>
      </dgm:spPr>
    </dgm:pt>
  </dgm:ptLst>
  <dgm:cxnLst>
    <dgm:cxn modelId="{53AB2E09-3F99-427D-B2A9-75B9101F91FF}" type="presOf" srcId="{5C2D4B96-D6E1-4E9B-B157-C33DD250B59E}" destId="{D90A245C-5042-4FEB-9869-821286BBFDE5}" srcOrd="0" destOrd="0" presId="urn:microsoft.com/office/officeart/2005/8/layout/pList2"/>
    <dgm:cxn modelId="{2F67B319-0668-4B1F-BCF6-ED6FC42AE794}" type="presOf" srcId="{40B01D81-3A79-4D14-B573-96CC39FAD8BF}" destId="{18F79ED3-2D32-49F5-A133-F4D854BE4287}" srcOrd="0" destOrd="0" presId="urn:microsoft.com/office/officeart/2005/8/layout/pList2"/>
    <dgm:cxn modelId="{AB3BB61D-1FFF-498B-A919-689CA5446738}" srcId="{40B01D81-3A79-4D14-B573-96CC39FAD8BF}" destId="{DBA654B1-50DA-40C5-B945-A4660F698BF1}" srcOrd="2" destOrd="0" parTransId="{DA0D536D-2AA5-4517-9A29-235BD063680F}" sibTransId="{DF646E51-B568-4A18-AA4B-694AB9557C39}"/>
    <dgm:cxn modelId="{84B31F91-900E-4F6B-90BA-1AE9E0B02CF9}" type="presOf" srcId="{F41CDFF9-3EFE-4FE9-9857-889B220E264A}" destId="{F65405F9-ABE8-44AB-A957-B03A426D61E1}" srcOrd="0" destOrd="0" presId="urn:microsoft.com/office/officeart/2005/8/layout/pList2"/>
    <dgm:cxn modelId="{ADFB36B1-CB44-4F82-A414-8FF3549EA78A}" srcId="{40B01D81-3A79-4D14-B573-96CC39FAD8BF}" destId="{F41CDFF9-3EFE-4FE9-9857-889B220E264A}" srcOrd="1" destOrd="0" parTransId="{A266856A-E9F2-4B92-93CA-F7052DEF9C98}" sibTransId="{8079029B-3230-4F81-AFCF-3761A632B18E}"/>
    <dgm:cxn modelId="{F53ADFB6-B13E-4F50-AA29-5CBD7CBB42A2}" type="presOf" srcId="{D29A791E-E7B1-470C-BD21-646A6912955D}" destId="{5E7C3899-0A11-4410-898D-318BC0F82615}" srcOrd="0" destOrd="0" presId="urn:microsoft.com/office/officeart/2005/8/layout/pList2"/>
    <dgm:cxn modelId="{F6567CBA-FE08-4C17-A382-9F12ACF8162C}" srcId="{40B01D81-3A79-4D14-B573-96CC39FAD8BF}" destId="{D29A791E-E7B1-470C-BD21-646A6912955D}" srcOrd="0" destOrd="0" parTransId="{2B1501DF-1BB0-4128-9E39-B0775EF40E8E}" sibTransId="{5C2D4B96-D6E1-4E9B-B157-C33DD250B59E}"/>
    <dgm:cxn modelId="{2B6EB9E9-AFA1-4D4F-8653-A88B258E6ED9}" type="presOf" srcId="{DBA654B1-50DA-40C5-B945-A4660F698BF1}" destId="{666E4537-87CD-4F23-AE50-C48849726397}" srcOrd="0" destOrd="0" presId="urn:microsoft.com/office/officeart/2005/8/layout/pList2"/>
    <dgm:cxn modelId="{94875DEC-FA61-42C5-8259-3A4AD1FFD66D}" type="presOf" srcId="{8079029B-3230-4F81-AFCF-3761A632B18E}" destId="{137540F0-37E6-4BF6-80B5-0F7D723DA2A9}" srcOrd="0" destOrd="0" presId="urn:microsoft.com/office/officeart/2005/8/layout/pList2"/>
    <dgm:cxn modelId="{704961B4-B50E-4186-A79A-3FB3C427AB88}" type="presParOf" srcId="{18F79ED3-2D32-49F5-A133-F4D854BE4287}" destId="{E48CCD7E-54B7-4F46-A97A-90D09748DC17}" srcOrd="0" destOrd="0" presId="urn:microsoft.com/office/officeart/2005/8/layout/pList2"/>
    <dgm:cxn modelId="{250100C2-DE9F-4A42-A383-8D90639DF578}" type="presParOf" srcId="{18F79ED3-2D32-49F5-A133-F4D854BE4287}" destId="{E9381302-0268-48EC-9F86-1BD9046455BF}" srcOrd="1" destOrd="0" presId="urn:microsoft.com/office/officeart/2005/8/layout/pList2"/>
    <dgm:cxn modelId="{103601C0-26FA-4D17-BC5F-A5C5E0D0C2F8}" type="presParOf" srcId="{E9381302-0268-48EC-9F86-1BD9046455BF}" destId="{1924FF0F-69F4-4AC0-A0A0-D7ADA421F9E4}" srcOrd="0" destOrd="0" presId="urn:microsoft.com/office/officeart/2005/8/layout/pList2"/>
    <dgm:cxn modelId="{D3902575-A7B1-4CF7-83F8-33D5FB84B876}" type="presParOf" srcId="{1924FF0F-69F4-4AC0-A0A0-D7ADA421F9E4}" destId="{5E7C3899-0A11-4410-898D-318BC0F82615}" srcOrd="0" destOrd="0" presId="urn:microsoft.com/office/officeart/2005/8/layout/pList2"/>
    <dgm:cxn modelId="{74D5AF96-971E-4809-846B-171505A46FD2}" type="presParOf" srcId="{1924FF0F-69F4-4AC0-A0A0-D7ADA421F9E4}" destId="{23F4363B-3E83-4B62-B231-DD4AE0C3F5D8}" srcOrd="1" destOrd="0" presId="urn:microsoft.com/office/officeart/2005/8/layout/pList2"/>
    <dgm:cxn modelId="{D3D018CB-FAD3-40F4-A078-D8D6ABCC05FE}" type="presParOf" srcId="{1924FF0F-69F4-4AC0-A0A0-D7ADA421F9E4}" destId="{9D97579D-2476-497A-9784-D9194441D59A}" srcOrd="2" destOrd="0" presId="urn:microsoft.com/office/officeart/2005/8/layout/pList2"/>
    <dgm:cxn modelId="{C429529F-0429-4A85-BD08-B9266956C872}" type="presParOf" srcId="{E9381302-0268-48EC-9F86-1BD9046455BF}" destId="{D90A245C-5042-4FEB-9869-821286BBFDE5}" srcOrd="1" destOrd="0" presId="urn:microsoft.com/office/officeart/2005/8/layout/pList2"/>
    <dgm:cxn modelId="{BF220ACA-890B-433C-9716-32F354DA45D7}" type="presParOf" srcId="{E9381302-0268-48EC-9F86-1BD9046455BF}" destId="{212ADE71-3912-4234-AA0C-A423ACC4C94A}" srcOrd="2" destOrd="0" presId="urn:microsoft.com/office/officeart/2005/8/layout/pList2"/>
    <dgm:cxn modelId="{27A390E6-9D92-4458-8704-D501E869D83E}" type="presParOf" srcId="{212ADE71-3912-4234-AA0C-A423ACC4C94A}" destId="{F65405F9-ABE8-44AB-A957-B03A426D61E1}" srcOrd="0" destOrd="0" presId="urn:microsoft.com/office/officeart/2005/8/layout/pList2"/>
    <dgm:cxn modelId="{5EEEE680-D90C-41C0-8248-FA9223ED4175}" type="presParOf" srcId="{212ADE71-3912-4234-AA0C-A423ACC4C94A}" destId="{B9419B2B-C122-4F62-B662-23D52EA7C7AF}" srcOrd="1" destOrd="0" presId="urn:microsoft.com/office/officeart/2005/8/layout/pList2"/>
    <dgm:cxn modelId="{AA6740BF-68A7-4E6E-94F1-09F374543AE3}" type="presParOf" srcId="{212ADE71-3912-4234-AA0C-A423ACC4C94A}" destId="{E8051B63-C0C0-43D3-BBB5-AFEF6971EB8F}" srcOrd="2" destOrd="0" presId="urn:microsoft.com/office/officeart/2005/8/layout/pList2"/>
    <dgm:cxn modelId="{CECAA10A-EEF6-4BEC-9B88-D7441D5F06D1}" type="presParOf" srcId="{E9381302-0268-48EC-9F86-1BD9046455BF}" destId="{137540F0-37E6-4BF6-80B5-0F7D723DA2A9}" srcOrd="3" destOrd="0" presId="urn:microsoft.com/office/officeart/2005/8/layout/pList2"/>
    <dgm:cxn modelId="{EE291E54-FFDE-495E-90A0-69C593DBAB3F}" type="presParOf" srcId="{E9381302-0268-48EC-9F86-1BD9046455BF}" destId="{58D1A4D2-4532-48F4-992C-AC2B25D9345D}" srcOrd="4" destOrd="0" presId="urn:microsoft.com/office/officeart/2005/8/layout/pList2"/>
    <dgm:cxn modelId="{D058B640-69E1-4C12-99FD-535A66FF19E8}" type="presParOf" srcId="{58D1A4D2-4532-48F4-992C-AC2B25D9345D}" destId="{666E4537-87CD-4F23-AE50-C48849726397}" srcOrd="0" destOrd="0" presId="urn:microsoft.com/office/officeart/2005/8/layout/pList2"/>
    <dgm:cxn modelId="{C8177AD6-9AB3-4341-8A0D-AF7398B32A73}" type="presParOf" srcId="{58D1A4D2-4532-48F4-992C-AC2B25D9345D}" destId="{7F81879F-9986-4BA3-806D-7E9B115102B7}" srcOrd="1" destOrd="0" presId="urn:microsoft.com/office/officeart/2005/8/layout/pList2"/>
    <dgm:cxn modelId="{8E65394B-7FC3-4A22-9708-043DFD49B299}" type="presParOf" srcId="{58D1A4D2-4532-48F4-992C-AC2B25D9345D}" destId="{226E8521-0A18-4DDD-AEB8-398A99BEF4B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CCD7E-54B7-4F46-A97A-90D09748DC17}">
      <dsp:nvSpPr>
        <dsp:cNvPr id="0" name=""/>
        <dsp:cNvSpPr/>
      </dsp:nvSpPr>
      <dsp:spPr>
        <a:xfrm>
          <a:off x="0" y="0"/>
          <a:ext cx="9601200" cy="19635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7579D-2476-497A-9784-D9194441D59A}">
      <dsp:nvSpPr>
        <dsp:cNvPr id="0" name=""/>
        <dsp:cNvSpPr/>
      </dsp:nvSpPr>
      <dsp:spPr>
        <a:xfrm>
          <a:off x="288036" y="261802"/>
          <a:ext cx="2820352" cy="1439913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C3899-0A11-4410-898D-318BC0F82615}">
      <dsp:nvSpPr>
        <dsp:cNvPr id="0" name=""/>
        <dsp:cNvSpPr/>
      </dsp:nvSpPr>
      <dsp:spPr>
        <a:xfrm rot="10800000">
          <a:off x="288036" y="1963518"/>
          <a:ext cx="2820352" cy="239985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Até 1960 a comunicação dava-se somente por rede telefônica.</a:t>
          </a:r>
        </a:p>
      </dsp:txBody>
      <dsp:txXfrm rot="10800000">
        <a:off x="361840" y="1963518"/>
        <a:ext cx="2672744" cy="2326052"/>
      </dsp:txXfrm>
    </dsp:sp>
    <dsp:sp modelId="{E8051B63-C0C0-43D3-BBB5-AFEF6971EB8F}">
      <dsp:nvSpPr>
        <dsp:cNvPr id="0" name=""/>
        <dsp:cNvSpPr/>
      </dsp:nvSpPr>
      <dsp:spPr>
        <a:xfrm>
          <a:off x="6462097" y="235264"/>
          <a:ext cx="2820352" cy="143991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4000" b="-4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405F9-ABE8-44AB-A957-B03A426D61E1}">
      <dsp:nvSpPr>
        <dsp:cNvPr id="0" name=""/>
        <dsp:cNvSpPr/>
      </dsp:nvSpPr>
      <dsp:spPr>
        <a:xfrm rot="10800000">
          <a:off x="3390423" y="1963518"/>
          <a:ext cx="2820352" cy="239985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Em 1965 houve a criação da primeira rede de computadores de Massachusetts até a Califórnia.</a:t>
          </a:r>
        </a:p>
      </dsp:txBody>
      <dsp:txXfrm rot="10800000">
        <a:off x="3464227" y="1963518"/>
        <a:ext cx="2672744" cy="2326052"/>
      </dsp:txXfrm>
    </dsp:sp>
    <dsp:sp modelId="{226E8521-0A18-4DDD-AEB8-398A99BEF4BC}">
      <dsp:nvSpPr>
        <dsp:cNvPr id="0" name=""/>
        <dsp:cNvSpPr/>
      </dsp:nvSpPr>
      <dsp:spPr>
        <a:xfrm>
          <a:off x="3314217" y="235264"/>
          <a:ext cx="2820352" cy="143991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20000" b="-20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E4537-87CD-4F23-AE50-C48849726397}">
      <dsp:nvSpPr>
        <dsp:cNvPr id="0" name=""/>
        <dsp:cNvSpPr/>
      </dsp:nvSpPr>
      <dsp:spPr>
        <a:xfrm rot="10800000">
          <a:off x="6492811" y="1963518"/>
          <a:ext cx="2820352" cy="239985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1970</a:t>
          </a:r>
        </a:p>
      </dsp:txBody>
      <dsp:txXfrm rot="10800000">
        <a:off x="6566615" y="1963518"/>
        <a:ext cx="2672744" cy="2326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327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6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5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9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9273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7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1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439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711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9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982DE-F9ED-42A2-8137-5D684F1B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820" y="1852608"/>
            <a:ext cx="8361229" cy="2098226"/>
          </a:xfrm>
        </p:spPr>
        <p:txBody>
          <a:bodyPr/>
          <a:lstStyle/>
          <a:p>
            <a:r>
              <a:rPr lang="pt-BR" dirty="0"/>
              <a:t>Rede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3BA99-9DC4-4D21-A72B-545FF7117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C66519-4FD9-40CD-AB53-022F3BD7C117}"/>
              </a:ext>
            </a:extLst>
          </p:cNvPr>
          <p:cNvSpPr txBox="1"/>
          <p:nvPr/>
        </p:nvSpPr>
        <p:spPr>
          <a:xfrm>
            <a:off x="10081049" y="6569476"/>
            <a:ext cx="219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25000"/>
                    <a:lumOff val="75000"/>
                  </a:schemeClr>
                </a:solidFill>
              </a:rPr>
              <a:t>Heloise M. de Castro</a:t>
            </a:r>
          </a:p>
        </p:txBody>
      </p:sp>
    </p:spTree>
    <p:extLst>
      <p:ext uri="{BB962C8B-B14F-4D97-AF65-F5344CB8AC3E}">
        <p14:creationId xmlns:p14="http://schemas.microsoft.com/office/powerpoint/2010/main" val="391009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94458-E966-421D-9975-2605D45D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de difusão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71C640-3622-4628-98DE-E7C37D6C688D}"/>
              </a:ext>
            </a:extLst>
          </p:cNvPr>
          <p:cNvSpPr txBox="1"/>
          <p:nvPr/>
        </p:nvSpPr>
        <p:spPr>
          <a:xfrm>
            <a:off x="1371600" y="2659972"/>
            <a:ext cx="1227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Unicast</a:t>
            </a:r>
            <a:r>
              <a:rPr lang="pt-BR" dirty="0"/>
              <a:t>;</a:t>
            </a:r>
          </a:p>
          <a:p>
            <a:r>
              <a:rPr lang="pt-BR" dirty="0" err="1"/>
              <a:t>Multicast</a:t>
            </a:r>
            <a:r>
              <a:rPr lang="pt-BR" dirty="0"/>
              <a:t>;</a:t>
            </a:r>
          </a:p>
          <a:p>
            <a:r>
              <a:rPr lang="pt-BR" dirty="0"/>
              <a:t>Broadcast.</a:t>
            </a:r>
          </a:p>
          <a:p>
            <a:endParaRPr lang="pt-BR" dirty="0"/>
          </a:p>
        </p:txBody>
      </p:sp>
      <p:pic>
        <p:nvPicPr>
          <p:cNvPr id="1026" name="Picture 2" descr="Explain the terms Unicast, Multicast, Broadcast.">
            <a:extLst>
              <a:ext uri="{FF2B5EF4-FFF2-40B4-BE49-F238E27FC236}">
                <a16:creationId xmlns:a16="http://schemas.microsoft.com/office/drawing/2014/main" id="{DFF1768E-92C8-4476-9964-B34BC7B8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94" y="2016315"/>
            <a:ext cx="6161427" cy="28253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48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F575A-22E6-4D38-B46B-CA13032E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Topologias de redes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75363C-4858-4646-AD47-7878A0BF95FA}"/>
              </a:ext>
            </a:extLst>
          </p:cNvPr>
          <p:cNvSpPr txBox="1"/>
          <p:nvPr/>
        </p:nvSpPr>
        <p:spPr>
          <a:xfrm>
            <a:off x="1371600" y="1502130"/>
            <a:ext cx="101738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Barramento: (Possui um cabo principal que conecta outros hosts);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Estrela: (Hosts que  estão ligados por meio de vários cabos a um único dispositivo de comunicação central);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  <a:p>
            <a:r>
              <a:rPr lang="pt-BR" dirty="0"/>
              <a:t>Ponto a ponto: (Conecta duas máquinas diretamente);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Anel: (as estações estão conectadas por um único cabo como na de barramento, porém na forma de anel, uma forma circular).</a:t>
            </a:r>
          </a:p>
        </p:txBody>
      </p:sp>
      <p:pic>
        <p:nvPicPr>
          <p:cNvPr id="4098" name="Picture 2" descr="redes barramento | estudo de redes">
            <a:extLst>
              <a:ext uri="{FF2B5EF4-FFF2-40B4-BE49-F238E27FC236}">
                <a16:creationId xmlns:a16="http://schemas.microsoft.com/office/drawing/2014/main" id="{A227892B-E297-4ED3-AE2E-406464DAF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267" y="1108553"/>
            <a:ext cx="2513533" cy="10631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ábrica de Software » Redes de Computadores – Parte II">
            <a:extLst>
              <a:ext uri="{FF2B5EF4-FFF2-40B4-BE49-F238E27FC236}">
                <a16:creationId xmlns:a16="http://schemas.microsoft.com/office/drawing/2014/main" id="{FC534995-8EDE-4C5B-8D50-D5915360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343" y="2933700"/>
            <a:ext cx="1152525" cy="99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opologia Ponto a Ponto - Redes e Estruturas de Internet">
            <a:extLst>
              <a:ext uri="{FF2B5EF4-FFF2-40B4-BE49-F238E27FC236}">
                <a16:creationId xmlns:a16="http://schemas.microsoft.com/office/drawing/2014/main" id="{2350055F-94CE-46B4-97E8-69A7B9F4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14" y="3844124"/>
            <a:ext cx="3004906" cy="9591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Fábrica de Software » Topologias de Rede – Anel">
            <a:extLst>
              <a:ext uri="{FF2B5EF4-FFF2-40B4-BE49-F238E27FC236}">
                <a16:creationId xmlns:a16="http://schemas.microsoft.com/office/drawing/2014/main" id="{57B42819-718B-4FBE-BB4E-763A44A2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46" y="5554274"/>
            <a:ext cx="1609793" cy="12057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AB30C92-D922-425B-B87F-B16788D5C138}"/>
              </a:ext>
            </a:extLst>
          </p:cNvPr>
          <p:cNvCxnSpPr/>
          <p:nvPr/>
        </p:nvCxnSpPr>
        <p:spPr>
          <a:xfrm>
            <a:off x="2343705" y="1802167"/>
            <a:ext cx="5939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6A98C4A-1E3F-4759-8FDD-CDB23ABD808B}"/>
              </a:ext>
            </a:extLst>
          </p:cNvPr>
          <p:cNvCxnSpPr/>
          <p:nvPr/>
        </p:nvCxnSpPr>
        <p:spPr>
          <a:xfrm>
            <a:off x="1509204" y="3187083"/>
            <a:ext cx="985421" cy="16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7B91C97-0F5A-405D-B541-40B697A6198A}"/>
              </a:ext>
            </a:extLst>
          </p:cNvPr>
          <p:cNvCxnSpPr/>
          <p:nvPr/>
        </p:nvCxnSpPr>
        <p:spPr>
          <a:xfrm>
            <a:off x="2068497" y="4261282"/>
            <a:ext cx="4722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9B97F75-66EC-4251-8E47-C85BC537E147}"/>
              </a:ext>
            </a:extLst>
          </p:cNvPr>
          <p:cNvCxnSpPr/>
          <p:nvPr/>
        </p:nvCxnSpPr>
        <p:spPr>
          <a:xfrm>
            <a:off x="2001914" y="5731276"/>
            <a:ext cx="2106967" cy="268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8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DA85A-F779-4897-8B6B-28E3F007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rede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E5EACC-4F52-4A81-860E-14B5083E9915}"/>
              </a:ext>
            </a:extLst>
          </p:cNvPr>
          <p:cNvSpPr/>
          <p:nvPr/>
        </p:nvSpPr>
        <p:spPr>
          <a:xfrm>
            <a:off x="1371600" y="2171700"/>
            <a:ext cx="62720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LAN – Rede  de área local;</a:t>
            </a:r>
          </a:p>
          <a:p>
            <a:endParaRPr lang="pt-BR" dirty="0"/>
          </a:p>
          <a:p>
            <a:r>
              <a:rPr lang="pt-BR" dirty="0"/>
              <a:t>MAN – Rede de área metropolitana;</a:t>
            </a:r>
          </a:p>
          <a:p>
            <a:endParaRPr lang="pt-BR" dirty="0"/>
          </a:p>
          <a:p>
            <a:r>
              <a:rPr lang="pt-BR" dirty="0"/>
              <a:t>WAN – Rede de grande área geográfica;</a:t>
            </a:r>
          </a:p>
          <a:p>
            <a:endParaRPr lang="pt-BR" dirty="0"/>
          </a:p>
          <a:p>
            <a:r>
              <a:rPr lang="pt-BR" dirty="0"/>
              <a:t>PAN -  conecta dispositivos eletrônicos próximos ao usuário, como um mouse sem fio, um teclado e um computador.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711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9EF23-5235-4801-AE24-3804100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de circuitos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6626FD-7870-4CC8-AE05-2D3998F382F4}"/>
              </a:ext>
            </a:extLst>
          </p:cNvPr>
          <p:cNvSpPr txBox="1"/>
          <p:nvPr/>
        </p:nvSpPr>
        <p:spPr>
          <a:xfrm>
            <a:off x="1455938" y="2171700"/>
            <a:ext cx="27556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Precisa de meios físicos;</a:t>
            </a:r>
          </a:p>
          <a:p>
            <a:r>
              <a:rPr lang="pt-BR" dirty="0"/>
              <a:t>É relacionado à telefonia;</a:t>
            </a:r>
          </a:p>
          <a:p>
            <a:r>
              <a:rPr lang="pt-BR" dirty="0"/>
              <a:t>Ocupa toda a banda larga;</a:t>
            </a:r>
          </a:p>
          <a:p>
            <a:r>
              <a:rPr lang="pt-BR" dirty="0"/>
              <a:t>Unidirecional.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0" name="Picture 2" descr="Material Didático - IMD">
            <a:extLst>
              <a:ext uri="{FF2B5EF4-FFF2-40B4-BE49-F238E27FC236}">
                <a16:creationId xmlns:a16="http://schemas.microsoft.com/office/drawing/2014/main" id="{25E1A998-27C0-4246-BEB7-70E0082EA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57" y="3926026"/>
            <a:ext cx="7867650" cy="2381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B50532E-641D-490E-8050-71067C799E46}"/>
              </a:ext>
            </a:extLst>
          </p:cNvPr>
          <p:cNvSpPr/>
          <p:nvPr/>
        </p:nvSpPr>
        <p:spPr>
          <a:xfrm>
            <a:off x="4074851" y="4208015"/>
            <a:ext cx="1515122" cy="3284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60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1A258-AF7B-44EC-8DD3-E41DB64F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de pacotes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9F6A26-89AF-43D7-A174-82458D47CD14}"/>
              </a:ext>
            </a:extLst>
          </p:cNvPr>
          <p:cNvSpPr txBox="1"/>
          <p:nvPr/>
        </p:nvSpPr>
        <p:spPr>
          <a:xfrm>
            <a:off x="1571348" y="2171700"/>
            <a:ext cx="3855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precisa de meio físico;</a:t>
            </a:r>
          </a:p>
          <a:p>
            <a:r>
              <a:rPr lang="pt-BR" dirty="0"/>
              <a:t>Relacionado a computadores;</a:t>
            </a:r>
          </a:p>
          <a:p>
            <a:r>
              <a:rPr lang="pt-BR" dirty="0"/>
              <a:t>Utiliza a melhor taxa de transmissão;</a:t>
            </a:r>
          </a:p>
          <a:p>
            <a:r>
              <a:rPr lang="pt-BR" dirty="0"/>
              <a:t>Não ocupa totalmente a banda larga. </a:t>
            </a:r>
          </a:p>
        </p:txBody>
      </p:sp>
      <p:pic>
        <p:nvPicPr>
          <p:cNvPr id="3074" name="Picture 2" descr="Comutação de pacotes x Comutação de circuitos - Wiki Cursos IFPR Foz">
            <a:extLst>
              <a:ext uri="{FF2B5EF4-FFF2-40B4-BE49-F238E27FC236}">
                <a16:creationId xmlns:a16="http://schemas.microsoft.com/office/drawing/2014/main" id="{2D2986E4-2A6F-45EE-99CD-107CEE13C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30" y="4686301"/>
            <a:ext cx="6009945" cy="1840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3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FDBEB-ACB0-4675-B409-42B9B32B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6D9FB-17A9-4BF0-AFF1-5885E427F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932198" cy="35814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Conjunto de normas que governa a comunicação de dados.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F33E75-2420-494D-95EE-A88E5C05A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24" y="3791134"/>
            <a:ext cx="4163006" cy="2010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529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6059C-ABDC-420F-B881-3608B345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camadas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7D7B69C-7FFC-4D91-BB08-A44D7176EC17}"/>
              </a:ext>
            </a:extLst>
          </p:cNvPr>
          <p:cNvSpPr/>
          <p:nvPr/>
        </p:nvSpPr>
        <p:spPr>
          <a:xfrm>
            <a:off x="2886584" y="1790039"/>
            <a:ext cx="1171852" cy="6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Emissor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7872537-B89A-4C6A-8548-C69245A977DE}"/>
              </a:ext>
            </a:extLst>
          </p:cNvPr>
          <p:cNvSpPr/>
          <p:nvPr/>
        </p:nvSpPr>
        <p:spPr>
          <a:xfrm>
            <a:off x="6745271" y="1756046"/>
            <a:ext cx="1241392" cy="6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Receptor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4CA73D-71BC-419F-91A5-0242106ED0CC}"/>
              </a:ext>
            </a:extLst>
          </p:cNvPr>
          <p:cNvSpPr txBox="1"/>
          <p:nvPr/>
        </p:nvSpPr>
        <p:spPr>
          <a:xfrm>
            <a:off x="4540699" y="2916971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Camada superior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4204FD-6148-45C8-B81A-32122B7172DA}"/>
              </a:ext>
            </a:extLst>
          </p:cNvPr>
          <p:cNvSpPr txBox="1"/>
          <p:nvPr/>
        </p:nvSpPr>
        <p:spPr>
          <a:xfrm>
            <a:off x="4628455" y="3947235"/>
            <a:ext cx="167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 intermediária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71070E-0447-4F8E-9F40-981AB2C6EFDA}"/>
              </a:ext>
            </a:extLst>
          </p:cNvPr>
          <p:cNvSpPr txBox="1"/>
          <p:nvPr/>
        </p:nvSpPr>
        <p:spPr>
          <a:xfrm>
            <a:off x="4598086" y="5317407"/>
            <a:ext cx="173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Camada inferior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B15E596-3FFF-46E4-A6B4-01DC6703639B}"/>
              </a:ext>
            </a:extLst>
          </p:cNvPr>
          <p:cNvSpPr/>
          <p:nvPr/>
        </p:nvSpPr>
        <p:spPr>
          <a:xfrm>
            <a:off x="3293616" y="2448571"/>
            <a:ext cx="275207" cy="392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6B2C995-1CE5-45AF-A7DE-F44EF8750B2C}"/>
              </a:ext>
            </a:extLst>
          </p:cNvPr>
          <p:cNvSpPr/>
          <p:nvPr/>
        </p:nvSpPr>
        <p:spPr>
          <a:xfrm rot="5400000">
            <a:off x="5205675" y="4361461"/>
            <a:ext cx="369331" cy="365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3ECA70E-C88F-46CF-AEE4-8D3D16C75307}"/>
              </a:ext>
            </a:extLst>
          </p:cNvPr>
          <p:cNvSpPr/>
          <p:nvPr/>
        </p:nvSpPr>
        <p:spPr>
          <a:xfrm>
            <a:off x="7224127" y="2783151"/>
            <a:ext cx="283680" cy="361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B44EABB9-6A09-4542-8AD7-FD740F4F5F67}"/>
              </a:ext>
            </a:extLst>
          </p:cNvPr>
          <p:cNvSpPr/>
          <p:nvPr/>
        </p:nvSpPr>
        <p:spPr>
          <a:xfrm rot="16200000">
            <a:off x="7110770" y="2379811"/>
            <a:ext cx="510393" cy="424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7C5B02B-7437-4BC1-8287-87201331DE02}"/>
              </a:ext>
            </a:extLst>
          </p:cNvPr>
          <p:cNvSpPr/>
          <p:nvPr/>
        </p:nvSpPr>
        <p:spPr>
          <a:xfrm>
            <a:off x="6433811" y="2787787"/>
            <a:ext cx="1864310" cy="6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299BA0A5-D0E3-4C43-9593-CC631D2286A8}"/>
              </a:ext>
            </a:extLst>
          </p:cNvPr>
          <p:cNvSpPr/>
          <p:nvPr/>
        </p:nvSpPr>
        <p:spPr>
          <a:xfrm>
            <a:off x="6433811" y="3924171"/>
            <a:ext cx="1864310" cy="6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CA96F12-6343-4D48-A852-AE4A15E1F609}"/>
              </a:ext>
            </a:extLst>
          </p:cNvPr>
          <p:cNvSpPr/>
          <p:nvPr/>
        </p:nvSpPr>
        <p:spPr>
          <a:xfrm>
            <a:off x="6433811" y="5144220"/>
            <a:ext cx="1864310" cy="6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72CB459-3AF2-4A30-B0B8-C294BED29F19}"/>
              </a:ext>
            </a:extLst>
          </p:cNvPr>
          <p:cNvSpPr/>
          <p:nvPr/>
        </p:nvSpPr>
        <p:spPr>
          <a:xfrm>
            <a:off x="2499064" y="2777724"/>
            <a:ext cx="1864310" cy="6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53268FE-E3C7-4F44-8DD6-72EEA1D8BD6F}"/>
              </a:ext>
            </a:extLst>
          </p:cNvPr>
          <p:cNvSpPr/>
          <p:nvPr/>
        </p:nvSpPr>
        <p:spPr>
          <a:xfrm>
            <a:off x="2499064" y="3886874"/>
            <a:ext cx="1864310" cy="6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D64029E-F58A-4551-B71D-9404CAA4C83D}"/>
              </a:ext>
            </a:extLst>
          </p:cNvPr>
          <p:cNvSpPr/>
          <p:nvPr/>
        </p:nvSpPr>
        <p:spPr>
          <a:xfrm>
            <a:off x="2497383" y="5169787"/>
            <a:ext cx="1864310" cy="6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86D3E97-47BD-42F1-91BE-9FA6674FAF39}"/>
              </a:ext>
            </a:extLst>
          </p:cNvPr>
          <p:cNvSpPr txBox="1"/>
          <p:nvPr/>
        </p:nvSpPr>
        <p:spPr>
          <a:xfrm>
            <a:off x="9197456" y="4846582"/>
            <a:ext cx="313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Hierarquia;</a:t>
            </a:r>
          </a:p>
          <a:p>
            <a:r>
              <a:rPr lang="pt-BR" dirty="0"/>
              <a:t>Processos em hardware ou software;</a:t>
            </a:r>
          </a:p>
          <a:p>
            <a:r>
              <a:rPr lang="pt-BR" dirty="0"/>
              <a:t>Entidades n utilizam serviços n-1 providos pelos níveis inferiores e fornecem serviços</a:t>
            </a:r>
          </a:p>
          <a:p>
            <a:r>
              <a:rPr lang="pt-BR" dirty="0"/>
              <a:t>ao nível n+1.</a:t>
            </a:r>
          </a:p>
        </p:txBody>
      </p:sp>
    </p:spTree>
    <p:extLst>
      <p:ext uri="{BB962C8B-B14F-4D97-AF65-F5344CB8AC3E}">
        <p14:creationId xmlns:p14="http://schemas.microsoft.com/office/powerpoint/2010/main" val="109327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1AA3-49EB-4476-8577-18B20F90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1341D-DE44-4B9C-B922-EEBC856F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F5303A-FCBC-43D6-A18F-A5E2EB484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796" r="78" b="1054"/>
          <a:stretch/>
        </p:blipFill>
        <p:spPr>
          <a:xfrm>
            <a:off x="772357" y="132931"/>
            <a:ext cx="11283519" cy="65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7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31E6-106B-4A41-A0A7-343D6A70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B88D11-4887-475F-911F-2D2848EE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CFF7D9-1891-4F12-825F-77C7B3E3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3" y="581224"/>
            <a:ext cx="9698854" cy="56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1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879B5-EEF9-47FF-81C3-E8742755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FA9A8-E75B-4FB2-81A9-4BB30FFE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15C5E5-5A60-4C70-A2A7-5FA05F61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59676"/>
            <a:ext cx="9601200" cy="57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5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A093-EFDA-45E3-AB1D-42F0E485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História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1781B46-BD8B-4F3F-9E3F-8C01C7147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742016"/>
              </p:ext>
            </p:extLst>
          </p:nvPr>
        </p:nvGraphicFramePr>
        <p:xfrm>
          <a:off x="1371600" y="2286000"/>
          <a:ext cx="9601200" cy="436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017405C9-C100-41A0-A47B-EB361104A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965" y="2521258"/>
            <a:ext cx="2246050" cy="11185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A666710-0CC8-495C-8BB9-12038C6A9F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273" y="1576020"/>
            <a:ext cx="10513008" cy="52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62262-0410-44B8-8282-DD3D65249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2624A6-70CB-4DBE-BC78-CB2443D2E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Comunicação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37268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18A62-28FD-4208-BA13-DC657472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de dados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AE44401-D2F5-4161-B461-3D13E205A4AB}"/>
              </a:ext>
            </a:extLst>
          </p:cNvPr>
          <p:cNvSpPr/>
          <p:nvPr/>
        </p:nvSpPr>
        <p:spPr>
          <a:xfrm>
            <a:off x="1371600" y="1758742"/>
            <a:ext cx="5749770" cy="256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Comunicação de Dados - Brasil Escola">
            <a:extLst>
              <a:ext uri="{FF2B5EF4-FFF2-40B4-BE49-F238E27FC236}">
                <a16:creationId xmlns:a16="http://schemas.microsoft.com/office/drawing/2014/main" id="{F3CC0E21-018F-49A3-854E-4D530DA2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30" y="2048083"/>
            <a:ext cx="5051117" cy="19853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ED653656-6BAB-4202-9A5D-8825AA1317D6}"/>
              </a:ext>
            </a:extLst>
          </p:cNvPr>
          <p:cNvSpPr/>
          <p:nvPr/>
        </p:nvSpPr>
        <p:spPr>
          <a:xfrm>
            <a:off x="5832629" y="4099557"/>
            <a:ext cx="5228948" cy="16778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EX: A mensagem enviada irá se converter em bits e através do “link” chegará no destinatário. Após isso, o destinatário receberá os bits para ser decodificado e “voltar” a ser como era.</a:t>
            </a:r>
          </a:p>
        </p:txBody>
      </p:sp>
    </p:spTree>
    <p:extLst>
      <p:ext uri="{BB962C8B-B14F-4D97-AF65-F5344CB8AC3E}">
        <p14:creationId xmlns:p14="http://schemas.microsoft.com/office/powerpoint/2010/main" val="396951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422A3-1A84-40FF-BD4A-93DFE42E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E13FD-4426-4F03-924E-F23FCB3B4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Broadcast – Todos os hosts recebem;</a:t>
            </a:r>
          </a:p>
          <a:p>
            <a:r>
              <a:rPr lang="pt-BR" dirty="0"/>
              <a:t>Ponto a ponto – Um host envia para outro;</a:t>
            </a:r>
          </a:p>
          <a:p>
            <a:r>
              <a:rPr lang="pt-BR" dirty="0" err="1"/>
              <a:t>Unicasting</a:t>
            </a:r>
            <a:r>
              <a:rPr lang="pt-BR" dirty="0"/>
              <a:t> – Apenas para um;</a:t>
            </a:r>
          </a:p>
          <a:p>
            <a:r>
              <a:rPr lang="pt-BR" dirty="0" err="1"/>
              <a:t>Multicasting</a:t>
            </a:r>
            <a:r>
              <a:rPr lang="pt-BR" dirty="0"/>
              <a:t> – Alguns.</a:t>
            </a:r>
          </a:p>
        </p:txBody>
      </p:sp>
    </p:spTree>
    <p:extLst>
      <p:ext uri="{BB962C8B-B14F-4D97-AF65-F5344CB8AC3E}">
        <p14:creationId xmlns:p14="http://schemas.microsoft.com/office/powerpoint/2010/main" val="211131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7CD8B-10E1-4E8F-8047-1450EBCC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Mensagens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6E09F-87B7-4F51-AAF0-8AAC7F19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Texto;</a:t>
            </a:r>
          </a:p>
          <a:p>
            <a:r>
              <a:rPr lang="pt-BR" dirty="0"/>
              <a:t>Vídeo;</a:t>
            </a:r>
          </a:p>
          <a:p>
            <a:r>
              <a:rPr lang="pt-BR" dirty="0"/>
              <a:t>Áudio;</a:t>
            </a:r>
          </a:p>
          <a:p>
            <a:r>
              <a:rPr lang="pt-BR" dirty="0"/>
              <a:t>Imagem.</a:t>
            </a:r>
          </a:p>
        </p:txBody>
      </p:sp>
    </p:spTree>
    <p:extLst>
      <p:ext uri="{BB962C8B-B14F-4D97-AF65-F5344CB8AC3E}">
        <p14:creationId xmlns:p14="http://schemas.microsoft.com/office/powerpoint/2010/main" val="38932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385EE-DBDF-487F-81CC-10C244CE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Dados</a:t>
            </a:r>
          </a:p>
        </p:txBody>
      </p:sp>
      <p:pic>
        <p:nvPicPr>
          <p:cNvPr id="4" name="Picture 6" descr="O que é rede de computadores? - TP INFORMÁTICA">
            <a:extLst>
              <a:ext uri="{FF2B5EF4-FFF2-40B4-BE49-F238E27FC236}">
                <a16:creationId xmlns:a16="http://schemas.microsoft.com/office/drawing/2014/main" id="{361549F0-5674-40C5-81BB-8F5B707BF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00"/>
          <a:stretch/>
        </p:blipFill>
        <p:spPr bwMode="auto">
          <a:xfrm rot="5400000">
            <a:off x="-5039927" y="2636669"/>
            <a:ext cx="1028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103B963-3679-4FD1-80BE-00829B42B0E2}"/>
              </a:ext>
            </a:extLst>
          </p:cNvPr>
          <p:cNvSpPr/>
          <p:nvPr/>
        </p:nvSpPr>
        <p:spPr>
          <a:xfrm>
            <a:off x="1103427" y="2668848"/>
            <a:ext cx="3027285" cy="175777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Simplex </a:t>
            </a:r>
          </a:p>
          <a:p>
            <a:pPr algn="ctr"/>
            <a:endParaRPr lang="pt-BR" dirty="0"/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3406350E-6F71-4809-A82C-5B536FB4C819}"/>
              </a:ext>
            </a:extLst>
          </p:cNvPr>
          <p:cNvSpPr/>
          <p:nvPr/>
        </p:nvSpPr>
        <p:spPr>
          <a:xfrm>
            <a:off x="4846753" y="4135887"/>
            <a:ext cx="3027285" cy="175777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Half</a:t>
            </a:r>
            <a:r>
              <a:rPr lang="pt-BR" dirty="0"/>
              <a:t>-Duplex</a:t>
            </a:r>
          </a:p>
          <a:p>
            <a:pPr algn="ctr"/>
            <a:endParaRPr lang="pt-BR" dirty="0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12055E56-5620-4362-BC91-D957BD7A1BE0}"/>
              </a:ext>
            </a:extLst>
          </p:cNvPr>
          <p:cNvSpPr/>
          <p:nvPr/>
        </p:nvSpPr>
        <p:spPr>
          <a:xfrm>
            <a:off x="8590079" y="2668848"/>
            <a:ext cx="3027285" cy="175777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   Full-Duplex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5D94F63-A069-4798-99C9-74BE18C7404C}"/>
              </a:ext>
            </a:extLst>
          </p:cNvPr>
          <p:cNvCxnSpPr>
            <a:cxnSpLocks/>
          </p:cNvCxnSpPr>
          <p:nvPr/>
        </p:nvCxnSpPr>
        <p:spPr>
          <a:xfrm>
            <a:off x="2617069" y="3817398"/>
            <a:ext cx="0" cy="1074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F169CAD-4C90-49EE-8EC8-4F581DAE5162}"/>
              </a:ext>
            </a:extLst>
          </p:cNvPr>
          <p:cNvCxnSpPr>
            <a:cxnSpLocks/>
          </p:cNvCxnSpPr>
          <p:nvPr/>
        </p:nvCxnSpPr>
        <p:spPr>
          <a:xfrm flipV="1">
            <a:off x="6241002" y="3429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DF6231E-61E7-411E-8D39-419B417A8B3C}"/>
              </a:ext>
            </a:extLst>
          </p:cNvPr>
          <p:cNvCxnSpPr>
            <a:cxnSpLocks/>
          </p:cNvCxnSpPr>
          <p:nvPr/>
        </p:nvCxnSpPr>
        <p:spPr>
          <a:xfrm>
            <a:off x="9951868" y="3994951"/>
            <a:ext cx="32460" cy="101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5034337-FC67-4E0B-BCA6-5CABB92AE45C}"/>
              </a:ext>
            </a:extLst>
          </p:cNvPr>
          <p:cNvSpPr txBox="1"/>
          <p:nvPr/>
        </p:nvSpPr>
        <p:spPr>
          <a:xfrm>
            <a:off x="1977155" y="4830110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Unidirecional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AEDB9C-B8C5-4C95-9F13-0CE91D06AF6F}"/>
              </a:ext>
            </a:extLst>
          </p:cNvPr>
          <p:cNvSpPr txBox="1"/>
          <p:nvPr/>
        </p:nvSpPr>
        <p:spPr>
          <a:xfrm>
            <a:off x="5015428" y="2500120"/>
            <a:ext cx="3142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Onde cada estação pode transmitir e receber, mas nunca ao mesmo tempo.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3A11AD3-BF49-4025-B3AA-F59ADB7DE255}"/>
              </a:ext>
            </a:extLst>
          </p:cNvPr>
          <p:cNvSpPr txBox="1"/>
          <p:nvPr/>
        </p:nvSpPr>
        <p:spPr>
          <a:xfrm>
            <a:off x="9080081" y="5014776"/>
            <a:ext cx="2713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Onde ambas podem transmitir e receber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57307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2EFD6-3B9E-4CE6-A1D9-78BAF023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nas Organizações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DC5DD7-8F94-484A-984E-2229C5BC522A}"/>
              </a:ext>
            </a:extLst>
          </p:cNvPr>
          <p:cNvSpPr txBox="1"/>
          <p:nvPr/>
        </p:nvSpPr>
        <p:spPr>
          <a:xfrm>
            <a:off x="1371600" y="2379215"/>
            <a:ext cx="714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Compartilhamento de recursos, programas e dados que serão disponibilizados para todos na rede.</a:t>
            </a:r>
          </a:p>
        </p:txBody>
      </p:sp>
    </p:spTree>
    <p:extLst>
      <p:ext uri="{BB962C8B-B14F-4D97-AF65-F5344CB8AC3E}">
        <p14:creationId xmlns:p14="http://schemas.microsoft.com/office/powerpoint/2010/main" val="170466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5BB1D-0879-48D0-A41B-142E85AD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para as pessoas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373B3C-B2B1-4CCD-AD48-67360CB2B646}"/>
              </a:ext>
            </a:extLst>
          </p:cNvPr>
          <p:cNvSpPr txBox="1"/>
          <p:nvPr/>
        </p:nvSpPr>
        <p:spPr>
          <a:xfrm>
            <a:off x="1371600" y="2029657"/>
            <a:ext cx="6862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redes para as pessoas são mais voltadas á comunicação e entretenimento.</a:t>
            </a:r>
          </a:p>
        </p:txBody>
      </p:sp>
    </p:spTree>
    <p:extLst>
      <p:ext uri="{BB962C8B-B14F-4D97-AF65-F5344CB8AC3E}">
        <p14:creationId xmlns:p14="http://schemas.microsoft.com/office/powerpoint/2010/main" val="374765657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523</TotalTime>
  <Words>422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Franklin Gothic Book</vt:lpstr>
      <vt:lpstr>Cortar</vt:lpstr>
      <vt:lpstr>Rede de computadores</vt:lpstr>
      <vt:lpstr>História</vt:lpstr>
      <vt:lpstr>Rede de computadores</vt:lpstr>
      <vt:lpstr>Comunicação de dados</vt:lpstr>
      <vt:lpstr>Sistema de Comunicação</vt:lpstr>
      <vt:lpstr>Tipos de Mensagens</vt:lpstr>
      <vt:lpstr>Fluxo de Dados</vt:lpstr>
      <vt:lpstr>Redes nas Organizações</vt:lpstr>
      <vt:lpstr>Rede para as pessoas</vt:lpstr>
      <vt:lpstr>Redes de difusão</vt:lpstr>
      <vt:lpstr>Topologias de redes</vt:lpstr>
      <vt:lpstr>Categorias de rede </vt:lpstr>
      <vt:lpstr>Comutação de circuitos</vt:lpstr>
      <vt:lpstr>Comutação de pacotes</vt:lpstr>
      <vt:lpstr>Conceitos de protocolos</vt:lpstr>
      <vt:lpstr>Conceito de camadas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de computadores</dc:title>
  <dc:creator>HELOISE MONZANI DE CASTRO</dc:creator>
  <cp:lastModifiedBy>HELOISE CASTRO</cp:lastModifiedBy>
  <cp:revision>40</cp:revision>
  <dcterms:created xsi:type="dcterms:W3CDTF">2023-04-12T14:30:13Z</dcterms:created>
  <dcterms:modified xsi:type="dcterms:W3CDTF">2023-05-03T11:56:40Z</dcterms:modified>
</cp:coreProperties>
</file>