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OISE CASTRO" initials="HC" lastIdx="1" clrIdx="0">
    <p:extLst>
      <p:ext uri="{19B8F6BF-5375-455C-9EA6-DF929625EA0E}">
        <p15:presenceInfo xmlns:p15="http://schemas.microsoft.com/office/powerpoint/2012/main" userId="HELOISE C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9T13:59:23.47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32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927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3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1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9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982DE-F9ED-42A2-8137-5D684F1B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820" y="1852608"/>
            <a:ext cx="8361229" cy="2098226"/>
          </a:xfrm>
        </p:spPr>
        <p:txBody>
          <a:bodyPr/>
          <a:lstStyle/>
          <a:p>
            <a:r>
              <a:rPr lang="pt-BR" dirty="0"/>
              <a:t>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3BA99-9DC4-4D21-A72B-545FF7117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Camada Física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C66519-4FD9-40CD-AB53-022F3BD7C117}"/>
              </a:ext>
            </a:extLst>
          </p:cNvPr>
          <p:cNvSpPr txBox="1"/>
          <p:nvPr/>
        </p:nvSpPr>
        <p:spPr>
          <a:xfrm>
            <a:off x="10081049" y="6569476"/>
            <a:ext cx="219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25000"/>
                    <a:lumOff val="75000"/>
                  </a:schemeClr>
                </a:solidFill>
              </a:rPr>
              <a:t>Heloise M. de Castro</a:t>
            </a:r>
          </a:p>
        </p:txBody>
      </p:sp>
    </p:spTree>
    <p:extLst>
      <p:ext uri="{BB962C8B-B14F-4D97-AF65-F5344CB8AC3E}">
        <p14:creationId xmlns:p14="http://schemas.microsoft.com/office/powerpoint/2010/main" val="391009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D85A0-A76C-4FF6-BBC2-21321FC9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Analógico-Analógico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CAE5E-6EA4-4C17-8321-7D35F5AD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5950"/>
            <a:ext cx="9601200" cy="3581400"/>
          </a:xfrm>
        </p:spPr>
        <p:txBody>
          <a:bodyPr/>
          <a:lstStyle/>
          <a:p>
            <a:r>
              <a:rPr lang="pt-BR" dirty="0"/>
              <a:t>AM – Amplitude;</a:t>
            </a:r>
          </a:p>
          <a:p>
            <a:r>
              <a:rPr lang="pt-BR" dirty="0"/>
              <a:t>FM - Frequência;</a:t>
            </a:r>
          </a:p>
          <a:p>
            <a:r>
              <a:rPr lang="pt-BR" dirty="0"/>
              <a:t>PM - Fase.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6FBC027C-4C47-4F9D-AFA0-3BFE168F911D}"/>
              </a:ext>
            </a:extLst>
          </p:cNvPr>
          <p:cNvSpPr/>
          <p:nvPr/>
        </p:nvSpPr>
        <p:spPr>
          <a:xfrm>
            <a:off x="3538935" y="2325950"/>
            <a:ext cx="408371" cy="1278384"/>
          </a:xfrm>
          <a:prstGeom prst="rightBrace">
            <a:avLst>
              <a:gd name="adj1" fmla="val 8333"/>
              <a:gd name="adj2" fmla="val 56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A8043-75C4-4DEF-B42F-CE795B51ADA9}"/>
              </a:ext>
            </a:extLst>
          </p:cNvPr>
          <p:cNvSpPr txBox="1"/>
          <p:nvPr/>
        </p:nvSpPr>
        <p:spPr>
          <a:xfrm>
            <a:off x="4030461" y="2876366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Três processos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C5B5379B-FA5D-4D32-844E-CB861B835975}"/>
              </a:ext>
            </a:extLst>
          </p:cNvPr>
          <p:cNvSpPr/>
          <p:nvPr/>
        </p:nvSpPr>
        <p:spPr>
          <a:xfrm>
            <a:off x="7076095" y="4116650"/>
            <a:ext cx="4829452" cy="20578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Dentre os processos, as informações passam pela portadora. Por exemplo uma bolinha de papel com uma bolinha de chumbo dentro. A bolinha de chumbo seria “filtrada” e o papel ficaria “para uso”.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5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1101C-7AEC-4003-A5F4-CE45A847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Multiplexação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Circuito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63C39-0747-4B1C-8243-53666136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76600"/>
            <a:ext cx="9601200" cy="3581400"/>
          </a:xfrm>
        </p:spPr>
        <p:txBody>
          <a:bodyPr/>
          <a:lstStyle/>
          <a:p>
            <a:r>
              <a:rPr lang="pt-BR" dirty="0"/>
              <a:t>TDM (Por tempo);</a:t>
            </a:r>
          </a:p>
          <a:p>
            <a:r>
              <a:rPr lang="pt-BR" dirty="0"/>
              <a:t>FDM (Pela frequência);</a:t>
            </a:r>
          </a:p>
          <a:p>
            <a:r>
              <a:rPr lang="pt-BR" dirty="0"/>
              <a:t>WDM (Ondas).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0D80DB-B80F-49C3-B3FC-4EAA71805792}"/>
              </a:ext>
            </a:extLst>
          </p:cNvPr>
          <p:cNvSpPr txBox="1"/>
          <p:nvPr/>
        </p:nvSpPr>
        <p:spPr>
          <a:xfrm>
            <a:off x="1371600" y="2369168"/>
            <a:ext cx="42629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r>
              <a:rPr lang="pt-BR" sz="2800" dirty="0"/>
              <a:t>Técnicas de Multiplexação: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43A226-2418-4360-BD30-EDB7CCC61D28}"/>
              </a:ext>
            </a:extLst>
          </p:cNvPr>
          <p:cNvSpPr txBox="1"/>
          <p:nvPr/>
        </p:nvSpPr>
        <p:spPr>
          <a:xfrm>
            <a:off x="1371600" y="1468048"/>
            <a:ext cx="855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Mediante do dispositivo multiplexador, é possível combinar dois ou mais canais de informação através de apenas um meio de transmissão.</a:t>
            </a:r>
          </a:p>
        </p:txBody>
      </p:sp>
    </p:spTree>
    <p:extLst>
      <p:ext uri="{BB962C8B-B14F-4D97-AF65-F5344CB8AC3E}">
        <p14:creationId xmlns:p14="http://schemas.microsoft.com/office/powerpoint/2010/main" val="349161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A845-D9FC-459C-8EB5-47DD98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Transmissão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B1BFB2-2641-45FC-8A35-79D1320BBF02}"/>
              </a:ext>
            </a:extLst>
          </p:cNvPr>
          <p:cNvSpPr txBox="1"/>
          <p:nvPr/>
        </p:nvSpPr>
        <p:spPr>
          <a:xfrm>
            <a:off x="1521077" y="1609785"/>
            <a:ext cx="221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Guiados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593763-3628-4884-9B52-AC0239CA835A}"/>
              </a:ext>
            </a:extLst>
          </p:cNvPr>
          <p:cNvSpPr txBox="1"/>
          <p:nvPr/>
        </p:nvSpPr>
        <p:spPr>
          <a:xfrm>
            <a:off x="7854697" y="1714690"/>
            <a:ext cx="290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Não-Guiados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7B037B-C462-4CD1-BF8C-92439F9A1D76}"/>
              </a:ext>
            </a:extLst>
          </p:cNvPr>
          <p:cNvSpPr txBox="1"/>
          <p:nvPr/>
        </p:nvSpPr>
        <p:spPr>
          <a:xfrm>
            <a:off x="1371600" y="3013306"/>
            <a:ext cx="3619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Par trançado (trançado por conta do campo eletromagnético);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Coaxial </a:t>
            </a:r>
            <a:r>
              <a:rPr lang="pt-BR" dirty="0">
                <a:sym typeface="Wingdings" panose="05000000000000000000" pitchFamily="2" charset="2"/>
              </a:rPr>
              <a:t> Ainda utilizado em redes de TV.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Fibra óptica Resistente.</a:t>
            </a:r>
            <a:endParaRPr lang="pt-BR" dirty="0"/>
          </a:p>
          <a:p>
            <a:endParaRPr lang="pt-BR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9C8D160C-8BBF-497B-A4ED-E4306679B8D4}"/>
              </a:ext>
            </a:extLst>
          </p:cNvPr>
          <p:cNvSpPr/>
          <p:nvPr/>
        </p:nvSpPr>
        <p:spPr>
          <a:xfrm>
            <a:off x="4367013" y="301330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876199-8118-461C-832E-1A96C92E7575}"/>
              </a:ext>
            </a:extLst>
          </p:cNvPr>
          <p:cNvSpPr txBox="1"/>
          <p:nvPr/>
        </p:nvSpPr>
        <p:spPr>
          <a:xfrm>
            <a:off x="4444737" y="2817307"/>
            <a:ext cx="2761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Tipos: </a:t>
            </a:r>
          </a:p>
          <a:p>
            <a:r>
              <a:rPr lang="pt-BR" sz="1400" dirty="0"/>
              <a:t> UTP – Mais utilizado;</a:t>
            </a:r>
          </a:p>
          <a:p>
            <a:r>
              <a:rPr lang="pt-BR" sz="1400" dirty="0"/>
              <a:t> STP – Melhor blindagem eletromagnética.</a:t>
            </a:r>
          </a:p>
          <a:p>
            <a:r>
              <a:rPr lang="pt-BR" sz="1400" dirty="0"/>
              <a:t>Tipos Especiais:</a:t>
            </a:r>
          </a:p>
          <a:p>
            <a:r>
              <a:rPr lang="pt-BR" sz="1400" dirty="0"/>
              <a:t> S/STP;</a:t>
            </a:r>
          </a:p>
          <a:p>
            <a:r>
              <a:rPr lang="pt-BR" sz="1400" dirty="0"/>
              <a:t> S/FPP.</a:t>
            </a:r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B2B04EE-40E0-4E97-98AD-90D6BEBB185C}"/>
              </a:ext>
            </a:extLst>
          </p:cNvPr>
          <p:cNvCxnSpPr>
            <a:cxnSpLocks/>
          </p:cNvCxnSpPr>
          <p:nvPr/>
        </p:nvCxnSpPr>
        <p:spPr>
          <a:xfrm flipH="1">
            <a:off x="1764526" y="5263416"/>
            <a:ext cx="142042" cy="78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04ADC9-A45D-45BE-9A66-0C1250646C8D}"/>
              </a:ext>
            </a:extLst>
          </p:cNvPr>
          <p:cNvSpPr txBox="1"/>
          <p:nvPr/>
        </p:nvSpPr>
        <p:spPr>
          <a:xfrm>
            <a:off x="1287262" y="5972729"/>
            <a:ext cx="228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Meio de propagação: 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A1CE7C7-63C3-4B2F-98F3-785333B73215}"/>
              </a:ext>
            </a:extLst>
          </p:cNvPr>
          <p:cNvCxnSpPr>
            <a:cxnSpLocks/>
          </p:cNvCxnSpPr>
          <p:nvPr/>
        </p:nvCxnSpPr>
        <p:spPr>
          <a:xfrm flipV="1">
            <a:off x="3574106" y="5782710"/>
            <a:ext cx="681417" cy="3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9C6EC1B-3480-4434-BA6B-9C17F68C652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4106" y="6157395"/>
            <a:ext cx="76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58E7AF6-92CF-4AFA-987C-7CBF6739F55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4106" y="6157395"/>
            <a:ext cx="678298" cy="3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FFD4907-D848-4CD5-9E32-F1E27C5A84B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4106" y="6157395"/>
            <a:ext cx="234414" cy="6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A95676-539F-4C2C-BD98-BA030A8F6CB6}"/>
              </a:ext>
            </a:extLst>
          </p:cNvPr>
          <p:cNvSpPr txBox="1"/>
          <p:nvPr/>
        </p:nvSpPr>
        <p:spPr>
          <a:xfrm>
            <a:off x="4234942" y="562172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Monomodo</a:t>
            </a:r>
            <a:endParaRPr lang="pt-BR" sz="1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A3261B6-17A5-4381-A799-EC594F8AC590}"/>
              </a:ext>
            </a:extLst>
          </p:cNvPr>
          <p:cNvSpPr txBox="1"/>
          <p:nvPr/>
        </p:nvSpPr>
        <p:spPr>
          <a:xfrm>
            <a:off x="4283032" y="599916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Multimodo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CC53C9-CC41-414C-B91B-042D34427EDE}"/>
              </a:ext>
            </a:extLst>
          </p:cNvPr>
          <p:cNvSpPr txBox="1"/>
          <p:nvPr/>
        </p:nvSpPr>
        <p:spPr>
          <a:xfrm>
            <a:off x="4245689" y="6366953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Índice Degrau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D2BE8CA-7050-49A1-A004-DC792001FD31}"/>
              </a:ext>
            </a:extLst>
          </p:cNvPr>
          <p:cNvSpPr txBox="1"/>
          <p:nvPr/>
        </p:nvSpPr>
        <p:spPr>
          <a:xfrm>
            <a:off x="3801773" y="6614386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Índice Gradual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53C19C6-B717-40D4-9F8D-24E309968DD1}"/>
              </a:ext>
            </a:extLst>
          </p:cNvPr>
          <p:cNvSpPr txBox="1"/>
          <p:nvPr/>
        </p:nvSpPr>
        <p:spPr>
          <a:xfrm>
            <a:off x="7854697" y="3915000"/>
            <a:ext cx="187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infravermelho;</a:t>
            </a:r>
          </a:p>
          <a:p>
            <a:pPr marL="285750" indent="-285750">
              <a:buFontTx/>
              <a:buChar char="-"/>
            </a:pPr>
            <a:r>
              <a:rPr lang="pt-BR" dirty="0"/>
              <a:t>Rádio.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Microondas</a:t>
            </a:r>
            <a:r>
              <a:rPr lang="pt-BR" dirty="0"/>
              <a:t>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C7D9674-141D-411E-9F60-B77EA6278611}"/>
              </a:ext>
            </a:extLst>
          </p:cNvPr>
          <p:cNvSpPr txBox="1"/>
          <p:nvPr/>
        </p:nvSpPr>
        <p:spPr>
          <a:xfrm>
            <a:off x="7854697" y="291693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Meios de transmissão não-guiados transportam ondas eletromagnéticas sem usar um condutor físico.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4C2606-EE3F-4A96-AE64-1C826ABC53F6}"/>
              </a:ext>
            </a:extLst>
          </p:cNvPr>
          <p:cNvSpPr txBox="1"/>
          <p:nvPr/>
        </p:nvSpPr>
        <p:spPr>
          <a:xfrm>
            <a:off x="1521077" y="2253028"/>
            <a:ext cx="544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Meios de transmissão guiados transportam ondas eletromagnéticas por meio de um condutor físico.</a:t>
            </a:r>
          </a:p>
        </p:txBody>
      </p:sp>
    </p:spTree>
    <p:extLst>
      <p:ext uri="{BB962C8B-B14F-4D97-AF65-F5344CB8AC3E}">
        <p14:creationId xmlns:p14="http://schemas.microsoft.com/office/powerpoint/2010/main" val="114868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004FEF-1BEE-42F3-8B4E-AB2880E3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575573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391D72-E53D-4307-AEBF-0F0F7FF4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39816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66B579-3883-4EE1-9538-D3BD2687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60620"/>
            <a:ext cx="4416526" cy="5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4C2D43-D99F-42F3-B106-B3973987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6216248" cy="49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4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25F701-8006-493A-B140-E2ABF4CD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7910352" cy="52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7989-39D0-425F-A3FF-A26F98AA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Analógico-Digital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52344-8D54-4AA0-BA06-59841AAF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Modulação por código de pulso;</a:t>
            </a:r>
          </a:p>
          <a:p>
            <a:r>
              <a:rPr lang="pt-BR" dirty="0"/>
              <a:t>Segundo </a:t>
            </a:r>
            <a:r>
              <a:rPr lang="pt-BR" dirty="0" err="1"/>
              <a:t>Nyquist</a:t>
            </a:r>
            <a:r>
              <a:rPr lang="pt-BR" dirty="0"/>
              <a:t>, a taxa de amostragem deve ser duas vezes a maior frequência do sinal.</a:t>
            </a:r>
          </a:p>
          <a:p>
            <a:pPr marL="0" indent="0">
              <a:buNone/>
            </a:pPr>
            <a:r>
              <a:rPr lang="pt-BR" dirty="0"/>
              <a:t>	(PCM-mais comum)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5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DBAC-41A0-4EE4-9223-BF6D297A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A7840-60E6-4C01-BFE4-CC18430A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Paralela: Muitos bits de uma vez </a:t>
            </a:r>
          </a:p>
          <a:p>
            <a:r>
              <a:rPr lang="pt-BR" dirty="0"/>
              <a:t>Serial: Um bit de cada vez </a:t>
            </a:r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A13C8431-4C55-4660-B5EF-FB66155563B7}"/>
              </a:ext>
            </a:extLst>
          </p:cNvPr>
          <p:cNvSpPr/>
          <p:nvPr/>
        </p:nvSpPr>
        <p:spPr>
          <a:xfrm>
            <a:off x="1766656" y="2618913"/>
            <a:ext cx="754602" cy="648070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C025265-F1AA-417A-BAFD-F02A6303ABC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410749" y="3172075"/>
            <a:ext cx="1495426" cy="41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0E6D30F-20E1-4C20-AC4E-C24BE5ECEF9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143957" y="3266983"/>
            <a:ext cx="22194" cy="12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92C2B1-F32C-4EE4-A023-B0045BB94E4E}"/>
              </a:ext>
            </a:extLst>
          </p:cNvPr>
          <p:cNvSpPr txBox="1"/>
          <p:nvPr/>
        </p:nvSpPr>
        <p:spPr>
          <a:xfrm>
            <a:off x="3630919" y="3591018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Síncrona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B98C02-733B-4B1F-8EAD-2915DAFB24A0}"/>
              </a:ext>
            </a:extLst>
          </p:cNvPr>
          <p:cNvSpPr txBox="1"/>
          <p:nvPr/>
        </p:nvSpPr>
        <p:spPr>
          <a:xfrm>
            <a:off x="1580225" y="4522484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Assíncrona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EBFAFFD-AAE3-4B5D-9033-62D113FE428A}"/>
              </a:ext>
            </a:extLst>
          </p:cNvPr>
          <p:cNvCxnSpPr>
            <a:cxnSpLocks/>
          </p:cNvCxnSpPr>
          <p:nvPr/>
        </p:nvCxnSpPr>
        <p:spPr>
          <a:xfrm>
            <a:off x="4826955" y="3872038"/>
            <a:ext cx="1495426" cy="41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29ED435-BE3B-4358-8D4D-660F6D646D5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277122" y="4891816"/>
            <a:ext cx="1444610" cy="41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1FF273-33DA-4195-A558-7D0ABE8887E1}"/>
              </a:ext>
            </a:extLst>
          </p:cNvPr>
          <p:cNvSpPr txBox="1"/>
          <p:nvPr/>
        </p:nvSpPr>
        <p:spPr>
          <a:xfrm>
            <a:off x="6247054" y="4220615"/>
            <a:ext cx="436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Envio de pacote de dados mais controlado.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C9D3E3-11E9-41B3-B702-AC1822BCFA23}"/>
              </a:ext>
            </a:extLst>
          </p:cNvPr>
          <p:cNvSpPr txBox="1"/>
          <p:nvPr/>
        </p:nvSpPr>
        <p:spPr>
          <a:xfrm>
            <a:off x="3630919" y="5177056"/>
            <a:ext cx="343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Relógio de sincronismo confiável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442D7C-419D-4D09-A921-CD431B6877FC}"/>
              </a:ext>
            </a:extLst>
          </p:cNvPr>
          <p:cNvSpPr txBox="1"/>
          <p:nvPr/>
        </p:nvSpPr>
        <p:spPr>
          <a:xfrm>
            <a:off x="1202287" y="5753706"/>
            <a:ext cx="1190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Datasheet</a:t>
            </a:r>
          </a:p>
          <a:p>
            <a:r>
              <a:rPr lang="pt-BR" dirty="0"/>
              <a:t>      555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590F035-B48A-4770-83E7-53FBB6FB3E2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1797386" y="4891816"/>
            <a:ext cx="479736" cy="8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5A201-4129-4F4A-80A5-534799A3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Digital-Analógica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FB6CF-9024-4B33-820D-8BB218DB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2" y="1229558"/>
            <a:ext cx="2516819" cy="61699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Modulação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B46649-E5CA-47B5-8ABD-05FC9D323870}"/>
              </a:ext>
            </a:extLst>
          </p:cNvPr>
          <p:cNvSpPr txBox="1"/>
          <p:nvPr/>
        </p:nvSpPr>
        <p:spPr>
          <a:xfrm>
            <a:off x="1442622" y="2828835"/>
            <a:ext cx="339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ASK - Amplitude;</a:t>
            </a:r>
          </a:p>
          <a:p>
            <a:r>
              <a:rPr lang="pt-BR" sz="2400" dirty="0"/>
              <a:t>FSK - Frequência;</a:t>
            </a:r>
          </a:p>
          <a:p>
            <a:r>
              <a:rPr lang="pt-BR" sz="2400" dirty="0"/>
              <a:t>PSK - Fase.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A7EEF-51D5-4388-A85A-D3048269708F}"/>
              </a:ext>
            </a:extLst>
          </p:cNvPr>
          <p:cNvSpPr txBox="1"/>
          <p:nvPr/>
        </p:nvSpPr>
        <p:spPr>
          <a:xfrm flipH="1">
            <a:off x="1442622" y="5014773"/>
            <a:ext cx="4842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Obs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r>
              <a:rPr lang="pt-BR" sz="2000" dirty="0"/>
              <a:t>QAM = Combinação entre ASK + PSK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821C50B-8ED9-45C0-A55F-EB79887DA88A}"/>
              </a:ext>
            </a:extLst>
          </p:cNvPr>
          <p:cNvCxnSpPr>
            <a:cxnSpLocks/>
          </p:cNvCxnSpPr>
          <p:nvPr/>
        </p:nvCxnSpPr>
        <p:spPr>
          <a:xfrm flipV="1">
            <a:off x="5681709" y="5014773"/>
            <a:ext cx="1313895" cy="85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E52EE1-FF8D-4863-B144-0C1288C59EF0}"/>
              </a:ext>
            </a:extLst>
          </p:cNvPr>
          <p:cNvSpPr txBox="1"/>
          <p:nvPr/>
        </p:nvSpPr>
        <p:spPr>
          <a:xfrm>
            <a:off x="7111013" y="3906174"/>
            <a:ext cx="2201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 ter dois ou mais níveis (amplitudes) para o mesmo grau.</a:t>
            </a:r>
          </a:p>
        </p:txBody>
      </p:sp>
    </p:spTree>
    <p:extLst>
      <p:ext uri="{BB962C8B-B14F-4D97-AF65-F5344CB8AC3E}">
        <p14:creationId xmlns:p14="http://schemas.microsoft.com/office/powerpoint/2010/main" val="278789394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522</TotalTime>
  <Words>312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Cortar</vt:lpstr>
      <vt:lpstr>Rede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Conversão Analógico-Digital</vt:lpstr>
      <vt:lpstr>Modos de transmissão</vt:lpstr>
      <vt:lpstr>Conversão Digital-Analógica</vt:lpstr>
      <vt:lpstr>Conversão Analógico-Analógico</vt:lpstr>
      <vt:lpstr>Multiplexação  Circuito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HELOISE MONZANI DE CASTRO</dc:creator>
  <cp:lastModifiedBy>HELOISE CASTRO</cp:lastModifiedBy>
  <cp:revision>40</cp:revision>
  <dcterms:created xsi:type="dcterms:W3CDTF">2023-04-12T14:30:13Z</dcterms:created>
  <dcterms:modified xsi:type="dcterms:W3CDTF">2023-05-03T11:56:02Z</dcterms:modified>
</cp:coreProperties>
</file>