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OISE CASTRO" initials="HC" lastIdx="1" clrIdx="0">
    <p:extLst>
      <p:ext uri="{19B8F6BF-5375-455C-9EA6-DF929625EA0E}">
        <p15:presenceInfo xmlns:p15="http://schemas.microsoft.com/office/powerpoint/2012/main" userId="HELOISE CAST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0T10:28:45.09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96F4-926D-4235-910A-237AA2C68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Rede de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1442A7-1C34-49D2-9546-134E6D9CA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Camada de Rede</a:t>
            </a:r>
          </a:p>
        </p:txBody>
      </p:sp>
    </p:spTree>
    <p:extLst>
      <p:ext uri="{BB962C8B-B14F-4D97-AF65-F5344CB8AC3E}">
        <p14:creationId xmlns:p14="http://schemas.microsoft.com/office/powerpoint/2010/main" val="193780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A0D9F2-FE79-48C7-B4F1-201ED15D9975}"/>
              </a:ext>
            </a:extLst>
          </p:cNvPr>
          <p:cNvSpPr txBox="1"/>
          <p:nvPr/>
        </p:nvSpPr>
        <p:spPr>
          <a:xfrm>
            <a:off x="1109710" y="1091952"/>
            <a:ext cx="931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NAT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26EC3B-06DB-486B-AE34-92669C8660F0}"/>
              </a:ext>
            </a:extLst>
          </p:cNvPr>
          <p:cNvSpPr txBox="1"/>
          <p:nvPr/>
        </p:nvSpPr>
        <p:spPr>
          <a:xfrm>
            <a:off x="1109710" y="2157273"/>
            <a:ext cx="3343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-Network </a:t>
            </a:r>
            <a:r>
              <a:rPr lang="pt-BR" dirty="0" err="1"/>
              <a:t>Address</a:t>
            </a:r>
            <a:r>
              <a:rPr lang="pt-BR" dirty="0"/>
              <a:t> </a:t>
            </a:r>
            <a:r>
              <a:rPr lang="pt-BR" dirty="0" err="1"/>
              <a:t>Translation</a:t>
            </a:r>
            <a:r>
              <a:rPr lang="pt-BR" dirty="0"/>
              <a:t>; </a:t>
            </a:r>
          </a:p>
          <a:p>
            <a:r>
              <a:rPr lang="pt-BR" dirty="0"/>
              <a:t>-Tradutor de endereço IP;</a:t>
            </a:r>
          </a:p>
          <a:p>
            <a:r>
              <a:rPr lang="pt-BR" dirty="0"/>
              <a:t>-Opera no roteador.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68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6EDA07B-6690-40D3-ACA6-653A11CE3636}"/>
              </a:ext>
            </a:extLst>
          </p:cNvPr>
          <p:cNvSpPr txBox="1"/>
          <p:nvPr/>
        </p:nvSpPr>
        <p:spPr>
          <a:xfrm>
            <a:off x="1198485" y="1189608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IPv6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904643-3FD7-4DC7-AC24-3B399FF04E8C}"/>
              </a:ext>
            </a:extLst>
          </p:cNvPr>
          <p:cNvSpPr txBox="1"/>
          <p:nvPr/>
        </p:nvSpPr>
        <p:spPr>
          <a:xfrm>
            <a:off x="1198485" y="2485747"/>
            <a:ext cx="825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Versão aprimorada do IPv4. Traz melhorias na velocidade e trafego de acesso.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FA5D36-88CB-49E0-94A8-4D09F1E3602C}"/>
              </a:ext>
            </a:extLst>
          </p:cNvPr>
          <p:cNvSpPr txBox="1"/>
          <p:nvPr/>
        </p:nvSpPr>
        <p:spPr>
          <a:xfrm>
            <a:off x="1198485" y="3244334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Exemplo: É utilizado em grandes sites</a:t>
            </a:r>
          </a:p>
        </p:txBody>
      </p:sp>
    </p:spTree>
    <p:extLst>
      <p:ext uri="{BB962C8B-B14F-4D97-AF65-F5344CB8AC3E}">
        <p14:creationId xmlns:p14="http://schemas.microsoft.com/office/powerpoint/2010/main" val="156222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87D1B49-4584-47D0-8B4B-8162565B34C1}"/>
              </a:ext>
            </a:extLst>
          </p:cNvPr>
          <p:cNvSpPr txBox="1"/>
          <p:nvPr/>
        </p:nvSpPr>
        <p:spPr>
          <a:xfrm>
            <a:off x="1038687" y="1047565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ARP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A9DEA1-CF7E-4128-9527-F9802036A35B}"/>
              </a:ext>
            </a:extLst>
          </p:cNvPr>
          <p:cNvSpPr txBox="1"/>
          <p:nvPr/>
        </p:nvSpPr>
        <p:spPr>
          <a:xfrm>
            <a:off x="1038687" y="2308194"/>
            <a:ext cx="679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Adress</a:t>
            </a:r>
            <a:r>
              <a:rPr lang="pt-BR" dirty="0"/>
              <a:t> </a:t>
            </a:r>
            <a:r>
              <a:rPr lang="pt-BR" dirty="0" err="1"/>
              <a:t>Resolution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-Protocolo de resolução de endereços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072EAC-A5AB-422C-B5BB-C39B17EA5145}"/>
              </a:ext>
            </a:extLst>
          </p:cNvPr>
          <p:cNvSpPr txBox="1"/>
          <p:nvPr/>
        </p:nvSpPr>
        <p:spPr>
          <a:xfrm>
            <a:off x="1038687" y="3091648"/>
            <a:ext cx="557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transmitida em Broadcast e a resposta em </a:t>
            </a:r>
            <a:r>
              <a:rPr lang="pt-BR" dirty="0" err="1"/>
              <a:t>Unicast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720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20CED1-6829-432E-B71F-7C4A6DF77C94}"/>
              </a:ext>
            </a:extLst>
          </p:cNvPr>
          <p:cNvSpPr txBox="1"/>
          <p:nvPr/>
        </p:nvSpPr>
        <p:spPr>
          <a:xfrm>
            <a:off x="1296140" y="816746"/>
            <a:ext cx="8689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Como é feita a entrega, encaminhamento e roteamento na camada de rede?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0F8606-D728-4F7B-9638-9204CF76DD9E}"/>
              </a:ext>
            </a:extLst>
          </p:cNvPr>
          <p:cNvSpPr txBox="1"/>
          <p:nvPr/>
        </p:nvSpPr>
        <p:spPr>
          <a:xfrm>
            <a:off x="1296140" y="2281563"/>
            <a:ext cx="7918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Entrega: O pacote é encapsulado em um datagrama IP, que contém informações sobre o endereço de origem, endereço de destino e outras informações que é preciso para o roteamento.</a:t>
            </a:r>
          </a:p>
          <a:p>
            <a:endParaRPr lang="pt-BR" dirty="0"/>
          </a:p>
          <a:p>
            <a:r>
              <a:rPr lang="pt-BR" dirty="0"/>
              <a:t>Encaminhamento: É realizado por roteadores, que são responsáveis por tomar decisões sobre o encaminhamento dos pacotes de dados com base nas informações presentes no cabeçalho do datagrama IP. </a:t>
            </a:r>
          </a:p>
          <a:p>
            <a:endParaRPr lang="pt-BR" dirty="0"/>
          </a:p>
          <a:p>
            <a:r>
              <a:rPr lang="pt-BR" dirty="0"/>
              <a:t>Roteamento: Os dados se movem ao longo de qualquer rede na forma de pacotes de dados. Enquanto o pacote viaja para seu destino, vários roteadores podem </a:t>
            </a:r>
            <a:r>
              <a:rPr lang="pt-BR" dirty="0" err="1"/>
              <a:t>roteá-lo</a:t>
            </a:r>
            <a:r>
              <a:rPr lang="pt-BR" dirty="0"/>
              <a:t> muitas vezes.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8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F79924-0088-4111-A1A1-C594A979CBD9}"/>
              </a:ext>
            </a:extLst>
          </p:cNvPr>
          <p:cNvSpPr txBox="1"/>
          <p:nvPr/>
        </p:nvSpPr>
        <p:spPr>
          <a:xfrm>
            <a:off x="1180730" y="479394"/>
            <a:ext cx="1943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 Rounded MT Bold" panose="020F0704030504030204" pitchFamily="34" charset="0"/>
              </a:rPr>
              <a:t>O que é?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C15447-2233-4E8A-9604-D795B6364671}"/>
              </a:ext>
            </a:extLst>
          </p:cNvPr>
          <p:cNvSpPr txBox="1"/>
          <p:nvPr/>
        </p:nvSpPr>
        <p:spPr>
          <a:xfrm>
            <a:off x="1180730" y="1793289"/>
            <a:ext cx="734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É a terceira camada de baixo para cima do modelo OSI TCP/IP</a:t>
            </a:r>
          </a:p>
        </p:txBody>
      </p:sp>
      <p:pic>
        <p:nvPicPr>
          <p:cNvPr id="1026" name="Picture 2" descr="Entendendo o Modelo OSI - Diego Macêdo">
            <a:extLst>
              <a:ext uri="{FF2B5EF4-FFF2-40B4-BE49-F238E27FC236}">
                <a16:creationId xmlns:a16="http://schemas.microsoft.com/office/drawing/2014/main" id="{98B2F204-B181-40C3-81B8-1083A30CD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952" y="3357364"/>
            <a:ext cx="3231147" cy="327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írculo: Vazio 3">
            <a:extLst>
              <a:ext uri="{FF2B5EF4-FFF2-40B4-BE49-F238E27FC236}">
                <a16:creationId xmlns:a16="http://schemas.microsoft.com/office/drawing/2014/main" id="{1F6B1A0F-5769-4F2E-8185-140819BFC07F}"/>
              </a:ext>
            </a:extLst>
          </p:cNvPr>
          <p:cNvSpPr/>
          <p:nvPr/>
        </p:nvSpPr>
        <p:spPr>
          <a:xfrm>
            <a:off x="4163952" y="5211192"/>
            <a:ext cx="3115737" cy="470517"/>
          </a:xfrm>
          <a:prstGeom prst="donut">
            <a:avLst>
              <a:gd name="adj" fmla="val 132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B000004-344B-4794-819D-97B948867128}"/>
              </a:ext>
            </a:extLst>
          </p:cNvPr>
          <p:cNvSpPr txBox="1"/>
          <p:nvPr/>
        </p:nvSpPr>
        <p:spPr>
          <a:xfrm>
            <a:off x="1003177" y="719091"/>
            <a:ext cx="3187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Para que serve?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441447-6677-4855-8FDD-C91FEAA4B343}"/>
              </a:ext>
            </a:extLst>
          </p:cNvPr>
          <p:cNvSpPr txBox="1"/>
          <p:nvPr/>
        </p:nvSpPr>
        <p:spPr>
          <a:xfrm>
            <a:off x="1003177" y="1970842"/>
            <a:ext cx="6062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Para entrega de informações da origem ao destino.</a:t>
            </a:r>
          </a:p>
        </p:txBody>
      </p:sp>
    </p:spTree>
    <p:extLst>
      <p:ext uri="{BB962C8B-B14F-4D97-AF65-F5344CB8AC3E}">
        <p14:creationId xmlns:p14="http://schemas.microsoft.com/office/powerpoint/2010/main" val="94938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A313128-E0A4-46EC-AA02-B7CA2BA15151}"/>
              </a:ext>
            </a:extLst>
          </p:cNvPr>
          <p:cNvSpPr txBox="1"/>
          <p:nvPr/>
        </p:nvSpPr>
        <p:spPr>
          <a:xfrm>
            <a:off x="1207363" y="914400"/>
            <a:ext cx="4190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Principais Protocolos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E02CCA-D334-4C87-9924-290145DE42DD}"/>
              </a:ext>
            </a:extLst>
          </p:cNvPr>
          <p:cNvSpPr txBox="1"/>
          <p:nvPr/>
        </p:nvSpPr>
        <p:spPr>
          <a:xfrm>
            <a:off x="1287262" y="1970843"/>
            <a:ext cx="518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IPv4,IPv6, ARP, RARP, BOOTP, IGMP e ICMP </a:t>
            </a:r>
          </a:p>
        </p:txBody>
      </p:sp>
    </p:spTree>
    <p:extLst>
      <p:ext uri="{BB962C8B-B14F-4D97-AF65-F5344CB8AC3E}">
        <p14:creationId xmlns:p14="http://schemas.microsoft.com/office/powerpoint/2010/main" val="129568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411CADE-4BA1-4EEA-A8BC-BC28DD31413C}"/>
              </a:ext>
            </a:extLst>
          </p:cNvPr>
          <p:cNvSpPr txBox="1"/>
          <p:nvPr/>
        </p:nvSpPr>
        <p:spPr>
          <a:xfrm>
            <a:off x="1260628" y="76348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IPv4</a:t>
            </a: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18E103C-43FE-4BBE-9676-E9F2994E985E}"/>
              </a:ext>
            </a:extLst>
          </p:cNvPr>
          <p:cNvSpPr/>
          <p:nvPr/>
        </p:nvSpPr>
        <p:spPr>
          <a:xfrm>
            <a:off x="3056881" y="1834716"/>
            <a:ext cx="1862834" cy="9321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Endereço IP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91DE56EC-04E5-4850-B4AA-235E15E0C329}"/>
              </a:ext>
            </a:extLst>
          </p:cNvPr>
          <p:cNvSpPr/>
          <p:nvPr/>
        </p:nvSpPr>
        <p:spPr>
          <a:xfrm>
            <a:off x="4982597" y="1834713"/>
            <a:ext cx="1808819" cy="9321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Identificador de rede</a:t>
            </a:r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604CA620-15C5-41D3-9886-B4EB77122298}"/>
              </a:ext>
            </a:extLst>
          </p:cNvPr>
          <p:cNvSpPr/>
          <p:nvPr/>
        </p:nvSpPr>
        <p:spPr>
          <a:xfrm>
            <a:off x="6854298" y="1834712"/>
            <a:ext cx="1916842" cy="9321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Identificador do computador</a:t>
            </a: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18152CD5-185F-434D-B9FE-19A60C0863CA}"/>
              </a:ext>
            </a:extLst>
          </p:cNvPr>
          <p:cNvSpPr/>
          <p:nvPr/>
        </p:nvSpPr>
        <p:spPr>
          <a:xfrm>
            <a:off x="1724491" y="1834711"/>
            <a:ext cx="1269508" cy="9321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</a:t>
            </a: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BF36410F-88B3-4045-AB87-FD33B5E6C22C}"/>
              </a:ext>
            </a:extLst>
          </p:cNvPr>
          <p:cNvSpPr/>
          <p:nvPr/>
        </p:nvSpPr>
        <p:spPr>
          <a:xfrm>
            <a:off x="1734845" y="2810928"/>
            <a:ext cx="1269508" cy="9321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0D9596BE-20AE-4A08-BC67-6F2AAA95AF78}"/>
              </a:ext>
            </a:extLst>
          </p:cNvPr>
          <p:cNvSpPr/>
          <p:nvPr/>
        </p:nvSpPr>
        <p:spPr>
          <a:xfrm>
            <a:off x="3064283" y="2810928"/>
            <a:ext cx="1855432" cy="9321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10.2.68.12</a:t>
            </a:r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B249DFA1-B6ED-4CF2-A14D-EFDE40D0039C}"/>
              </a:ext>
            </a:extLst>
          </p:cNvPr>
          <p:cNvSpPr/>
          <p:nvPr/>
        </p:nvSpPr>
        <p:spPr>
          <a:xfrm>
            <a:off x="4982597" y="2810928"/>
            <a:ext cx="1808819" cy="9321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66E8D4A6-45BE-455E-BB6F-269AC7D04B1F}"/>
              </a:ext>
            </a:extLst>
          </p:cNvPr>
          <p:cNvSpPr/>
          <p:nvPr/>
        </p:nvSpPr>
        <p:spPr>
          <a:xfrm>
            <a:off x="6854298" y="2807560"/>
            <a:ext cx="1916842" cy="9299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2.68.12</a:t>
            </a: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08A48521-50F3-486F-88C0-45D272AA24A7}"/>
              </a:ext>
            </a:extLst>
          </p:cNvPr>
          <p:cNvSpPr/>
          <p:nvPr/>
        </p:nvSpPr>
        <p:spPr>
          <a:xfrm>
            <a:off x="1734845" y="3775303"/>
            <a:ext cx="1269508" cy="9321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14" name="Fluxograma: Processo 13">
            <a:extLst>
              <a:ext uri="{FF2B5EF4-FFF2-40B4-BE49-F238E27FC236}">
                <a16:creationId xmlns:a16="http://schemas.microsoft.com/office/drawing/2014/main" id="{9B300990-FFD3-44E0-9601-B69C5E636778}"/>
              </a:ext>
            </a:extLst>
          </p:cNvPr>
          <p:cNvSpPr/>
          <p:nvPr/>
        </p:nvSpPr>
        <p:spPr>
          <a:xfrm>
            <a:off x="1734845" y="4739678"/>
            <a:ext cx="1269508" cy="9321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5" name="Fluxograma: Processo 14">
            <a:extLst>
              <a:ext uri="{FF2B5EF4-FFF2-40B4-BE49-F238E27FC236}">
                <a16:creationId xmlns:a16="http://schemas.microsoft.com/office/drawing/2014/main" id="{CD98A0A4-8C6D-4C00-B54D-B678AB713317}"/>
              </a:ext>
            </a:extLst>
          </p:cNvPr>
          <p:cNvSpPr/>
          <p:nvPr/>
        </p:nvSpPr>
        <p:spPr>
          <a:xfrm>
            <a:off x="3056881" y="3775303"/>
            <a:ext cx="1855432" cy="9321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130.45.32.67</a:t>
            </a:r>
          </a:p>
        </p:txBody>
      </p: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BC0DCA52-ED03-422D-B048-8C7A1D5D9AEA}"/>
              </a:ext>
            </a:extLst>
          </p:cNvPr>
          <p:cNvSpPr/>
          <p:nvPr/>
        </p:nvSpPr>
        <p:spPr>
          <a:xfrm>
            <a:off x="3064283" y="4751515"/>
            <a:ext cx="1855432" cy="9321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192.168.0</a:t>
            </a:r>
          </a:p>
        </p:txBody>
      </p:sp>
      <p:sp>
        <p:nvSpPr>
          <p:cNvPr id="17" name="Fluxograma: Processo 16">
            <a:extLst>
              <a:ext uri="{FF2B5EF4-FFF2-40B4-BE49-F238E27FC236}">
                <a16:creationId xmlns:a16="http://schemas.microsoft.com/office/drawing/2014/main" id="{6B30AE3C-9D39-4F59-B794-D237D2D07A15}"/>
              </a:ext>
            </a:extLst>
          </p:cNvPr>
          <p:cNvSpPr/>
          <p:nvPr/>
        </p:nvSpPr>
        <p:spPr>
          <a:xfrm>
            <a:off x="4982597" y="3787143"/>
            <a:ext cx="1808819" cy="9321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138.45</a:t>
            </a:r>
          </a:p>
        </p:txBody>
      </p: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BB37F404-42BC-40FC-A2D7-3BE7AE9F6FA3}"/>
              </a:ext>
            </a:extLst>
          </p:cNvPr>
          <p:cNvSpPr/>
          <p:nvPr/>
        </p:nvSpPr>
        <p:spPr>
          <a:xfrm>
            <a:off x="4982597" y="4771902"/>
            <a:ext cx="1808819" cy="9321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196.168.0</a:t>
            </a:r>
          </a:p>
        </p:txBody>
      </p:sp>
      <p:sp>
        <p:nvSpPr>
          <p:cNvPr id="19" name="Fluxograma: Processo 18">
            <a:extLst>
              <a:ext uri="{FF2B5EF4-FFF2-40B4-BE49-F238E27FC236}">
                <a16:creationId xmlns:a16="http://schemas.microsoft.com/office/drawing/2014/main" id="{6EA4DFC3-B00A-4C3C-9B47-D750C959DCEC}"/>
              </a:ext>
            </a:extLst>
          </p:cNvPr>
          <p:cNvSpPr/>
          <p:nvPr/>
        </p:nvSpPr>
        <p:spPr>
          <a:xfrm>
            <a:off x="6861700" y="3809742"/>
            <a:ext cx="1916842" cy="9299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32.67</a:t>
            </a:r>
          </a:p>
        </p:txBody>
      </p:sp>
      <p:sp>
        <p:nvSpPr>
          <p:cNvPr id="20" name="Fluxograma: Processo 19">
            <a:extLst>
              <a:ext uri="{FF2B5EF4-FFF2-40B4-BE49-F238E27FC236}">
                <a16:creationId xmlns:a16="http://schemas.microsoft.com/office/drawing/2014/main" id="{4DCDD9D5-A0BD-4873-857D-439965403F5B}"/>
              </a:ext>
            </a:extLst>
          </p:cNvPr>
          <p:cNvSpPr/>
          <p:nvPr/>
        </p:nvSpPr>
        <p:spPr>
          <a:xfrm>
            <a:off x="6854298" y="4800751"/>
            <a:ext cx="1916842" cy="9299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5B7B28C-03CF-4539-9EB8-B4AB9CA09283}"/>
              </a:ext>
            </a:extLst>
          </p:cNvPr>
          <p:cNvSpPr txBox="1"/>
          <p:nvPr/>
        </p:nvSpPr>
        <p:spPr>
          <a:xfrm>
            <a:off x="1634356" y="1483141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 das Classes</a:t>
            </a:r>
          </a:p>
        </p:txBody>
      </p:sp>
    </p:spTree>
    <p:extLst>
      <p:ext uri="{BB962C8B-B14F-4D97-AF65-F5344CB8AC3E}">
        <p14:creationId xmlns:p14="http://schemas.microsoft.com/office/powerpoint/2010/main" val="184572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B577F60-BAB9-46D4-A8B4-BBF7008BEEFF}"/>
              </a:ext>
            </a:extLst>
          </p:cNvPr>
          <p:cNvSpPr txBox="1"/>
          <p:nvPr/>
        </p:nvSpPr>
        <p:spPr>
          <a:xfrm>
            <a:off x="1143806" y="308146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HostID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1F1277-2FA1-474B-BE9C-D25F539E0762}"/>
              </a:ext>
            </a:extLst>
          </p:cNvPr>
          <p:cNvSpPr txBox="1"/>
          <p:nvPr/>
        </p:nvSpPr>
        <p:spPr>
          <a:xfrm>
            <a:off x="1236780" y="263932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NetID</a:t>
            </a:r>
            <a:endParaRPr lang="pt-BR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4722676A-B54A-4E49-B561-4E61E8AFA023}"/>
              </a:ext>
            </a:extLst>
          </p:cNvPr>
          <p:cNvSpPr/>
          <p:nvPr/>
        </p:nvSpPr>
        <p:spPr>
          <a:xfrm>
            <a:off x="1960121" y="2823995"/>
            <a:ext cx="1704512" cy="78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3A085BD1-0BB7-465D-822A-A89954C17009}"/>
              </a:ext>
            </a:extLst>
          </p:cNvPr>
          <p:cNvSpPr/>
          <p:nvPr/>
        </p:nvSpPr>
        <p:spPr>
          <a:xfrm>
            <a:off x="1908700" y="3252408"/>
            <a:ext cx="1704512" cy="78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102C04-1C9E-41B0-A020-870D0F8A5A06}"/>
              </a:ext>
            </a:extLst>
          </p:cNvPr>
          <p:cNvSpPr txBox="1"/>
          <p:nvPr/>
        </p:nvSpPr>
        <p:spPr>
          <a:xfrm>
            <a:off x="3613212" y="2678396"/>
            <a:ext cx="302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Primeiro bit do endereço IP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E48B45-23EF-4750-896C-F466CDB1B55A}"/>
              </a:ext>
            </a:extLst>
          </p:cNvPr>
          <p:cNvSpPr txBox="1"/>
          <p:nvPr/>
        </p:nvSpPr>
        <p:spPr>
          <a:xfrm>
            <a:off x="3551068" y="3106809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Ultimo bit do endereço IP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0ECEBF-8D2F-422B-8DF3-8DA966906D37}"/>
              </a:ext>
            </a:extLst>
          </p:cNvPr>
          <p:cNvSpPr txBox="1"/>
          <p:nvPr/>
        </p:nvSpPr>
        <p:spPr>
          <a:xfrm>
            <a:off x="1143806" y="1677879"/>
            <a:ext cx="676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identificá-los é necessário utilizar o conceito de máscara: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2CEF757-56EA-406C-A2E7-708A52F91329}"/>
              </a:ext>
            </a:extLst>
          </p:cNvPr>
          <p:cNvSpPr txBox="1"/>
          <p:nvPr/>
        </p:nvSpPr>
        <p:spPr>
          <a:xfrm>
            <a:off x="1143806" y="732797"/>
            <a:ext cx="2855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/>
              <a:t>NetID</a:t>
            </a:r>
            <a:r>
              <a:rPr lang="pt-BR" sz="3200" dirty="0"/>
              <a:t> e </a:t>
            </a:r>
            <a:r>
              <a:rPr lang="pt-BR" sz="3200" dirty="0" err="1"/>
              <a:t>HostID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180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22355EA-4C50-4E8F-A167-F1F213E29E2A}"/>
              </a:ext>
            </a:extLst>
          </p:cNvPr>
          <p:cNvSpPr txBox="1"/>
          <p:nvPr/>
        </p:nvSpPr>
        <p:spPr>
          <a:xfrm>
            <a:off x="1189608" y="825623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Notação CIDR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99C737-9227-475A-BC5D-ECF7C7CBCEBD}"/>
              </a:ext>
            </a:extLst>
          </p:cNvPr>
          <p:cNvSpPr txBox="1"/>
          <p:nvPr/>
        </p:nvSpPr>
        <p:spPr>
          <a:xfrm>
            <a:off x="1189608" y="2095130"/>
            <a:ext cx="587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Forma de representar redes IP de forma mais eficiente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F6E0741-D892-49F5-9308-8C5D3F586D3E}"/>
              </a:ext>
            </a:extLst>
          </p:cNvPr>
          <p:cNvSpPr/>
          <p:nvPr/>
        </p:nvSpPr>
        <p:spPr>
          <a:xfrm>
            <a:off x="1947169" y="34443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4D5156"/>
                </a:solidFill>
                <a:latin typeface="Google Sans"/>
              </a:rPr>
              <a:t>/24 em 192.168.0.101/24 é equivalente ao endereço IP 192.168.0.101 e à máscara de </a:t>
            </a:r>
            <a:r>
              <a:rPr lang="pt-BR" dirty="0" err="1">
                <a:solidFill>
                  <a:srgbClr val="4D5156"/>
                </a:solidFill>
                <a:latin typeface="Google Sans"/>
              </a:rPr>
              <a:t>sub-rede</a:t>
            </a:r>
            <a:r>
              <a:rPr lang="pt-BR" dirty="0">
                <a:solidFill>
                  <a:srgbClr val="4D5156"/>
                </a:solidFill>
                <a:latin typeface="Google Sans"/>
              </a:rPr>
              <a:t> 255.255.255.0 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75967A-8A42-42A4-8FC7-7190DD1B9CA7}"/>
              </a:ext>
            </a:extLst>
          </p:cNvPr>
          <p:cNvSpPr txBox="1"/>
          <p:nvPr/>
        </p:nvSpPr>
        <p:spPr>
          <a:xfrm>
            <a:off x="1947169" y="314919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272587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9C081E-2295-4F0D-B6D6-825EE53BDCCF}"/>
              </a:ext>
            </a:extLst>
          </p:cNvPr>
          <p:cNvSpPr txBox="1"/>
          <p:nvPr/>
        </p:nvSpPr>
        <p:spPr>
          <a:xfrm>
            <a:off x="701335" y="905523"/>
            <a:ext cx="6596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Como identificar o 1</a:t>
            </a:r>
            <a:r>
              <a:rPr lang="pt-BR" sz="3200" b="1" baseline="30000" dirty="0"/>
              <a:t>º </a:t>
            </a:r>
            <a:r>
              <a:rPr lang="pt-BR" sz="3200" b="1" dirty="0"/>
              <a:t>e último IP de uma rede?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3F2453-9337-4A03-8B92-3B41D59FBFF0}"/>
              </a:ext>
            </a:extLst>
          </p:cNvPr>
          <p:cNvSpPr txBox="1"/>
          <p:nvPr/>
        </p:nvSpPr>
        <p:spPr>
          <a:xfrm>
            <a:off x="701335" y="2512380"/>
            <a:ext cx="2109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1°- Rede</a:t>
            </a:r>
          </a:p>
          <a:p>
            <a:r>
              <a:rPr lang="pt-BR" dirty="0"/>
              <a:t>Ultimo - Broadcast</a:t>
            </a:r>
          </a:p>
        </p:txBody>
      </p:sp>
      <p:pic>
        <p:nvPicPr>
          <p:cNvPr id="2050" name="Picture 2" descr="Redes de Computadores: Entendendo a Camada de Rede">
            <a:extLst>
              <a:ext uri="{FF2B5EF4-FFF2-40B4-BE49-F238E27FC236}">
                <a16:creationId xmlns:a16="http://schemas.microsoft.com/office/drawing/2014/main" id="{385F50F3-7A03-43E0-B8CE-5E81158A3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48" y="4293262"/>
            <a:ext cx="67913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AAAF747-6A86-42A6-80FB-36E54C02BFA8}"/>
              </a:ext>
            </a:extLst>
          </p:cNvPr>
          <p:cNvSpPr txBox="1"/>
          <p:nvPr/>
        </p:nvSpPr>
        <p:spPr>
          <a:xfrm>
            <a:off x="1571348" y="392393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239810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46ED23-A89B-45ED-9E4F-A448AD63DD8B}"/>
              </a:ext>
            </a:extLst>
          </p:cNvPr>
          <p:cNvSpPr txBox="1"/>
          <p:nvPr/>
        </p:nvSpPr>
        <p:spPr>
          <a:xfrm>
            <a:off x="870012" y="745724"/>
            <a:ext cx="118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DHCP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5F0156-B38F-470D-9806-8E48A492C1AC}"/>
              </a:ext>
            </a:extLst>
          </p:cNvPr>
          <p:cNvSpPr txBox="1"/>
          <p:nvPr/>
        </p:nvSpPr>
        <p:spPr>
          <a:xfrm>
            <a:off x="870012" y="1890943"/>
            <a:ext cx="533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Distribui dinamicamente em sequência endereços</a:t>
            </a:r>
          </a:p>
        </p:txBody>
      </p:sp>
    </p:spTree>
    <p:extLst>
      <p:ext uri="{BB962C8B-B14F-4D97-AF65-F5344CB8AC3E}">
        <p14:creationId xmlns:p14="http://schemas.microsoft.com/office/powerpoint/2010/main" val="3221816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329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Google Sans</vt:lpstr>
      <vt:lpstr>Trebuchet MS</vt:lpstr>
      <vt:lpstr>Wingdings 3</vt:lpstr>
      <vt:lpstr>Facetado</vt:lpstr>
      <vt:lpstr>Rede de computadores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de computadores</dc:title>
  <dc:creator>HELOISE CASTRO</dc:creator>
  <cp:lastModifiedBy>HELOISE CASTRO</cp:lastModifiedBy>
  <cp:revision>14</cp:revision>
  <dcterms:created xsi:type="dcterms:W3CDTF">2023-05-10T11:40:27Z</dcterms:created>
  <dcterms:modified xsi:type="dcterms:W3CDTF">2023-05-10T14:05:22Z</dcterms:modified>
</cp:coreProperties>
</file>