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97"/>
    <p:restoredTop sz="94679"/>
  </p:normalViewPr>
  <p:slideViewPr>
    <p:cSldViewPr snapToGrid="0" snapToObjects="1">
      <p:cViewPr>
        <p:scale>
          <a:sx n="48" d="100"/>
          <a:sy n="48" d="100"/>
        </p:scale>
        <p:origin x="736" y="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A1E972-154E-5060-0395-361EA5E91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76A36F0-7A3A-ED8D-353E-BEDDED59C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32DB33-8369-E914-2437-3048F768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43A1-7668-094D-88B5-EA02019566E6}" type="datetimeFigureOut">
              <a:rPr lang="fr-FR" smtClean="0"/>
              <a:t>31/07/2022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8E3691-5325-535F-EF09-4956707DD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A5FBA3-706B-ADD6-03C9-3CF9A2636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BBB8-F14D-3C4E-9970-87A6A4131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32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D41FC5-2265-8BA6-0FD0-0B5F06F20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CA118EF-70C5-5066-CAB4-FD0F48BD2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CED7B1-3EC1-F553-8AD3-ED2E7D19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43A1-7668-094D-88B5-EA02019566E6}" type="datetimeFigureOut">
              <a:rPr lang="fr-FR" smtClean="0"/>
              <a:t>31/07/2022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C71C08-0C87-6599-C19C-C91A39AE1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00CC0B-A159-EC21-3926-934B9F32A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BBB8-F14D-3C4E-9970-87A6A4131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8256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D38B5ED-F168-0A10-543D-81F2E8C5A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0CFD4C8-12A0-799E-E2C5-9F68FC01A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DAF61D-C588-0B93-28F5-E823E107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43A1-7668-094D-88B5-EA02019566E6}" type="datetimeFigureOut">
              <a:rPr lang="fr-FR" smtClean="0"/>
              <a:t>31/07/2022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1F6547-2270-DA48-0E39-0D93EE3E8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C7C896-36C0-94CB-ECA4-1214030FB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BBB8-F14D-3C4E-9970-87A6A4131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392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5B2BCA-8689-9C9F-0DB9-AB40F89C1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57FB00-BB9F-7224-3BAA-367834D01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EC6DAE-62D0-383D-362B-659DCEE2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43A1-7668-094D-88B5-EA02019566E6}" type="datetimeFigureOut">
              <a:rPr lang="fr-FR" smtClean="0"/>
              <a:t>31/07/2022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A3CA84-5393-A6AE-3FB9-31935D85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AE233D-67DB-7672-BC5D-9B4CB894F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BBB8-F14D-3C4E-9970-87A6A4131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489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1F323E-5A73-6269-E8CA-A32D6A4B4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E0B15E-CC5B-F0C9-3C1E-5AACF0F9D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9A9F9E-C91C-FE6E-B1AC-2989FF17B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43A1-7668-094D-88B5-EA02019566E6}" type="datetimeFigureOut">
              <a:rPr lang="fr-FR" smtClean="0"/>
              <a:t>31/07/2022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D126DC-A0FA-009D-26A5-E926667C2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DB125F-4FF5-326A-B20A-439B7A2C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BBB8-F14D-3C4E-9970-87A6A4131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51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0C05A-1116-28E5-4D2C-DF4DB5034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6C40F4-AEAE-DF36-AE59-8060F34856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558A855-DD61-6A8A-E8C5-DCA6F48CB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7C42A4-6A50-3F15-42D5-4B358C4F5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43A1-7668-094D-88B5-EA02019566E6}" type="datetimeFigureOut">
              <a:rPr lang="fr-FR" smtClean="0"/>
              <a:t>31/07/2022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547086-330F-95FD-EB57-F15298469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5BB147-E398-93F8-4767-FDBA6728C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BBB8-F14D-3C4E-9970-87A6A4131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49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65FBC9-6DE6-AC86-6590-CB18D87E9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F6ED12-6AA5-6EA2-9C58-0EDA92DB3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B216BCF-65C2-245E-1E29-7A8F4F887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70E0FC4-399E-7DF6-601B-45534CC99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AAE273C-8471-3F68-7957-76145751A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59BD1F4-451F-8842-F88C-3EA329493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43A1-7668-094D-88B5-EA02019566E6}" type="datetimeFigureOut">
              <a:rPr lang="fr-FR" smtClean="0"/>
              <a:t>31/07/2022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67C7A1A-0A57-87A5-9FFB-E7425F63E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D03EDAC-C45A-6582-2BD7-6D90BCD5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BBB8-F14D-3C4E-9970-87A6A4131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11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AF45ED-3FBF-F61E-9847-E20D2D6FC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0E7427-E536-9A30-116B-7891D2209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43A1-7668-094D-88B5-EA02019566E6}" type="datetimeFigureOut">
              <a:rPr lang="fr-FR" smtClean="0"/>
              <a:t>31/07/2022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A64D947-275D-9E4F-9BE5-C678F8894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39B2A-BCAF-CC3A-37B6-9E6D30FD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BBB8-F14D-3C4E-9970-87A6A4131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11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6607907-3E30-2B5C-8012-BC60D538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43A1-7668-094D-88B5-EA02019566E6}" type="datetimeFigureOut">
              <a:rPr lang="fr-FR" smtClean="0"/>
              <a:t>31/07/2022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25DBF2F-194E-876C-BF5B-86104D2C5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AC69CB8-DA98-F693-5721-2CEF9C755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BBB8-F14D-3C4E-9970-87A6A4131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527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454653-37D8-160A-DF7B-1CCBA2BB6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654C05-0F4E-9D33-11A9-150EBBC88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1A3769F-6900-280C-3392-2F8C09F01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D5E809-54DD-D3F4-ACBA-DFE5EB72F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43A1-7668-094D-88B5-EA02019566E6}" type="datetimeFigureOut">
              <a:rPr lang="fr-FR" smtClean="0"/>
              <a:t>31/07/2022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11B49A-E7B5-D724-0DDF-7B1E5F849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5649B3-2FFD-3BB1-E08A-9E58BBF96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BBB8-F14D-3C4E-9970-87A6A4131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723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C566D5-6C38-666B-442E-F3972A555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3C31A68-97E2-FC8D-C9EE-D13F0CA115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3B665DD-4F95-2961-E499-5D46FC1D7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606C0B4-2EE0-40E0-1F79-3033D202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43A1-7668-094D-88B5-EA02019566E6}" type="datetimeFigureOut">
              <a:rPr lang="fr-FR" smtClean="0"/>
              <a:t>31/07/2022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638237-6F45-6F5A-9F7F-59D528815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31A047-FA4B-6E35-AED4-BB7382232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BBB8-F14D-3C4E-9970-87A6A4131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98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10F0240-76A5-E70C-195C-EA7F3D88C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85BD2C-75E9-0CBA-9AA3-A2C8D1121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D7D588-6796-4E42-A6C4-6E674A1358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343A1-7668-094D-88B5-EA02019566E6}" type="datetimeFigureOut">
              <a:rPr lang="fr-FR" smtClean="0"/>
              <a:t>31/07/2022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2E9A00-EC68-5E5B-AE2E-7932C2A72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318FE2-2E9E-A9DD-4FA2-11934FEBC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4BBB8-F14D-3C4E-9970-87A6A4131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19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F54E6199-24E6-7E10-935E-58A5AEC4A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589833"/>
              </p:ext>
            </p:extLst>
          </p:nvPr>
        </p:nvGraphicFramePr>
        <p:xfrm>
          <a:off x="4045733" y="545006"/>
          <a:ext cx="3096592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296">
                  <a:extLst>
                    <a:ext uri="{9D8B030D-6E8A-4147-A177-3AD203B41FA5}">
                      <a16:colId xmlns:a16="http://schemas.microsoft.com/office/drawing/2014/main" val="1208407889"/>
                    </a:ext>
                  </a:extLst>
                </a:gridCol>
                <a:gridCol w="1548296">
                  <a:extLst>
                    <a:ext uri="{9D8B030D-6E8A-4147-A177-3AD203B41FA5}">
                      <a16:colId xmlns:a16="http://schemas.microsoft.com/office/drawing/2014/main" val="328048182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noProof="0" dirty="0" err="1"/>
                        <a:t>Doctor</a:t>
                      </a:r>
                      <a:endParaRPr lang="fr-FR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140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b="1" i="1" u="none" dirty="0"/>
                        <a:t>Id-</a:t>
                      </a:r>
                      <a:r>
                        <a:rPr lang="fr-FR" sz="1400" b="1" i="1" u="none" dirty="0" err="1"/>
                        <a:t>doctor</a:t>
                      </a:r>
                      <a:endParaRPr lang="fr-FR" sz="1400" b="1" i="1" u="none" dirty="0"/>
                    </a:p>
                    <a:p>
                      <a:r>
                        <a:rPr lang="fr-FR" sz="1400" dirty="0" err="1"/>
                        <a:t>First_name</a:t>
                      </a:r>
                      <a:endParaRPr lang="fr-FR" sz="1400" dirty="0"/>
                    </a:p>
                    <a:p>
                      <a:r>
                        <a:rPr lang="fr-FR" sz="1400" dirty="0" err="1"/>
                        <a:t>Last_name</a:t>
                      </a:r>
                      <a:endParaRPr lang="fr-FR" sz="1400" dirty="0"/>
                    </a:p>
                    <a:p>
                      <a:r>
                        <a:rPr lang="fr-FR" sz="1400" dirty="0" err="1"/>
                        <a:t>Zip_code</a:t>
                      </a:r>
                      <a:endParaRPr lang="fr-FR" sz="1400" dirty="0"/>
                    </a:p>
                    <a:p>
                      <a:r>
                        <a:rPr lang="fr-FR" sz="1400" dirty="0" err="1"/>
                        <a:t>Id_city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i="1" u="none" dirty="0"/>
                        <a:t>Integer(10)</a:t>
                      </a:r>
                    </a:p>
                    <a:p>
                      <a:r>
                        <a:rPr lang="fr-FR" sz="1400" dirty="0"/>
                        <a:t>Varchar(100)</a:t>
                      </a:r>
                    </a:p>
                    <a:p>
                      <a:r>
                        <a:rPr lang="fr-FR" sz="1400" dirty="0"/>
                        <a:t>Varchar(100)</a:t>
                      </a:r>
                    </a:p>
                    <a:p>
                      <a:r>
                        <a:rPr lang="fr-FR" sz="1400" dirty="0"/>
                        <a:t>Integer(5)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Integer(10)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599940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DAAED730-F6F8-DF73-47D2-CEF188988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33858"/>
              </p:ext>
            </p:extLst>
          </p:nvPr>
        </p:nvGraphicFramePr>
        <p:xfrm>
          <a:off x="7626844" y="2150291"/>
          <a:ext cx="3096592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296">
                  <a:extLst>
                    <a:ext uri="{9D8B030D-6E8A-4147-A177-3AD203B41FA5}">
                      <a16:colId xmlns:a16="http://schemas.microsoft.com/office/drawing/2014/main" val="1208407889"/>
                    </a:ext>
                  </a:extLst>
                </a:gridCol>
                <a:gridCol w="1548296">
                  <a:extLst>
                    <a:ext uri="{9D8B030D-6E8A-4147-A177-3AD203B41FA5}">
                      <a16:colId xmlns:a16="http://schemas.microsoft.com/office/drawing/2014/main" val="328048182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noProof="0" dirty="0"/>
                        <a:t>Specialty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140198"/>
                  </a:ext>
                </a:extLst>
              </a:tr>
              <a:tr h="129868">
                <a:tc>
                  <a:txBody>
                    <a:bodyPr/>
                    <a:lstStyle/>
                    <a:p>
                      <a:r>
                        <a:rPr lang="fr-FR" sz="1400" b="1" i="1" u="none" dirty="0" err="1"/>
                        <a:t>Id_specialty</a:t>
                      </a:r>
                      <a:endParaRPr lang="fr-FR" sz="1400" b="1" i="1" u="none" dirty="0"/>
                    </a:p>
                    <a:p>
                      <a:r>
                        <a:rPr lang="fr-FR" sz="1400" dirty="0"/>
                        <a:t>Specialty</a:t>
                      </a:r>
                    </a:p>
                    <a:p>
                      <a:r>
                        <a:rPr lang="fr-FR" sz="1400" dirty="0" err="1"/>
                        <a:t>Id_doctor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i="1" u="none" dirty="0"/>
                        <a:t>Integer(10)</a:t>
                      </a:r>
                    </a:p>
                    <a:p>
                      <a:r>
                        <a:rPr lang="fr-FR" sz="1400" dirty="0"/>
                        <a:t>Varchar(100)</a:t>
                      </a:r>
                    </a:p>
                    <a:p>
                      <a:r>
                        <a:rPr lang="fr-FR" sz="1400" dirty="0"/>
                        <a:t>Integer(10)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599940"/>
                  </a:ext>
                </a:extLst>
              </a:tr>
            </a:tbl>
          </a:graphicData>
        </a:graphic>
      </p:graphicFrame>
      <p:graphicFrame>
        <p:nvGraphicFramePr>
          <p:cNvPr id="7" name="Tableau 5">
            <a:extLst>
              <a:ext uri="{FF2B5EF4-FFF2-40B4-BE49-F238E27FC236}">
                <a16:creationId xmlns:a16="http://schemas.microsoft.com/office/drawing/2014/main" id="{E5C4C467-8FE6-C9EC-E28B-293668666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470040"/>
              </p:ext>
            </p:extLst>
          </p:nvPr>
        </p:nvGraphicFramePr>
        <p:xfrm>
          <a:off x="4045733" y="5227324"/>
          <a:ext cx="3096592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296">
                  <a:extLst>
                    <a:ext uri="{9D8B030D-6E8A-4147-A177-3AD203B41FA5}">
                      <a16:colId xmlns:a16="http://schemas.microsoft.com/office/drawing/2014/main" val="1208407889"/>
                    </a:ext>
                  </a:extLst>
                </a:gridCol>
                <a:gridCol w="1548296">
                  <a:extLst>
                    <a:ext uri="{9D8B030D-6E8A-4147-A177-3AD203B41FA5}">
                      <a16:colId xmlns:a16="http://schemas.microsoft.com/office/drawing/2014/main" val="328048182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noProof="0" dirty="0"/>
                        <a:t>Patient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140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b="1" i="1" u="none" dirty="0"/>
                        <a:t>Id-patient</a:t>
                      </a:r>
                    </a:p>
                    <a:p>
                      <a:r>
                        <a:rPr lang="fr-FR" sz="1400" dirty="0" err="1"/>
                        <a:t>First_name</a:t>
                      </a:r>
                      <a:endParaRPr lang="fr-FR" sz="1400" dirty="0"/>
                    </a:p>
                    <a:p>
                      <a:r>
                        <a:rPr lang="fr-FR" sz="1400" dirty="0" err="1"/>
                        <a:t>Last_name</a:t>
                      </a:r>
                      <a:endParaRPr lang="fr-FR" sz="1400" dirty="0"/>
                    </a:p>
                    <a:p>
                      <a:r>
                        <a:rPr lang="fr-FR" sz="1400" dirty="0" err="1"/>
                        <a:t>Id_city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i="1" u="none" dirty="0"/>
                        <a:t>Integer(10)</a:t>
                      </a:r>
                    </a:p>
                    <a:p>
                      <a:r>
                        <a:rPr lang="fr-FR" sz="1400" dirty="0"/>
                        <a:t>Varchar(100)</a:t>
                      </a:r>
                    </a:p>
                    <a:p>
                      <a:r>
                        <a:rPr lang="fr-FR" sz="1400" dirty="0"/>
                        <a:t>Varchar(100)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Integer(10)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599940"/>
                  </a:ext>
                </a:extLst>
              </a:tr>
            </a:tbl>
          </a:graphicData>
        </a:graphic>
      </p:graphicFrame>
      <p:graphicFrame>
        <p:nvGraphicFramePr>
          <p:cNvPr id="8" name="Tableau 5">
            <a:extLst>
              <a:ext uri="{FF2B5EF4-FFF2-40B4-BE49-F238E27FC236}">
                <a16:creationId xmlns:a16="http://schemas.microsoft.com/office/drawing/2014/main" id="{C782D27E-25C0-C015-A870-9C3D625C1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256528"/>
              </p:ext>
            </p:extLst>
          </p:nvPr>
        </p:nvGraphicFramePr>
        <p:xfrm>
          <a:off x="1671243" y="2779485"/>
          <a:ext cx="3096592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296">
                  <a:extLst>
                    <a:ext uri="{9D8B030D-6E8A-4147-A177-3AD203B41FA5}">
                      <a16:colId xmlns:a16="http://schemas.microsoft.com/office/drawing/2014/main" val="1208407889"/>
                    </a:ext>
                  </a:extLst>
                </a:gridCol>
                <a:gridCol w="1548296">
                  <a:extLst>
                    <a:ext uri="{9D8B030D-6E8A-4147-A177-3AD203B41FA5}">
                      <a16:colId xmlns:a16="http://schemas.microsoft.com/office/drawing/2014/main" val="328048182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noProof="0" dirty="0" err="1"/>
                        <a:t>Appointment</a:t>
                      </a:r>
                      <a:endParaRPr lang="fr-FR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140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b="1" i="1" u="none" dirty="0"/>
                        <a:t>Id-</a:t>
                      </a:r>
                      <a:r>
                        <a:rPr lang="fr-FR" sz="1400" b="1" i="1" u="none" dirty="0" err="1"/>
                        <a:t>appointment</a:t>
                      </a:r>
                      <a:endParaRPr lang="fr-FR" sz="1400" b="1" i="1" u="none" dirty="0"/>
                    </a:p>
                    <a:p>
                      <a:r>
                        <a:rPr lang="fr-FR" sz="1400" dirty="0"/>
                        <a:t>Date</a:t>
                      </a:r>
                    </a:p>
                    <a:p>
                      <a:r>
                        <a:rPr lang="fr-FR" sz="1400" dirty="0"/>
                        <a:t>Time</a:t>
                      </a:r>
                    </a:p>
                    <a:p>
                      <a:r>
                        <a:rPr lang="fr-FR" sz="1400" dirty="0" err="1"/>
                        <a:t>Id_doctor</a:t>
                      </a:r>
                      <a:endParaRPr lang="fr-FR" sz="1400" dirty="0"/>
                    </a:p>
                    <a:p>
                      <a:r>
                        <a:rPr lang="fr-FR" sz="1400" dirty="0" err="1"/>
                        <a:t>Id_patient</a:t>
                      </a:r>
                      <a:endParaRPr lang="fr-FR" sz="1400" dirty="0"/>
                    </a:p>
                    <a:p>
                      <a:r>
                        <a:rPr lang="fr-FR" sz="1400" dirty="0" err="1"/>
                        <a:t>Id_city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i="1" u="none" dirty="0"/>
                        <a:t>Integer(10)</a:t>
                      </a:r>
                    </a:p>
                    <a:p>
                      <a:r>
                        <a:rPr lang="fr-FR" sz="1400" dirty="0"/>
                        <a:t>Date</a:t>
                      </a:r>
                    </a:p>
                    <a:p>
                      <a:r>
                        <a:rPr lang="fr-FR" sz="1400" dirty="0"/>
                        <a:t>Time</a:t>
                      </a:r>
                    </a:p>
                    <a:p>
                      <a:r>
                        <a:rPr lang="fr-FR" sz="1400" dirty="0"/>
                        <a:t>Integer(10)</a:t>
                      </a:r>
                    </a:p>
                    <a:p>
                      <a:r>
                        <a:rPr lang="fr-FR" sz="1400" dirty="0"/>
                        <a:t>Integer(10)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Integer(10)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599940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EEEF35C0-077A-C48E-A241-4CD75E331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371955"/>
              </p:ext>
            </p:extLst>
          </p:nvPr>
        </p:nvGraphicFramePr>
        <p:xfrm>
          <a:off x="7732744" y="3973285"/>
          <a:ext cx="309659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296">
                  <a:extLst>
                    <a:ext uri="{9D8B030D-6E8A-4147-A177-3AD203B41FA5}">
                      <a16:colId xmlns:a16="http://schemas.microsoft.com/office/drawing/2014/main" val="1208407889"/>
                    </a:ext>
                  </a:extLst>
                </a:gridCol>
                <a:gridCol w="1548296">
                  <a:extLst>
                    <a:ext uri="{9D8B030D-6E8A-4147-A177-3AD203B41FA5}">
                      <a16:colId xmlns:a16="http://schemas.microsoft.com/office/drawing/2014/main" val="328048182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fr-FR" noProof="0" dirty="0"/>
                        <a:t>City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140198"/>
                  </a:ext>
                </a:extLst>
              </a:tr>
              <a:tr h="129868">
                <a:tc>
                  <a:txBody>
                    <a:bodyPr/>
                    <a:lstStyle/>
                    <a:p>
                      <a:r>
                        <a:rPr lang="fr-FR" sz="1400" b="1" i="1" u="none" dirty="0" err="1"/>
                        <a:t>Id_city</a:t>
                      </a:r>
                      <a:endParaRPr lang="fr-FR" sz="1400" b="1" i="1" u="none" dirty="0"/>
                    </a:p>
                    <a:p>
                      <a:r>
                        <a:rPr lang="fr-FR" sz="1400" dirty="0"/>
                        <a:t>Name</a:t>
                      </a:r>
                    </a:p>
                    <a:p>
                      <a:r>
                        <a:rPr lang="fr-FR" sz="1400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i="1" u="none" dirty="0"/>
                        <a:t>Integer(10)</a:t>
                      </a:r>
                    </a:p>
                    <a:p>
                      <a:r>
                        <a:rPr lang="fr-FR" sz="1400" dirty="0"/>
                        <a:t>Varchar(100)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Varchar(100)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599940"/>
                  </a:ext>
                </a:extLst>
              </a:tr>
            </a:tbl>
          </a:graphicData>
        </a:graphic>
      </p:graphicFrame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1CCCDB2D-3AFD-757B-8D49-49E381B7AF65}"/>
              </a:ext>
            </a:extLst>
          </p:cNvPr>
          <p:cNvCxnSpPr>
            <a:endCxn id="8" idx="0"/>
          </p:cNvCxnSpPr>
          <p:nvPr/>
        </p:nvCxnSpPr>
        <p:spPr>
          <a:xfrm flipH="1">
            <a:off x="3219539" y="2074086"/>
            <a:ext cx="826194" cy="705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7EF4017-7B12-B8FA-69F3-B71A12C2A815}"/>
              </a:ext>
            </a:extLst>
          </p:cNvPr>
          <p:cNvCxnSpPr>
            <a:cxnSpLocks/>
          </p:cNvCxnSpPr>
          <p:nvPr/>
        </p:nvCxnSpPr>
        <p:spPr>
          <a:xfrm>
            <a:off x="3201665" y="4521925"/>
            <a:ext cx="844068" cy="705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A7C5029C-FE8A-9286-B15C-65362BB586A8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7142325" y="1309546"/>
            <a:ext cx="2032815" cy="840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CF458241-4404-FC51-13B2-795717DF668C}"/>
              </a:ext>
            </a:extLst>
          </p:cNvPr>
          <p:cNvCxnSpPr>
            <a:cxnSpLocks/>
          </p:cNvCxnSpPr>
          <p:nvPr/>
        </p:nvCxnSpPr>
        <p:spPr>
          <a:xfrm>
            <a:off x="6043955" y="2074086"/>
            <a:ext cx="1688789" cy="2040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8538ACE-ED07-FDC7-7717-0BACFE420A5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757619" y="3725816"/>
            <a:ext cx="2975125" cy="796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2BBCEDD7-8040-0F28-99B8-2896B80288F7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7142325" y="4874624"/>
            <a:ext cx="590419" cy="1010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9A15191A-8B72-A9E2-B05A-E928DA9E1169}"/>
              </a:ext>
            </a:extLst>
          </p:cNvPr>
          <p:cNvSpPr txBox="1"/>
          <p:nvPr/>
        </p:nvSpPr>
        <p:spPr>
          <a:xfrm>
            <a:off x="3740550" y="1822265"/>
            <a:ext cx="305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137A6D5-B332-396A-A6DF-A31D5FA01938}"/>
              </a:ext>
            </a:extLst>
          </p:cNvPr>
          <p:cNvSpPr txBox="1"/>
          <p:nvPr/>
        </p:nvSpPr>
        <p:spPr>
          <a:xfrm>
            <a:off x="3798247" y="5202146"/>
            <a:ext cx="305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BDE8589-35A2-A45F-2966-E37D2DFFF782}"/>
              </a:ext>
            </a:extLst>
          </p:cNvPr>
          <p:cNvSpPr txBox="1"/>
          <p:nvPr/>
        </p:nvSpPr>
        <p:spPr>
          <a:xfrm>
            <a:off x="2736363" y="2527664"/>
            <a:ext cx="519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0..n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6CA7CE8-D9F3-02D0-39EC-D5432D300A83}"/>
              </a:ext>
            </a:extLst>
          </p:cNvPr>
          <p:cNvSpPr txBox="1"/>
          <p:nvPr/>
        </p:nvSpPr>
        <p:spPr>
          <a:xfrm>
            <a:off x="2855525" y="4521925"/>
            <a:ext cx="519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0..n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8A752EA-6E11-B054-22B5-78222056C059}"/>
              </a:ext>
            </a:extLst>
          </p:cNvPr>
          <p:cNvSpPr txBox="1"/>
          <p:nvPr/>
        </p:nvSpPr>
        <p:spPr>
          <a:xfrm>
            <a:off x="7549028" y="3711051"/>
            <a:ext cx="305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4CB4E89C-905D-A62A-36E4-2D6866FEA743}"/>
              </a:ext>
            </a:extLst>
          </p:cNvPr>
          <p:cNvSpPr txBox="1"/>
          <p:nvPr/>
        </p:nvSpPr>
        <p:spPr>
          <a:xfrm>
            <a:off x="7488293" y="4676961"/>
            <a:ext cx="305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4B1B23F-C5C4-C323-1B4F-C18ED5C4B587}"/>
              </a:ext>
            </a:extLst>
          </p:cNvPr>
          <p:cNvSpPr txBox="1"/>
          <p:nvPr/>
        </p:nvSpPr>
        <p:spPr>
          <a:xfrm>
            <a:off x="7488294" y="4190500"/>
            <a:ext cx="305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41BB064-C838-C02B-234C-85EA08105955}"/>
              </a:ext>
            </a:extLst>
          </p:cNvPr>
          <p:cNvSpPr txBox="1"/>
          <p:nvPr/>
        </p:nvSpPr>
        <p:spPr>
          <a:xfrm>
            <a:off x="9067457" y="1873292"/>
            <a:ext cx="663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1..n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2ABFCB8B-FB22-EB4D-97F0-5129F949E5AA}"/>
              </a:ext>
            </a:extLst>
          </p:cNvPr>
          <p:cNvSpPr txBox="1"/>
          <p:nvPr/>
        </p:nvSpPr>
        <p:spPr>
          <a:xfrm>
            <a:off x="7190702" y="1066316"/>
            <a:ext cx="663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0..n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201A35D-5E47-06CB-DF51-5856D671D0C2}"/>
              </a:ext>
            </a:extLst>
          </p:cNvPr>
          <p:cNvSpPr txBox="1"/>
          <p:nvPr/>
        </p:nvSpPr>
        <p:spPr>
          <a:xfrm>
            <a:off x="7129967" y="5885184"/>
            <a:ext cx="663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0..n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5585BE6D-F038-A1B5-A2C6-737DD47F7FB0}"/>
              </a:ext>
            </a:extLst>
          </p:cNvPr>
          <p:cNvSpPr txBox="1"/>
          <p:nvPr/>
        </p:nvSpPr>
        <p:spPr>
          <a:xfrm>
            <a:off x="4747380" y="3511111"/>
            <a:ext cx="663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0..n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B7F85937-9E38-E5D2-0BDE-A7AE3AD6A28A}"/>
              </a:ext>
            </a:extLst>
          </p:cNvPr>
          <p:cNvSpPr txBox="1"/>
          <p:nvPr/>
        </p:nvSpPr>
        <p:spPr>
          <a:xfrm>
            <a:off x="6245181" y="2090673"/>
            <a:ext cx="663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0..n</a:t>
            </a:r>
          </a:p>
        </p:txBody>
      </p:sp>
    </p:spTree>
    <p:extLst>
      <p:ext uri="{BB962C8B-B14F-4D97-AF65-F5344CB8AC3E}">
        <p14:creationId xmlns:p14="http://schemas.microsoft.com/office/powerpoint/2010/main" val="2890187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5">
            <a:extLst>
              <a:ext uri="{FF2B5EF4-FFF2-40B4-BE49-F238E27FC236}">
                <a16:creationId xmlns:a16="http://schemas.microsoft.com/office/drawing/2014/main" id="{E5EA7EDE-E15A-03AA-A091-A681CEA5C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670811"/>
              </p:ext>
            </p:extLst>
          </p:nvPr>
        </p:nvGraphicFramePr>
        <p:xfrm>
          <a:off x="4547704" y="577948"/>
          <a:ext cx="3096592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296">
                  <a:extLst>
                    <a:ext uri="{9D8B030D-6E8A-4147-A177-3AD203B41FA5}">
                      <a16:colId xmlns:a16="http://schemas.microsoft.com/office/drawing/2014/main" val="1208407889"/>
                    </a:ext>
                  </a:extLst>
                </a:gridCol>
                <a:gridCol w="1548296">
                  <a:extLst>
                    <a:ext uri="{9D8B030D-6E8A-4147-A177-3AD203B41FA5}">
                      <a16:colId xmlns:a16="http://schemas.microsoft.com/office/drawing/2014/main" val="328048182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noProof="0" dirty="0" err="1"/>
                        <a:t>Dogsitter</a:t>
                      </a:r>
                      <a:endParaRPr lang="fr-FR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140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b="1" i="1" u="none" dirty="0"/>
                        <a:t>Id-</a:t>
                      </a:r>
                      <a:r>
                        <a:rPr lang="fr-FR" sz="1400" b="1" i="1" u="none" dirty="0" err="1"/>
                        <a:t>dogsitter</a:t>
                      </a:r>
                      <a:endParaRPr lang="fr-FR" sz="1400" b="1" i="1" u="none" dirty="0"/>
                    </a:p>
                    <a:p>
                      <a:r>
                        <a:rPr lang="fr-FR" sz="1400" dirty="0" err="1"/>
                        <a:t>First_name</a:t>
                      </a:r>
                      <a:endParaRPr lang="fr-FR" sz="1400" dirty="0"/>
                    </a:p>
                    <a:p>
                      <a:r>
                        <a:rPr lang="fr-FR" sz="1400" dirty="0" err="1"/>
                        <a:t>Last_name</a:t>
                      </a:r>
                      <a:endParaRPr lang="fr-FR" sz="1400" dirty="0"/>
                    </a:p>
                    <a:p>
                      <a:r>
                        <a:rPr lang="fr-FR" sz="1400" dirty="0" err="1"/>
                        <a:t>Id_city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i="1" u="none" dirty="0"/>
                        <a:t>Integer(10)</a:t>
                      </a:r>
                    </a:p>
                    <a:p>
                      <a:r>
                        <a:rPr lang="fr-FR" sz="1400" dirty="0"/>
                        <a:t>Varchar(100)</a:t>
                      </a:r>
                    </a:p>
                    <a:p>
                      <a:r>
                        <a:rPr lang="fr-FR" sz="1400" dirty="0"/>
                        <a:t>Varchar(100)</a:t>
                      </a:r>
                    </a:p>
                    <a:p>
                      <a:r>
                        <a:rPr lang="fr-FR" sz="1400" dirty="0"/>
                        <a:t>Integer(10)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599940"/>
                  </a:ext>
                </a:extLst>
              </a:tr>
            </a:tbl>
          </a:graphicData>
        </a:graphic>
      </p:graphicFrame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F5F242CF-3BCA-F281-8C43-FE00D6F26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979720"/>
              </p:ext>
            </p:extLst>
          </p:nvPr>
        </p:nvGraphicFramePr>
        <p:xfrm>
          <a:off x="4547704" y="4783914"/>
          <a:ext cx="3096592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296">
                  <a:extLst>
                    <a:ext uri="{9D8B030D-6E8A-4147-A177-3AD203B41FA5}">
                      <a16:colId xmlns:a16="http://schemas.microsoft.com/office/drawing/2014/main" val="1208407889"/>
                    </a:ext>
                  </a:extLst>
                </a:gridCol>
                <a:gridCol w="1548296">
                  <a:extLst>
                    <a:ext uri="{9D8B030D-6E8A-4147-A177-3AD203B41FA5}">
                      <a16:colId xmlns:a16="http://schemas.microsoft.com/office/drawing/2014/main" val="328048182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noProof="0" dirty="0"/>
                        <a:t>Dog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140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b="1" i="1" u="none" dirty="0"/>
                        <a:t>Id-dog</a:t>
                      </a:r>
                    </a:p>
                    <a:p>
                      <a:r>
                        <a:rPr lang="fr-FR" sz="1400" dirty="0"/>
                        <a:t>Name</a:t>
                      </a:r>
                    </a:p>
                    <a:p>
                      <a:r>
                        <a:rPr lang="fr-FR" sz="1400" dirty="0" err="1"/>
                        <a:t>Owner</a:t>
                      </a:r>
                      <a:endParaRPr lang="fr-FR" sz="1400" dirty="0"/>
                    </a:p>
                    <a:p>
                      <a:r>
                        <a:rPr lang="fr-FR" sz="1400" dirty="0"/>
                        <a:t>Race</a:t>
                      </a:r>
                    </a:p>
                    <a:p>
                      <a:r>
                        <a:rPr lang="fr-FR" sz="1400" dirty="0" err="1"/>
                        <a:t>Id_city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i="1" u="none" dirty="0"/>
                        <a:t>Integer(10)</a:t>
                      </a:r>
                    </a:p>
                    <a:p>
                      <a:r>
                        <a:rPr lang="fr-FR" sz="1400" dirty="0"/>
                        <a:t>Varchar(100)</a:t>
                      </a:r>
                    </a:p>
                    <a:p>
                      <a:r>
                        <a:rPr lang="fr-FR" sz="1400" dirty="0"/>
                        <a:t>Varchar(100)</a:t>
                      </a:r>
                    </a:p>
                    <a:p>
                      <a:r>
                        <a:rPr lang="fr-FR" sz="1400" dirty="0"/>
                        <a:t>Varchar(100)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Integer(10)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599940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6BE91085-7171-3EE2-D539-F1AE0CF89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765016"/>
              </p:ext>
            </p:extLst>
          </p:nvPr>
        </p:nvGraphicFramePr>
        <p:xfrm>
          <a:off x="8304763" y="2877820"/>
          <a:ext cx="3096592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296">
                  <a:extLst>
                    <a:ext uri="{9D8B030D-6E8A-4147-A177-3AD203B41FA5}">
                      <a16:colId xmlns:a16="http://schemas.microsoft.com/office/drawing/2014/main" val="1208407889"/>
                    </a:ext>
                  </a:extLst>
                </a:gridCol>
                <a:gridCol w="1548296">
                  <a:extLst>
                    <a:ext uri="{9D8B030D-6E8A-4147-A177-3AD203B41FA5}">
                      <a16:colId xmlns:a16="http://schemas.microsoft.com/office/drawing/2014/main" val="328048182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noProof="0" dirty="0"/>
                        <a:t>City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140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b="1" i="1" u="none" dirty="0"/>
                        <a:t>Id-city</a:t>
                      </a:r>
                    </a:p>
                    <a:p>
                      <a:r>
                        <a:rPr lang="fr-FR" sz="1400" dirty="0"/>
                        <a:t>Name</a:t>
                      </a:r>
                    </a:p>
                    <a:p>
                      <a:r>
                        <a:rPr lang="fr-FR" sz="1400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i="1" u="none" dirty="0"/>
                        <a:t>Integer(10)</a:t>
                      </a:r>
                    </a:p>
                    <a:p>
                      <a:r>
                        <a:rPr lang="fr-FR" sz="1400" dirty="0"/>
                        <a:t>Varchar(100)</a:t>
                      </a:r>
                    </a:p>
                    <a:p>
                      <a:r>
                        <a:rPr lang="fr-FR" sz="1400" dirty="0"/>
                        <a:t>Varchar(100)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599940"/>
                  </a:ext>
                </a:extLst>
              </a:tr>
            </a:tbl>
          </a:graphicData>
        </a:graphic>
      </p:graphicFrame>
      <p:graphicFrame>
        <p:nvGraphicFramePr>
          <p:cNvPr id="7" name="Tableau 5">
            <a:extLst>
              <a:ext uri="{FF2B5EF4-FFF2-40B4-BE49-F238E27FC236}">
                <a16:creationId xmlns:a16="http://schemas.microsoft.com/office/drawing/2014/main" id="{0D6A5AA7-6E94-D970-F89F-1F4DB4A1D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054158"/>
              </p:ext>
            </p:extLst>
          </p:nvPr>
        </p:nvGraphicFramePr>
        <p:xfrm>
          <a:off x="790645" y="2664460"/>
          <a:ext cx="3096592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296">
                  <a:extLst>
                    <a:ext uri="{9D8B030D-6E8A-4147-A177-3AD203B41FA5}">
                      <a16:colId xmlns:a16="http://schemas.microsoft.com/office/drawing/2014/main" val="1208407889"/>
                    </a:ext>
                  </a:extLst>
                </a:gridCol>
                <a:gridCol w="1548296">
                  <a:extLst>
                    <a:ext uri="{9D8B030D-6E8A-4147-A177-3AD203B41FA5}">
                      <a16:colId xmlns:a16="http://schemas.microsoft.com/office/drawing/2014/main" val="328048182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noProof="0" dirty="0" err="1"/>
                        <a:t>Stroll</a:t>
                      </a:r>
                      <a:endParaRPr lang="fr-FR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140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b="1" i="1" u="none" dirty="0"/>
                        <a:t>Id-</a:t>
                      </a:r>
                      <a:r>
                        <a:rPr lang="fr-FR" sz="1400" b="1" i="1" u="none" dirty="0" err="1"/>
                        <a:t>stroll</a:t>
                      </a:r>
                      <a:endParaRPr lang="fr-FR" sz="1400" b="1" i="1" u="none" dirty="0"/>
                    </a:p>
                    <a:p>
                      <a:r>
                        <a:rPr lang="fr-FR" sz="1400" dirty="0"/>
                        <a:t>Date</a:t>
                      </a:r>
                    </a:p>
                    <a:p>
                      <a:r>
                        <a:rPr lang="fr-FR" sz="1400" dirty="0"/>
                        <a:t>Time</a:t>
                      </a:r>
                    </a:p>
                    <a:p>
                      <a:r>
                        <a:rPr lang="fr-FR" sz="1400" dirty="0" err="1"/>
                        <a:t>Id_dogsitter</a:t>
                      </a:r>
                      <a:endParaRPr lang="fr-FR" sz="1400" dirty="0"/>
                    </a:p>
                    <a:p>
                      <a:r>
                        <a:rPr lang="fr-FR" sz="1400" dirty="0" err="1"/>
                        <a:t>Id_dog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i="1" u="none" dirty="0"/>
                        <a:t>Integer(10)</a:t>
                      </a:r>
                    </a:p>
                    <a:p>
                      <a:r>
                        <a:rPr lang="fr-FR" sz="1400" dirty="0"/>
                        <a:t>Date</a:t>
                      </a:r>
                    </a:p>
                    <a:p>
                      <a:r>
                        <a:rPr lang="fr-FR" sz="1400" dirty="0"/>
                        <a:t>Time</a:t>
                      </a:r>
                    </a:p>
                    <a:p>
                      <a:r>
                        <a:rPr lang="fr-FR" sz="1400" dirty="0"/>
                        <a:t>Integer(10)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Integer(10)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599940"/>
                  </a:ext>
                </a:extLst>
              </a:tr>
            </a:tbl>
          </a:graphicData>
        </a:graphic>
      </p:graphicFrame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2A62FAE-B135-61C3-B73C-690576FBF077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2338941" y="1235808"/>
            <a:ext cx="2208763" cy="1428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211EA8F9-0E95-7EBE-32D6-A9ECE7C8DA59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2338941" y="4193540"/>
            <a:ext cx="2208762" cy="1466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CB40600-0FC4-B711-982E-3D087F7B59D8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7644296" y="1235808"/>
            <a:ext cx="2208763" cy="164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93995231-0039-EFD8-67EE-1246064C1C41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7644296" y="4004838"/>
            <a:ext cx="2208763" cy="1543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4C95A817-6F7A-F1AB-0D7D-A07BA5BA03B9}"/>
              </a:ext>
            </a:extLst>
          </p:cNvPr>
          <p:cNvSpPr txBox="1"/>
          <p:nvPr/>
        </p:nvSpPr>
        <p:spPr>
          <a:xfrm>
            <a:off x="2079151" y="4193540"/>
            <a:ext cx="519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0..n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C2759BD-0CC3-57D4-6AC2-55A1CD9B6BF9}"/>
              </a:ext>
            </a:extLst>
          </p:cNvPr>
          <p:cNvSpPr txBox="1"/>
          <p:nvPr/>
        </p:nvSpPr>
        <p:spPr>
          <a:xfrm>
            <a:off x="4119566" y="5660488"/>
            <a:ext cx="519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1..n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B9D4178-BB69-1EA9-2808-F8598EC98FB2}"/>
              </a:ext>
            </a:extLst>
          </p:cNvPr>
          <p:cNvSpPr txBox="1"/>
          <p:nvPr/>
        </p:nvSpPr>
        <p:spPr>
          <a:xfrm>
            <a:off x="2042575" y="2359152"/>
            <a:ext cx="519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0..n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82E98E6-045B-4C0A-A193-93B8C3FE4CA3}"/>
              </a:ext>
            </a:extLst>
          </p:cNvPr>
          <p:cNvSpPr txBox="1"/>
          <p:nvPr/>
        </p:nvSpPr>
        <p:spPr>
          <a:xfrm>
            <a:off x="4287914" y="958809"/>
            <a:ext cx="519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5C6944B-D9F1-2649-D67F-07ACEAF65A11}"/>
              </a:ext>
            </a:extLst>
          </p:cNvPr>
          <p:cNvSpPr txBox="1"/>
          <p:nvPr/>
        </p:nvSpPr>
        <p:spPr>
          <a:xfrm>
            <a:off x="7644296" y="930500"/>
            <a:ext cx="519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0..n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100EBF1-CBE2-E049-D941-AC513DF11C71}"/>
              </a:ext>
            </a:extLst>
          </p:cNvPr>
          <p:cNvSpPr txBox="1"/>
          <p:nvPr/>
        </p:nvSpPr>
        <p:spPr>
          <a:xfrm>
            <a:off x="9775736" y="2582533"/>
            <a:ext cx="519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21229EC-9B1C-4EAC-1058-702C659ED75B}"/>
              </a:ext>
            </a:extLst>
          </p:cNvPr>
          <p:cNvSpPr txBox="1"/>
          <p:nvPr/>
        </p:nvSpPr>
        <p:spPr>
          <a:xfrm>
            <a:off x="7644296" y="5577315"/>
            <a:ext cx="519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0..n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8BA2138-EF66-3F75-2D3F-C47ABDE58443}"/>
              </a:ext>
            </a:extLst>
          </p:cNvPr>
          <p:cNvSpPr txBox="1"/>
          <p:nvPr/>
        </p:nvSpPr>
        <p:spPr>
          <a:xfrm>
            <a:off x="9853059" y="4004838"/>
            <a:ext cx="519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35752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5">
            <a:extLst>
              <a:ext uri="{FF2B5EF4-FFF2-40B4-BE49-F238E27FC236}">
                <a16:creationId xmlns:a16="http://schemas.microsoft.com/office/drawing/2014/main" id="{BCFFA423-BCB0-0A8D-4F79-0EC91BB6F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940631"/>
              </p:ext>
            </p:extLst>
          </p:nvPr>
        </p:nvGraphicFramePr>
        <p:xfrm>
          <a:off x="4547704" y="375574"/>
          <a:ext cx="3096592" cy="195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296">
                  <a:extLst>
                    <a:ext uri="{9D8B030D-6E8A-4147-A177-3AD203B41FA5}">
                      <a16:colId xmlns:a16="http://schemas.microsoft.com/office/drawing/2014/main" val="1208407889"/>
                    </a:ext>
                  </a:extLst>
                </a:gridCol>
                <a:gridCol w="1548296">
                  <a:extLst>
                    <a:ext uri="{9D8B030D-6E8A-4147-A177-3AD203B41FA5}">
                      <a16:colId xmlns:a16="http://schemas.microsoft.com/office/drawing/2014/main" val="328048182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noProof="0" dirty="0"/>
                        <a:t>User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140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b="1" i="1" u="none" dirty="0" err="1"/>
                        <a:t>Id_user</a:t>
                      </a:r>
                      <a:endParaRPr lang="fr-FR" sz="1400" b="1" i="1" u="none" dirty="0"/>
                    </a:p>
                    <a:p>
                      <a:r>
                        <a:rPr lang="fr-FR" sz="1400" dirty="0" err="1"/>
                        <a:t>First_name</a:t>
                      </a:r>
                      <a:endParaRPr lang="fr-FR" sz="1400" dirty="0"/>
                    </a:p>
                    <a:p>
                      <a:r>
                        <a:rPr lang="fr-FR" sz="1400" dirty="0" err="1"/>
                        <a:t>Last_name</a:t>
                      </a:r>
                      <a:endParaRPr lang="fr-FR" sz="1400" dirty="0"/>
                    </a:p>
                    <a:p>
                      <a:r>
                        <a:rPr lang="fr-FR" sz="1400" dirty="0"/>
                        <a:t>Description</a:t>
                      </a:r>
                    </a:p>
                    <a:p>
                      <a:r>
                        <a:rPr lang="fr-FR" sz="1400" dirty="0"/>
                        <a:t>Email</a:t>
                      </a:r>
                    </a:p>
                    <a:p>
                      <a:r>
                        <a:rPr lang="fr-FR" sz="1400" dirty="0"/>
                        <a:t>Age</a:t>
                      </a:r>
                    </a:p>
                    <a:p>
                      <a:r>
                        <a:rPr lang="fr-FR" sz="1400" dirty="0" err="1"/>
                        <a:t>Id_city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i="1" u="none" dirty="0"/>
                        <a:t>Integer(10)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Varchar(100)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Varchar(100)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Varchar(500)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Varchar(100)</a:t>
                      </a:r>
                    </a:p>
                    <a:p>
                      <a:r>
                        <a:rPr lang="fr-FR" sz="1400" dirty="0"/>
                        <a:t>Integer(3)</a:t>
                      </a:r>
                    </a:p>
                    <a:p>
                      <a:r>
                        <a:rPr lang="fr-FR" sz="1400" dirty="0"/>
                        <a:t>Integer(10)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599940"/>
                  </a:ext>
                </a:extLst>
              </a:tr>
            </a:tbl>
          </a:graphicData>
        </a:graphic>
      </p:graphicFrame>
      <p:graphicFrame>
        <p:nvGraphicFramePr>
          <p:cNvPr id="3" name="Tableau 5">
            <a:extLst>
              <a:ext uri="{FF2B5EF4-FFF2-40B4-BE49-F238E27FC236}">
                <a16:creationId xmlns:a16="http://schemas.microsoft.com/office/drawing/2014/main" id="{332E2F3E-688C-2863-8EAE-79FD04DC1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65908"/>
              </p:ext>
            </p:extLst>
          </p:nvPr>
        </p:nvGraphicFramePr>
        <p:xfrm>
          <a:off x="8562274" y="797560"/>
          <a:ext cx="3096592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296">
                  <a:extLst>
                    <a:ext uri="{9D8B030D-6E8A-4147-A177-3AD203B41FA5}">
                      <a16:colId xmlns:a16="http://schemas.microsoft.com/office/drawing/2014/main" val="1208407889"/>
                    </a:ext>
                  </a:extLst>
                </a:gridCol>
                <a:gridCol w="1548296">
                  <a:extLst>
                    <a:ext uri="{9D8B030D-6E8A-4147-A177-3AD203B41FA5}">
                      <a16:colId xmlns:a16="http://schemas.microsoft.com/office/drawing/2014/main" val="328048182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noProof="0" dirty="0"/>
                        <a:t>City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140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b="1" i="1" u="none" dirty="0" err="1"/>
                        <a:t>Id_city</a:t>
                      </a:r>
                      <a:endParaRPr lang="fr-FR" sz="1400" b="1" i="1" u="none" dirty="0"/>
                    </a:p>
                    <a:p>
                      <a:r>
                        <a:rPr lang="fr-FR" sz="1400" dirty="0"/>
                        <a:t>Name</a:t>
                      </a:r>
                    </a:p>
                    <a:p>
                      <a:r>
                        <a:rPr lang="fr-FR" sz="1400" dirty="0" err="1"/>
                        <a:t>Zip_code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i="1" u="none" dirty="0"/>
                        <a:t>Integer(10)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Varchar(100)</a:t>
                      </a:r>
                    </a:p>
                    <a:p>
                      <a:r>
                        <a:rPr lang="fr-FR" sz="1400" dirty="0"/>
                        <a:t>Integer(5)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599940"/>
                  </a:ext>
                </a:extLst>
              </a:tr>
            </a:tbl>
          </a:graphicData>
        </a:graphic>
      </p:graphicFrame>
      <p:graphicFrame>
        <p:nvGraphicFramePr>
          <p:cNvPr id="4" name="Tableau 5">
            <a:extLst>
              <a:ext uri="{FF2B5EF4-FFF2-40B4-BE49-F238E27FC236}">
                <a16:creationId xmlns:a16="http://schemas.microsoft.com/office/drawing/2014/main" id="{F5BAED34-3DEB-74C4-E7E8-B9628F8E8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488346"/>
              </p:ext>
            </p:extLst>
          </p:nvPr>
        </p:nvGraphicFramePr>
        <p:xfrm>
          <a:off x="8562274" y="2983807"/>
          <a:ext cx="3096592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296">
                  <a:extLst>
                    <a:ext uri="{9D8B030D-6E8A-4147-A177-3AD203B41FA5}">
                      <a16:colId xmlns:a16="http://schemas.microsoft.com/office/drawing/2014/main" val="1208407889"/>
                    </a:ext>
                  </a:extLst>
                </a:gridCol>
                <a:gridCol w="1548296">
                  <a:extLst>
                    <a:ext uri="{9D8B030D-6E8A-4147-A177-3AD203B41FA5}">
                      <a16:colId xmlns:a16="http://schemas.microsoft.com/office/drawing/2014/main" val="328048182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noProof="0" dirty="0" err="1"/>
                        <a:t>Private_message</a:t>
                      </a:r>
                      <a:endParaRPr lang="fr-FR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140198"/>
                  </a:ext>
                </a:extLst>
              </a:tr>
              <a:tr h="170740">
                <a:tc>
                  <a:txBody>
                    <a:bodyPr/>
                    <a:lstStyle/>
                    <a:p>
                      <a:r>
                        <a:rPr lang="fr-FR" sz="1400" b="1" i="1" u="none" dirty="0" err="1"/>
                        <a:t>Id_mp</a:t>
                      </a:r>
                      <a:endParaRPr lang="fr-FR" sz="1400" b="1" i="1" u="none" dirty="0"/>
                    </a:p>
                    <a:p>
                      <a:r>
                        <a:rPr lang="fr-FR" sz="1400" dirty="0"/>
                        <a:t>Content</a:t>
                      </a:r>
                    </a:p>
                    <a:p>
                      <a:r>
                        <a:rPr lang="fr-FR" sz="1400" dirty="0" err="1"/>
                        <a:t>Id_recipient</a:t>
                      </a:r>
                      <a:endParaRPr lang="fr-FR" sz="1400" dirty="0"/>
                    </a:p>
                    <a:p>
                      <a:r>
                        <a:rPr lang="fr-FR" sz="1400" dirty="0" err="1"/>
                        <a:t>Id_sender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i="1" u="none" dirty="0"/>
                        <a:t>Integer(10)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Varchar(1000)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Integer(10)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Integer(10)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599940"/>
                  </a:ext>
                </a:extLst>
              </a:tr>
            </a:tbl>
          </a:graphicData>
        </a:graphic>
      </p:graphicFrame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6D2785E2-22D3-B460-5D7B-1587DF9EC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471381"/>
              </p:ext>
            </p:extLst>
          </p:nvPr>
        </p:nvGraphicFramePr>
        <p:xfrm>
          <a:off x="4547704" y="4975167"/>
          <a:ext cx="3096592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296">
                  <a:extLst>
                    <a:ext uri="{9D8B030D-6E8A-4147-A177-3AD203B41FA5}">
                      <a16:colId xmlns:a16="http://schemas.microsoft.com/office/drawing/2014/main" val="1208407889"/>
                    </a:ext>
                  </a:extLst>
                </a:gridCol>
                <a:gridCol w="1548296">
                  <a:extLst>
                    <a:ext uri="{9D8B030D-6E8A-4147-A177-3AD203B41FA5}">
                      <a16:colId xmlns:a16="http://schemas.microsoft.com/office/drawing/2014/main" val="328048182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noProof="0" dirty="0" err="1"/>
                        <a:t>Gossip</a:t>
                      </a:r>
                      <a:endParaRPr lang="fr-FR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140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b="1" i="1" u="none" dirty="0" err="1"/>
                        <a:t>Id_gossip</a:t>
                      </a:r>
                      <a:endParaRPr lang="fr-FR" sz="1400" b="1" i="1" u="none" dirty="0"/>
                    </a:p>
                    <a:p>
                      <a:r>
                        <a:rPr lang="fr-FR" sz="1400" dirty="0" err="1"/>
                        <a:t>Title</a:t>
                      </a:r>
                      <a:endParaRPr lang="fr-FR" sz="1400" dirty="0"/>
                    </a:p>
                    <a:p>
                      <a:r>
                        <a:rPr lang="fr-FR" sz="1400" dirty="0"/>
                        <a:t>Content</a:t>
                      </a:r>
                    </a:p>
                    <a:p>
                      <a:r>
                        <a:rPr lang="fr-FR" sz="1400" dirty="0" err="1"/>
                        <a:t>Id_user</a:t>
                      </a:r>
                      <a:endParaRPr lang="fr-FR" sz="1400" dirty="0"/>
                    </a:p>
                    <a:p>
                      <a:r>
                        <a:rPr lang="fr-FR" sz="1400" dirty="0"/>
                        <a:t>Date</a:t>
                      </a:r>
                    </a:p>
                    <a:p>
                      <a:r>
                        <a:rPr lang="fr-FR" sz="14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i="1" u="none" dirty="0"/>
                        <a:t>Integer(10)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Varchar(100)</a:t>
                      </a:r>
                    </a:p>
                    <a:p>
                      <a:r>
                        <a:rPr lang="fr-FR" sz="1400" dirty="0"/>
                        <a:t>Varchar(10000)</a:t>
                      </a:r>
                    </a:p>
                    <a:p>
                      <a:r>
                        <a:rPr lang="fr-FR" sz="1400" dirty="0"/>
                        <a:t>Integer(10)</a:t>
                      </a:r>
                    </a:p>
                    <a:p>
                      <a:r>
                        <a:rPr lang="fr-FR" sz="1400" dirty="0"/>
                        <a:t>Date</a:t>
                      </a:r>
                    </a:p>
                    <a:p>
                      <a:r>
                        <a:rPr lang="fr-FR" sz="1400" dirty="0"/>
                        <a:t>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599940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E141405D-CFEE-9D1C-1D33-CE87D876B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714471"/>
              </p:ext>
            </p:extLst>
          </p:nvPr>
        </p:nvGraphicFramePr>
        <p:xfrm>
          <a:off x="8562274" y="5188527"/>
          <a:ext cx="3096592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296">
                  <a:extLst>
                    <a:ext uri="{9D8B030D-6E8A-4147-A177-3AD203B41FA5}">
                      <a16:colId xmlns:a16="http://schemas.microsoft.com/office/drawing/2014/main" val="1208407889"/>
                    </a:ext>
                  </a:extLst>
                </a:gridCol>
                <a:gridCol w="1548296">
                  <a:extLst>
                    <a:ext uri="{9D8B030D-6E8A-4147-A177-3AD203B41FA5}">
                      <a16:colId xmlns:a16="http://schemas.microsoft.com/office/drawing/2014/main" val="328048182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noProof="0" dirty="0"/>
                        <a:t>Tag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140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b="1" i="1" u="none" dirty="0" err="1"/>
                        <a:t>Id_tag</a:t>
                      </a:r>
                      <a:endParaRPr lang="fr-FR" sz="1400" b="1" i="1" u="none" dirty="0"/>
                    </a:p>
                    <a:p>
                      <a:r>
                        <a:rPr lang="fr-FR" sz="1400" b="0" i="0" u="none" dirty="0" err="1"/>
                        <a:t>Title</a:t>
                      </a:r>
                      <a:endParaRPr lang="fr-FR" sz="1400" b="0" i="0" u="none" dirty="0"/>
                    </a:p>
                    <a:p>
                      <a:r>
                        <a:rPr lang="fr-FR" sz="1400" b="0" i="0" u="none" dirty="0" err="1"/>
                        <a:t>Id_gossip</a:t>
                      </a:r>
                      <a:endParaRPr lang="fr-FR" sz="14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i="1" u="none" dirty="0"/>
                        <a:t>Integer(10)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Varchar(100)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Integer(10)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599940"/>
                  </a:ext>
                </a:extLst>
              </a:tr>
            </a:tbl>
          </a:graphicData>
        </a:graphic>
      </p:graphicFrame>
      <p:graphicFrame>
        <p:nvGraphicFramePr>
          <p:cNvPr id="7" name="Tableau 5">
            <a:extLst>
              <a:ext uri="{FF2B5EF4-FFF2-40B4-BE49-F238E27FC236}">
                <a16:creationId xmlns:a16="http://schemas.microsoft.com/office/drawing/2014/main" id="{C2DF7257-C3D0-51D2-27FB-64282B432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394206"/>
              </p:ext>
            </p:extLst>
          </p:nvPr>
        </p:nvGraphicFramePr>
        <p:xfrm>
          <a:off x="447834" y="4193541"/>
          <a:ext cx="3096592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296">
                  <a:extLst>
                    <a:ext uri="{9D8B030D-6E8A-4147-A177-3AD203B41FA5}">
                      <a16:colId xmlns:a16="http://schemas.microsoft.com/office/drawing/2014/main" val="1208407889"/>
                    </a:ext>
                  </a:extLst>
                </a:gridCol>
                <a:gridCol w="1548296">
                  <a:extLst>
                    <a:ext uri="{9D8B030D-6E8A-4147-A177-3AD203B41FA5}">
                      <a16:colId xmlns:a16="http://schemas.microsoft.com/office/drawing/2014/main" val="328048182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noProof="0" dirty="0"/>
                        <a:t>Comment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140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b="1" i="1" u="none" dirty="0" err="1"/>
                        <a:t>Id_comment</a:t>
                      </a:r>
                      <a:endParaRPr lang="fr-FR" sz="1400" b="1" i="1" u="none" dirty="0"/>
                    </a:p>
                    <a:p>
                      <a:r>
                        <a:rPr lang="fr-FR" sz="1400" dirty="0" err="1"/>
                        <a:t>Id_user</a:t>
                      </a:r>
                      <a:endParaRPr lang="fr-FR" sz="1400" dirty="0"/>
                    </a:p>
                    <a:p>
                      <a:r>
                        <a:rPr lang="fr-FR" sz="1400" dirty="0" err="1"/>
                        <a:t>Id_gossip</a:t>
                      </a:r>
                      <a:endParaRPr lang="fr-FR" sz="1400" dirty="0"/>
                    </a:p>
                    <a:p>
                      <a:r>
                        <a:rPr lang="fr-FR" sz="1400" dirty="0"/>
                        <a:t>Id_comment_2</a:t>
                      </a:r>
                    </a:p>
                    <a:p>
                      <a:r>
                        <a:rPr lang="fr-FR" sz="1400" dirty="0"/>
                        <a:t>Content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i="1" u="none" dirty="0"/>
                        <a:t>Integer(10)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Integer(10)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Integer(10)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Integer(10)</a:t>
                      </a:r>
                    </a:p>
                    <a:p>
                      <a:r>
                        <a:rPr lang="fr-FR" sz="1400" dirty="0"/>
                        <a:t>Varchar(10000)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599940"/>
                  </a:ext>
                </a:extLst>
              </a:tr>
            </a:tbl>
          </a:graphicData>
        </a:graphic>
      </p:graphicFrame>
      <p:graphicFrame>
        <p:nvGraphicFramePr>
          <p:cNvPr id="8" name="Tableau 5">
            <a:extLst>
              <a:ext uri="{FF2B5EF4-FFF2-40B4-BE49-F238E27FC236}">
                <a16:creationId xmlns:a16="http://schemas.microsoft.com/office/drawing/2014/main" id="{4EB26F16-C82C-8340-8153-A0ED35004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774020"/>
              </p:ext>
            </p:extLst>
          </p:nvPr>
        </p:nvGraphicFramePr>
        <p:xfrm>
          <a:off x="447834" y="1917007"/>
          <a:ext cx="3096592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296">
                  <a:extLst>
                    <a:ext uri="{9D8B030D-6E8A-4147-A177-3AD203B41FA5}">
                      <a16:colId xmlns:a16="http://schemas.microsoft.com/office/drawing/2014/main" val="1208407889"/>
                    </a:ext>
                  </a:extLst>
                </a:gridCol>
                <a:gridCol w="1548296">
                  <a:extLst>
                    <a:ext uri="{9D8B030D-6E8A-4147-A177-3AD203B41FA5}">
                      <a16:colId xmlns:a16="http://schemas.microsoft.com/office/drawing/2014/main" val="328048182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noProof="0" dirty="0"/>
                        <a:t>Like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140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b="1" i="1" u="none" dirty="0" err="1"/>
                        <a:t>Id_like</a:t>
                      </a:r>
                      <a:endParaRPr lang="fr-FR" sz="1400" b="1" i="1" u="none" dirty="0"/>
                    </a:p>
                    <a:p>
                      <a:r>
                        <a:rPr lang="fr-FR" sz="1400" dirty="0" err="1"/>
                        <a:t>Id_user</a:t>
                      </a:r>
                      <a:endParaRPr lang="fr-FR" sz="1400" dirty="0"/>
                    </a:p>
                    <a:p>
                      <a:r>
                        <a:rPr lang="fr-FR" sz="1400" dirty="0" err="1"/>
                        <a:t>Id_comment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i="1" u="none" dirty="0"/>
                        <a:t>Integer(10)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Integer(10)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Integer(10)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599940"/>
                  </a:ext>
                </a:extLst>
              </a:tr>
            </a:tbl>
          </a:graphicData>
        </a:graphic>
      </p:graphicFrame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901C0CD7-D703-108A-16B6-8B71EA195D61}"/>
              </a:ext>
            </a:extLst>
          </p:cNvPr>
          <p:cNvCxnSpPr>
            <a:cxnSpLocks/>
          </p:cNvCxnSpPr>
          <p:nvPr/>
        </p:nvCxnSpPr>
        <p:spPr>
          <a:xfrm flipH="1">
            <a:off x="3120185" y="1348740"/>
            <a:ext cx="1427519" cy="551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B9161D92-3723-D8AB-4ACB-96E5258884CC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7644296" y="1348740"/>
            <a:ext cx="9179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887A0B2A-B23E-A508-F45D-0F9DF90AC976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1996130" y="3036454"/>
            <a:ext cx="0" cy="115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59CFCBF-4257-A791-7109-E29380FF9BFF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3544426" y="4975167"/>
            <a:ext cx="1003278" cy="871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31EB82A6-BD4F-59AB-05F5-3266F2C187E6}"/>
              </a:ext>
            </a:extLst>
          </p:cNvPr>
          <p:cNvCxnSpPr>
            <a:cxnSpLocks/>
          </p:cNvCxnSpPr>
          <p:nvPr/>
        </p:nvCxnSpPr>
        <p:spPr>
          <a:xfrm flipV="1">
            <a:off x="2810435" y="2331374"/>
            <a:ext cx="2161510" cy="1862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B65EBEFB-2C30-DE74-D367-A2194AEE909F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7015862" y="2331374"/>
            <a:ext cx="1546412" cy="1310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B8C6F872-E30B-731E-A572-F42546FF4F79}"/>
              </a:ext>
            </a:extLst>
          </p:cNvPr>
          <p:cNvCxnSpPr>
            <a:cxnSpLocks/>
          </p:cNvCxnSpPr>
          <p:nvPr/>
        </p:nvCxnSpPr>
        <p:spPr>
          <a:xfrm flipH="1" flipV="1">
            <a:off x="6518357" y="2331374"/>
            <a:ext cx="2043917" cy="1862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48C5D0B7-F92C-17C8-ED58-8EAE7EF58126}"/>
              </a:ext>
            </a:extLst>
          </p:cNvPr>
          <p:cNvCxnSpPr>
            <a:cxnSpLocks/>
          </p:cNvCxnSpPr>
          <p:nvPr/>
        </p:nvCxnSpPr>
        <p:spPr>
          <a:xfrm>
            <a:off x="7644296" y="5752706"/>
            <a:ext cx="9179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632EA9E0-C44F-8CBB-73B0-CD6CA57287D5}"/>
              </a:ext>
            </a:extLst>
          </p:cNvPr>
          <p:cNvSpPr txBox="1"/>
          <p:nvPr/>
        </p:nvSpPr>
        <p:spPr>
          <a:xfrm>
            <a:off x="6283530" y="2296005"/>
            <a:ext cx="519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84893CF-66F0-EA38-B7F7-B601C75D295E}"/>
              </a:ext>
            </a:extLst>
          </p:cNvPr>
          <p:cNvSpPr txBox="1"/>
          <p:nvPr/>
        </p:nvSpPr>
        <p:spPr>
          <a:xfrm>
            <a:off x="7230256" y="2296006"/>
            <a:ext cx="519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488D22B8-03EC-54DF-FA1D-462D998C63CC}"/>
              </a:ext>
            </a:extLst>
          </p:cNvPr>
          <p:cNvSpPr txBox="1"/>
          <p:nvPr/>
        </p:nvSpPr>
        <p:spPr>
          <a:xfrm>
            <a:off x="8151534" y="3099625"/>
            <a:ext cx="519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0..n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E51FAFC-EEA7-F5AA-54FB-2A78A34FF09A}"/>
              </a:ext>
            </a:extLst>
          </p:cNvPr>
          <p:cNvSpPr txBox="1"/>
          <p:nvPr/>
        </p:nvSpPr>
        <p:spPr>
          <a:xfrm>
            <a:off x="8068857" y="4046439"/>
            <a:ext cx="519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0..n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C1E2FCB0-7B35-62F5-494A-5F77B5CF5524}"/>
              </a:ext>
            </a:extLst>
          </p:cNvPr>
          <p:cNvSpPr txBox="1"/>
          <p:nvPr/>
        </p:nvSpPr>
        <p:spPr>
          <a:xfrm>
            <a:off x="7570583" y="1088459"/>
            <a:ext cx="519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0..n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8BA86A9E-071B-131B-00D2-821E61123A45}"/>
              </a:ext>
            </a:extLst>
          </p:cNvPr>
          <p:cNvSpPr txBox="1"/>
          <p:nvPr/>
        </p:nvSpPr>
        <p:spPr>
          <a:xfrm>
            <a:off x="8289377" y="1339732"/>
            <a:ext cx="519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D8E68A77-9554-A6C7-F879-7BCC8CC631F0}"/>
              </a:ext>
            </a:extLst>
          </p:cNvPr>
          <p:cNvSpPr txBox="1"/>
          <p:nvPr/>
        </p:nvSpPr>
        <p:spPr>
          <a:xfrm>
            <a:off x="8202323" y="5736222"/>
            <a:ext cx="519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0..n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A49319F-6F05-FE05-2DB6-B37006B140E9}"/>
              </a:ext>
            </a:extLst>
          </p:cNvPr>
          <p:cNvSpPr txBox="1"/>
          <p:nvPr/>
        </p:nvSpPr>
        <p:spPr>
          <a:xfrm>
            <a:off x="3505371" y="4697746"/>
            <a:ext cx="519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0..n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7AFAC5E0-7284-D3F0-FBF5-8E28A2FBA617}"/>
              </a:ext>
            </a:extLst>
          </p:cNvPr>
          <p:cNvSpPr txBox="1"/>
          <p:nvPr/>
        </p:nvSpPr>
        <p:spPr>
          <a:xfrm>
            <a:off x="4284648" y="5305188"/>
            <a:ext cx="519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88072C01-10E7-48AC-1FFB-EB85CD031243}"/>
              </a:ext>
            </a:extLst>
          </p:cNvPr>
          <p:cNvSpPr txBox="1"/>
          <p:nvPr/>
        </p:nvSpPr>
        <p:spPr>
          <a:xfrm>
            <a:off x="3024849" y="3915698"/>
            <a:ext cx="519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0..n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A22E312B-9B0E-8638-152F-9E46EBC847B9}"/>
              </a:ext>
            </a:extLst>
          </p:cNvPr>
          <p:cNvSpPr txBox="1"/>
          <p:nvPr/>
        </p:nvSpPr>
        <p:spPr>
          <a:xfrm>
            <a:off x="4902916" y="2329687"/>
            <a:ext cx="519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C9D0CCE8-C4B7-783B-D136-D2B15D1806D9}"/>
              </a:ext>
            </a:extLst>
          </p:cNvPr>
          <p:cNvSpPr txBox="1"/>
          <p:nvPr/>
        </p:nvSpPr>
        <p:spPr>
          <a:xfrm>
            <a:off x="7596098" y="5492542"/>
            <a:ext cx="519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0..n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0DF40D21-9756-A055-23BE-AD5AD5E38A04}"/>
              </a:ext>
            </a:extLst>
          </p:cNvPr>
          <p:cNvSpPr txBox="1"/>
          <p:nvPr/>
        </p:nvSpPr>
        <p:spPr>
          <a:xfrm>
            <a:off x="1611764" y="2999361"/>
            <a:ext cx="519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0..n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C32900D5-CFFC-4D01-489F-99B996616CA4}"/>
              </a:ext>
            </a:extLst>
          </p:cNvPr>
          <p:cNvSpPr txBox="1"/>
          <p:nvPr/>
        </p:nvSpPr>
        <p:spPr>
          <a:xfrm>
            <a:off x="1701409" y="3897737"/>
            <a:ext cx="519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83393C71-85A7-0FEC-9F17-7E06376F965B}"/>
              </a:ext>
            </a:extLst>
          </p:cNvPr>
          <p:cNvSpPr txBox="1"/>
          <p:nvPr/>
        </p:nvSpPr>
        <p:spPr>
          <a:xfrm>
            <a:off x="2973453" y="1553900"/>
            <a:ext cx="519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0..n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C18F6C2F-80E2-08DB-2AFB-35F295693CB4}"/>
              </a:ext>
            </a:extLst>
          </p:cNvPr>
          <p:cNvSpPr txBox="1"/>
          <p:nvPr/>
        </p:nvSpPr>
        <p:spPr>
          <a:xfrm>
            <a:off x="4230861" y="1101153"/>
            <a:ext cx="519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</a:t>
            </a: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C0F8DEA-84B9-885D-67F1-1F7F219B82D0}"/>
              </a:ext>
            </a:extLst>
          </p:cNvPr>
          <p:cNvCxnSpPr>
            <a:cxnSpLocks/>
          </p:cNvCxnSpPr>
          <p:nvPr/>
        </p:nvCxnSpPr>
        <p:spPr>
          <a:xfrm flipV="1">
            <a:off x="5776187" y="2312569"/>
            <a:ext cx="0" cy="266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A359688E-8B89-087C-7E74-AECE0F25936A}"/>
              </a:ext>
            </a:extLst>
          </p:cNvPr>
          <p:cNvSpPr txBox="1"/>
          <p:nvPr/>
        </p:nvSpPr>
        <p:spPr>
          <a:xfrm>
            <a:off x="5507040" y="2296004"/>
            <a:ext cx="519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86F0F6AE-3532-51A3-301F-E7C8918E6EA4}"/>
              </a:ext>
            </a:extLst>
          </p:cNvPr>
          <p:cNvSpPr txBox="1"/>
          <p:nvPr/>
        </p:nvSpPr>
        <p:spPr>
          <a:xfrm>
            <a:off x="5376000" y="4704412"/>
            <a:ext cx="519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0..n</a:t>
            </a:r>
          </a:p>
        </p:txBody>
      </p:sp>
    </p:spTree>
    <p:extLst>
      <p:ext uri="{BB962C8B-B14F-4D97-AF65-F5344CB8AC3E}">
        <p14:creationId xmlns:p14="http://schemas.microsoft.com/office/powerpoint/2010/main" val="2926818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5">
            <a:extLst>
              <a:ext uri="{FF2B5EF4-FFF2-40B4-BE49-F238E27FC236}">
                <a16:creationId xmlns:a16="http://schemas.microsoft.com/office/drawing/2014/main" id="{C6CB546D-272F-496C-AB07-75B29BEDA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746076"/>
              </p:ext>
            </p:extLst>
          </p:nvPr>
        </p:nvGraphicFramePr>
        <p:xfrm>
          <a:off x="4547704" y="2507811"/>
          <a:ext cx="3096592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296">
                  <a:extLst>
                    <a:ext uri="{9D8B030D-6E8A-4147-A177-3AD203B41FA5}">
                      <a16:colId xmlns:a16="http://schemas.microsoft.com/office/drawing/2014/main" val="1208407889"/>
                    </a:ext>
                  </a:extLst>
                </a:gridCol>
                <a:gridCol w="1548296">
                  <a:extLst>
                    <a:ext uri="{9D8B030D-6E8A-4147-A177-3AD203B41FA5}">
                      <a16:colId xmlns:a16="http://schemas.microsoft.com/office/drawing/2014/main" val="328048182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noProof="0" dirty="0" err="1"/>
                        <a:t>Students_exams</a:t>
                      </a:r>
                      <a:endParaRPr lang="fr-FR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140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b="0" i="0" u="none" dirty="0" err="1"/>
                        <a:t>Id_student</a:t>
                      </a:r>
                      <a:endParaRPr lang="fr-FR" sz="1400" b="0" i="0" u="none" dirty="0"/>
                    </a:p>
                    <a:p>
                      <a:r>
                        <a:rPr lang="fr-FR" sz="1400" dirty="0" err="1"/>
                        <a:t>Id_exam</a:t>
                      </a:r>
                      <a:endParaRPr lang="fr-FR" sz="1400" dirty="0"/>
                    </a:p>
                    <a:p>
                      <a:r>
                        <a:rPr lang="fr-FR" sz="1400" dirty="0" err="1"/>
                        <a:t>Id_subject</a:t>
                      </a:r>
                      <a:endParaRPr lang="fr-FR" sz="1400" dirty="0"/>
                    </a:p>
                    <a:p>
                      <a:r>
                        <a:rPr lang="fr-FR" sz="1400" dirty="0"/>
                        <a:t>Grade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0" i="0" u="none" dirty="0"/>
                        <a:t>Integer(10)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Integer(10)</a:t>
                      </a:r>
                    </a:p>
                    <a:p>
                      <a:r>
                        <a:rPr lang="fr-FR" sz="1400" dirty="0"/>
                        <a:t>Integer(10)</a:t>
                      </a:r>
                    </a:p>
                    <a:p>
                      <a:r>
                        <a:rPr lang="fr-FR" sz="1400" dirty="0"/>
                        <a:t>Integer(3)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599940"/>
                  </a:ext>
                </a:extLst>
              </a:tr>
            </a:tbl>
          </a:graphicData>
        </a:graphic>
      </p:graphicFrame>
      <p:graphicFrame>
        <p:nvGraphicFramePr>
          <p:cNvPr id="3" name="Tableau 5">
            <a:extLst>
              <a:ext uri="{FF2B5EF4-FFF2-40B4-BE49-F238E27FC236}">
                <a16:creationId xmlns:a16="http://schemas.microsoft.com/office/drawing/2014/main" id="{82BA0DA0-5755-CFEA-ADF4-4E038892B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925434"/>
              </p:ext>
            </p:extLst>
          </p:nvPr>
        </p:nvGraphicFramePr>
        <p:xfrm>
          <a:off x="1065622" y="572346"/>
          <a:ext cx="3096592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296">
                  <a:extLst>
                    <a:ext uri="{9D8B030D-6E8A-4147-A177-3AD203B41FA5}">
                      <a16:colId xmlns:a16="http://schemas.microsoft.com/office/drawing/2014/main" val="1208407889"/>
                    </a:ext>
                  </a:extLst>
                </a:gridCol>
                <a:gridCol w="1548296">
                  <a:extLst>
                    <a:ext uri="{9D8B030D-6E8A-4147-A177-3AD203B41FA5}">
                      <a16:colId xmlns:a16="http://schemas.microsoft.com/office/drawing/2014/main" val="328048182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noProof="0" dirty="0" err="1"/>
                        <a:t>Subject</a:t>
                      </a:r>
                      <a:endParaRPr lang="fr-FR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140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b="0" i="0" u="none" dirty="0" err="1"/>
                        <a:t>Id_</a:t>
                      </a:r>
                      <a:r>
                        <a:rPr lang="fr-FR" sz="1400" dirty="0" err="1"/>
                        <a:t>subject</a:t>
                      </a:r>
                      <a:endParaRPr lang="fr-FR" sz="1400" dirty="0"/>
                    </a:p>
                    <a:p>
                      <a:r>
                        <a:rPr lang="fr-FR" sz="1400" dirty="0"/>
                        <a:t>Name</a:t>
                      </a:r>
                    </a:p>
                    <a:p>
                      <a:r>
                        <a:rPr lang="fr-FR" sz="1400" dirty="0"/>
                        <a:t>Option</a:t>
                      </a:r>
                    </a:p>
                    <a:p>
                      <a:r>
                        <a:rPr lang="fr-FR" sz="1400" dirty="0" err="1"/>
                        <a:t>Passing_grade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0" i="0" u="none" dirty="0"/>
                        <a:t>Integer(10)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Varchar(100)</a:t>
                      </a:r>
                    </a:p>
                    <a:p>
                      <a:r>
                        <a:rPr lang="fr-FR" sz="1400" dirty="0"/>
                        <a:t>Varchar(3)</a:t>
                      </a:r>
                    </a:p>
                    <a:p>
                      <a:r>
                        <a:rPr lang="fr-FR" sz="1400" dirty="0"/>
                        <a:t>Integer(3)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599940"/>
                  </a:ext>
                </a:extLst>
              </a:tr>
            </a:tbl>
          </a:graphicData>
        </a:graphic>
      </p:graphicFrame>
      <p:graphicFrame>
        <p:nvGraphicFramePr>
          <p:cNvPr id="4" name="Tableau 5">
            <a:extLst>
              <a:ext uri="{FF2B5EF4-FFF2-40B4-BE49-F238E27FC236}">
                <a16:creationId xmlns:a16="http://schemas.microsoft.com/office/drawing/2014/main" id="{C6191A67-9A43-4550-D840-43183E89E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328354"/>
              </p:ext>
            </p:extLst>
          </p:nvPr>
        </p:nvGraphicFramePr>
        <p:xfrm>
          <a:off x="4547704" y="4767579"/>
          <a:ext cx="3096592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296">
                  <a:extLst>
                    <a:ext uri="{9D8B030D-6E8A-4147-A177-3AD203B41FA5}">
                      <a16:colId xmlns:a16="http://schemas.microsoft.com/office/drawing/2014/main" val="1208407889"/>
                    </a:ext>
                  </a:extLst>
                </a:gridCol>
                <a:gridCol w="1548296">
                  <a:extLst>
                    <a:ext uri="{9D8B030D-6E8A-4147-A177-3AD203B41FA5}">
                      <a16:colId xmlns:a16="http://schemas.microsoft.com/office/drawing/2014/main" val="328048182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noProof="0" dirty="0" err="1"/>
                        <a:t>Student</a:t>
                      </a:r>
                      <a:endParaRPr lang="fr-FR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140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b="0" i="0" u="none" dirty="0" err="1"/>
                        <a:t>Id_</a:t>
                      </a:r>
                      <a:r>
                        <a:rPr lang="fr-FR" sz="1400" dirty="0" err="1"/>
                        <a:t>student</a:t>
                      </a:r>
                      <a:endParaRPr lang="fr-FR" sz="1400" dirty="0"/>
                    </a:p>
                    <a:p>
                      <a:r>
                        <a:rPr lang="fr-FR" sz="1400" dirty="0" err="1"/>
                        <a:t>First_name</a:t>
                      </a:r>
                      <a:endParaRPr lang="fr-FR" sz="1400" dirty="0"/>
                    </a:p>
                    <a:p>
                      <a:r>
                        <a:rPr lang="fr-FR" sz="1400" dirty="0" err="1"/>
                        <a:t>Last_name</a:t>
                      </a:r>
                      <a:endParaRPr lang="fr-FR" sz="1400" dirty="0"/>
                    </a:p>
                    <a:p>
                      <a:r>
                        <a:rPr lang="fr-FR" sz="1400" dirty="0"/>
                        <a:t>Age</a:t>
                      </a:r>
                    </a:p>
                    <a:p>
                      <a:r>
                        <a:rPr lang="fr-FR" sz="1400" dirty="0" err="1"/>
                        <a:t>Gender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0" i="0" u="none" dirty="0"/>
                        <a:t>Integer(10)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Varchar(100)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Varchar(100)</a:t>
                      </a:r>
                    </a:p>
                    <a:p>
                      <a:r>
                        <a:rPr lang="fr-FR" sz="1400" dirty="0"/>
                        <a:t>Varchar(3)</a:t>
                      </a:r>
                    </a:p>
                    <a:p>
                      <a:r>
                        <a:rPr lang="fr-FR" sz="1400" dirty="0"/>
                        <a:t>Integer(1)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599940"/>
                  </a:ext>
                </a:extLst>
              </a:tr>
            </a:tbl>
          </a:graphicData>
        </a:graphic>
      </p:graphicFrame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36C62C36-36FB-3211-7D38-F6388BF10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903420"/>
              </p:ext>
            </p:extLst>
          </p:nvPr>
        </p:nvGraphicFramePr>
        <p:xfrm>
          <a:off x="8029786" y="564727"/>
          <a:ext cx="3096592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296">
                  <a:extLst>
                    <a:ext uri="{9D8B030D-6E8A-4147-A177-3AD203B41FA5}">
                      <a16:colId xmlns:a16="http://schemas.microsoft.com/office/drawing/2014/main" val="1208407889"/>
                    </a:ext>
                  </a:extLst>
                </a:gridCol>
                <a:gridCol w="1548296">
                  <a:extLst>
                    <a:ext uri="{9D8B030D-6E8A-4147-A177-3AD203B41FA5}">
                      <a16:colId xmlns:a16="http://schemas.microsoft.com/office/drawing/2014/main" val="328048182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noProof="0" dirty="0"/>
                        <a:t>Exams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140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b="0" i="0" u="none" dirty="0" err="1"/>
                        <a:t>Id_</a:t>
                      </a:r>
                      <a:r>
                        <a:rPr lang="fr-FR" sz="1400" dirty="0" err="1"/>
                        <a:t>exam</a:t>
                      </a:r>
                      <a:endParaRPr lang="fr-FR" sz="1400" dirty="0"/>
                    </a:p>
                    <a:p>
                      <a:r>
                        <a:rPr lang="fr-FR" sz="1400" dirty="0" err="1"/>
                        <a:t>Id_subject</a:t>
                      </a:r>
                      <a:endParaRPr lang="fr-FR" sz="1400" dirty="0"/>
                    </a:p>
                    <a:p>
                      <a:r>
                        <a:rPr lang="fr-FR" sz="1400" dirty="0"/>
                        <a:t>Date</a:t>
                      </a:r>
                    </a:p>
                    <a:p>
                      <a:r>
                        <a:rPr lang="fr-FR" sz="1400" dirty="0"/>
                        <a:t>Room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0" i="0" u="none" dirty="0"/>
                        <a:t>Integer(10)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Integer(10)</a:t>
                      </a:r>
                    </a:p>
                    <a:p>
                      <a:r>
                        <a:rPr lang="fr-FR" sz="1400" dirty="0"/>
                        <a:t>Date</a:t>
                      </a:r>
                    </a:p>
                    <a:p>
                      <a:r>
                        <a:rPr lang="fr-FR" sz="1400" dirty="0"/>
                        <a:t>Integer(5)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599940"/>
                  </a:ext>
                </a:extLst>
              </a:tr>
            </a:tbl>
          </a:graphicData>
        </a:graphic>
      </p:graphicFrame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A1B057B0-9AD6-8F2C-6103-6C614D9E4FED}"/>
              </a:ext>
            </a:extLst>
          </p:cNvPr>
          <p:cNvCxnSpPr>
            <a:cxnSpLocks/>
            <a:stCxn id="3" idx="2"/>
            <a:endCxn id="2" idx="1"/>
          </p:cNvCxnSpPr>
          <p:nvPr/>
        </p:nvCxnSpPr>
        <p:spPr>
          <a:xfrm>
            <a:off x="2613918" y="1888066"/>
            <a:ext cx="1933786" cy="1277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F7DFD85-B216-AD4A-7871-7114BA096BF4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7644296" y="1888066"/>
            <a:ext cx="1933786" cy="1277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9BA1C592-9DC5-2769-4BBA-B525DE691C48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6096000" y="3823531"/>
            <a:ext cx="0" cy="944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5161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615</Words>
  <Application>Microsoft Macintosh PowerPoint</Application>
  <PresentationFormat>Grand écran</PresentationFormat>
  <Paragraphs>230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VAN_RENTERGHEM Héloïse</dc:creator>
  <cp:lastModifiedBy>VAN_RENTERGHEM Héloïse</cp:lastModifiedBy>
  <cp:revision>7</cp:revision>
  <dcterms:created xsi:type="dcterms:W3CDTF">2022-07-22T19:23:46Z</dcterms:created>
  <dcterms:modified xsi:type="dcterms:W3CDTF">2022-07-31T14:14:03Z</dcterms:modified>
</cp:coreProperties>
</file>