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3"/>
  </p:sldMasterIdLst>
  <p:notesMasterIdLst>
    <p:notesMasterId r:id="rId12"/>
  </p:notesMasterIdLst>
  <p:handoutMasterIdLst>
    <p:handoutMasterId r:id="rId13"/>
  </p:handoutMasterIdLst>
  <p:sldIdLst>
    <p:sldId id="298" r:id="rId4"/>
    <p:sldId id="283" r:id="rId5"/>
    <p:sldId id="300" r:id="rId6"/>
    <p:sldId id="297" r:id="rId7"/>
    <p:sldId id="299" r:id="rId8"/>
    <p:sldId id="292" r:id="rId9"/>
    <p:sldId id="301" r:id="rId10"/>
    <p:sldId id="285" r:id="rId11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73A0DAA-6AF3-43AB-8588-CEC1D06C72B9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88" autoAdjust="0"/>
    <p:restoredTop sz="94255" autoAdjust="0"/>
  </p:normalViewPr>
  <p:slideViewPr>
    <p:cSldViewPr snapToGrid="0">
      <p:cViewPr varScale="1">
        <p:scale>
          <a:sx n="74" d="100"/>
          <a:sy n="74" d="100"/>
        </p:scale>
        <p:origin x="208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390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handoutMaster" Target="handoutMasters/handoutMaster1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BB651C5-239C-481D-B679-C1853F3D7869}" type="datetime1">
              <a:rPr lang="fr-FR" smtClean="0"/>
              <a:t>02/08/2022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82C0B10-7CAE-41E4-AB02-7E8B1FF2B89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C3F468-A24C-40BA-9BA0-927B9D8CEF08}" type="datetime1">
              <a:rPr lang="fr-FR" smtClean="0"/>
              <a:pPr/>
              <a:t>02/08/2022</a:t>
            </a:fld>
            <a:endParaRPr lang="fr-FR" dirty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/>
          </a:p>
        </p:txBody>
      </p:sp>
      <p:sp>
        <p:nvSpPr>
          <p:cNvPr id="5" name="Espace réservé des notes 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530193B-564F-4854-8A52-728F3FB19C85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22760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64999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2380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17166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18550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7949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62766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27982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Espace réservé d’image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588" cy="6804025"/>
          </a:xfrm>
          <a:solidFill>
            <a:schemeClr val="bg1">
              <a:lumMod val="85000"/>
            </a:schemeClr>
          </a:solidFill>
        </p:spPr>
        <p:txBody>
          <a:bodyPr tIns="1728000" rtlCol="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fr-FR" noProof="0"/>
              <a:t>Insérez ou glissez-déplacez votre photo ici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00400" y="2811053"/>
            <a:ext cx="8991600" cy="1261295"/>
          </a:xfrm>
          <a:solidFill>
            <a:schemeClr val="bg1"/>
          </a:solidFill>
        </p:spPr>
        <p:txBody>
          <a:bodyPr vert="horz" lIns="180000" tIns="360000" rIns="252000" bIns="180000" rtlCol="0" anchor="t">
            <a:noAutofit/>
          </a:bodyPr>
          <a:lstStyle>
            <a:lvl1pPr algn="r">
              <a:defRPr lang="en-ZA" sz="4000" b="1" spc="-300" dirty="0"/>
            </a:lvl1pPr>
          </a:lstStyle>
          <a:p>
            <a:pPr lvl="0" algn="r" rtl="0"/>
            <a:r>
              <a:rPr lang="fr-FR" noProof="0" dirty="0"/>
              <a:t>Cliquez pour modifier le titre de la présentation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0400" y="4061039"/>
            <a:ext cx="6580188" cy="580921"/>
          </a:xfrm>
          <a:solidFill>
            <a:schemeClr val="tx1">
              <a:alpha val="80000"/>
            </a:schemeClr>
          </a:solidFill>
        </p:spPr>
        <p:txBody>
          <a:bodyPr vert="horz" lIns="180000" tIns="180000" rIns="180000" bIns="180000" rtlCol="0">
            <a:noAutofit/>
          </a:bodyPr>
          <a:lstStyle>
            <a:lvl1pPr marL="0" indent="0" algn="r">
              <a:buNone/>
              <a:defRPr lang="en-ZA" dirty="0">
                <a:solidFill>
                  <a:schemeClr val="bg1"/>
                </a:solidFill>
              </a:defRPr>
            </a:lvl1pPr>
          </a:lstStyle>
          <a:p>
            <a:pPr marL="266700" lvl="0" indent="-266700" algn="ctr" rtl="0"/>
            <a:r>
              <a:rPr lang="fr-FR" noProof="0"/>
              <a:t>Modifiez le style des sous-titres du masque</a:t>
            </a:r>
          </a:p>
        </p:txBody>
      </p:sp>
      <p:sp>
        <p:nvSpPr>
          <p:cNvPr id="13" name="Rectangle 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4" name="Rectangle 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5" name="Rectangle 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269861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/>
              <a:t>Cliquez pour modifier le titre de la page</a:t>
            </a:r>
          </a:p>
        </p:txBody>
      </p:sp>
      <p:sp>
        <p:nvSpPr>
          <p:cNvPr id="7" name="Sous-titre 2">
            <a:extLst>
              <a:ext uri="{FF2B5EF4-FFF2-40B4-BE49-F238E27FC236}">
                <a16:creationId xmlns:a16="http://schemas.microsoft.com/office/drawing/2014/main" id="{7DEBF36F-ADC5-48FF-BFAF-3BED06924FD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FR" noProof="0"/>
              <a:t>Sous-titre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32000" y="1512000"/>
            <a:ext cx="5472000" cy="4680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texte 4">
            <a:extLst>
              <a:ext uri="{FF2B5EF4-FFF2-40B4-BE49-F238E27FC236}">
                <a16:creationId xmlns:a16="http://schemas.microsoft.com/office/drawing/2014/main" id="{7867C73D-EE16-41D1-B7CE-A35C765E3B8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99887" y="1511250"/>
            <a:ext cx="5472113" cy="4680000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5" name="Espace réservé du numéro de diapositive 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/>
              <a:t>Cliquez pour modifier le titre de la page</a:t>
            </a:r>
          </a:p>
        </p:txBody>
      </p:sp>
      <p:sp>
        <p:nvSpPr>
          <p:cNvPr id="9" name="Sous-titre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FR" noProof="0"/>
              <a:t>Sous-titre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512000"/>
            <a:ext cx="3600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01550" y="1511476"/>
            <a:ext cx="3600450" cy="4679249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11" name="Espace réservé du texte 5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171550" y="1511475"/>
            <a:ext cx="3600450" cy="4679250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6" name="Espace réservé du numéro de diapositive 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/>
              <a:t>Cliquez pour modifier le titre de la page</a:t>
            </a:r>
          </a:p>
        </p:txBody>
      </p:sp>
      <p:sp>
        <p:nvSpPr>
          <p:cNvPr id="10" name="Sous-titre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FR" noProof="0"/>
              <a:t>Sous-titre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512000"/>
            <a:ext cx="2160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726412" y="1512000"/>
            <a:ext cx="2160588" cy="4679250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13" name="Espace réservé du texte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21412" y="1512000"/>
            <a:ext cx="2160588" cy="4679250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15" name="Espace réservé du texte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316412" y="1507535"/>
            <a:ext cx="2160588" cy="4679250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17" name="Espace réservé du texte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611412" y="1507535"/>
            <a:ext cx="2160588" cy="4683715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6" name="Espace réservé du numéro de diapositive 5">
            <a:extLst>
              <a:ext uri="{FF2B5EF4-FFF2-40B4-BE49-F238E27FC236}">
                <a16:creationId xmlns:a16="http://schemas.microsoft.com/office/drawing/2014/main" id="{009ABD5E-B8F1-4246-B167-09138760AD7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/>
              <a:t>Cliquez pour modifier le titre de la page</a:t>
            </a:r>
          </a:p>
        </p:txBody>
      </p:sp>
      <p:sp>
        <p:nvSpPr>
          <p:cNvPr id="5" name="Sous-titre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FR" noProof="0"/>
              <a:t>Sous-titre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4" name="Espace réservé du numéro de diapositive 3">
            <a:extLst>
              <a:ext uri="{FF2B5EF4-FFF2-40B4-BE49-F238E27FC236}">
                <a16:creationId xmlns:a16="http://schemas.microsoft.com/office/drawing/2014/main" id="{853CF994-8B2C-443F-B695-7378DD360DAA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90694D9D-C633-4D52-965E-E5BBD9883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séparation 1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Espace réservé d’image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588" cy="6371351"/>
          </a:xfrm>
          <a:solidFill>
            <a:schemeClr val="bg1">
              <a:lumMod val="8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fr-FR" noProof="0" dirty="0"/>
              <a:t>Insérez ou glissez-déplacez </a:t>
            </a:r>
            <a:br>
              <a:rPr lang="fr-FR" noProof="0" dirty="0"/>
            </a:br>
            <a:r>
              <a:rPr lang="fr-FR" noProof="0" dirty="0"/>
              <a:t>votre photo ici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35700" y="2204792"/>
            <a:ext cx="5956300" cy="1944000"/>
          </a:xfrm>
          <a:solidFill>
            <a:schemeClr val="bg1"/>
          </a:solidFill>
        </p:spPr>
        <p:txBody>
          <a:bodyPr vert="horz" lIns="180000" tIns="324000" rIns="252000" bIns="180000" rtlCol="0" anchor="t">
            <a:noAutofit/>
          </a:bodyPr>
          <a:lstStyle>
            <a:lvl1pPr algn="r">
              <a:defRPr lang="en-ZA" sz="4800" b="1" spc="-300" dirty="0"/>
            </a:lvl1pPr>
          </a:lstStyle>
          <a:p>
            <a:pPr lvl="0" algn="r" rtl="0"/>
            <a:r>
              <a:rPr lang="fr-FR" noProof="0" dirty="0"/>
              <a:t>Cliquez pour modifier le séparateur de section</a:t>
            </a:r>
          </a:p>
        </p:txBody>
      </p:sp>
      <p:sp>
        <p:nvSpPr>
          <p:cNvPr id="7" name="Sous-titre 2">
            <a:extLst>
              <a:ext uri="{FF2B5EF4-FFF2-40B4-BE49-F238E27FC236}">
                <a16:creationId xmlns:a16="http://schemas.microsoft.com/office/drawing/2014/main" id="{9E4D4535-D519-40ED-B8A4-2EA1276BB6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35700" y="4148860"/>
            <a:ext cx="5956300" cy="1100565"/>
          </a:xfrm>
          <a:solidFill>
            <a:schemeClr val="tx1">
              <a:alpha val="80000"/>
            </a:schemeClr>
          </a:solidFill>
        </p:spPr>
        <p:txBody>
          <a:bodyPr lIns="180000" tIns="180000" rIns="252000" bIns="180000"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266700" indent="0" algn="r">
              <a:buNone/>
              <a:defRPr sz="1800">
                <a:solidFill>
                  <a:schemeClr val="bg1"/>
                </a:solidFill>
              </a:defRPr>
            </a:lvl2pPr>
            <a:lvl3pPr marL="542925" indent="0" algn="r">
              <a:buNone/>
              <a:defRPr sz="1800">
                <a:solidFill>
                  <a:schemeClr val="bg1"/>
                </a:solidFill>
              </a:defRPr>
            </a:lvl3pPr>
            <a:lvl4pPr marL="809625" indent="0" algn="r">
              <a:buNone/>
              <a:defRPr sz="1800">
                <a:solidFill>
                  <a:schemeClr val="bg1"/>
                </a:solidFill>
              </a:defRPr>
            </a:lvl4pPr>
            <a:lvl5pPr marL="1076325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Modifiez le style des sous-titres du masque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524778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3" name="Rectangle 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4" name="Rectangle 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5" name="Rectangle 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5" name="Espace réservé du numéro de diapositive 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437159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séparation 2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Espace réservé d’image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411412" y="0"/>
            <a:ext cx="9780588" cy="6371351"/>
          </a:xfrm>
          <a:solidFill>
            <a:schemeClr val="bg1">
              <a:lumMod val="8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fr-FR" noProof="0" dirty="0"/>
              <a:t>Insérez ou glissez-déplacez </a:t>
            </a:r>
            <a:br>
              <a:rPr lang="fr-FR" noProof="0" dirty="0"/>
            </a:br>
            <a:r>
              <a:rPr lang="fr-FR" noProof="0" dirty="0"/>
              <a:t>votre photo ici</a:t>
            </a:r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E473AB13-DFF9-4538-9907-E261659E0E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700" y="2156226"/>
            <a:ext cx="5958000" cy="1958400"/>
          </a:xfrm>
          <a:solidFill>
            <a:schemeClr val="bg1"/>
          </a:solidFill>
        </p:spPr>
        <p:txBody>
          <a:bodyPr lIns="252000" tIns="180000" rIns="180000" bIns="180000" rtlCol="0"/>
          <a:lstStyle>
            <a:lvl1pPr>
              <a:defRPr sz="48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rtl="0"/>
            <a:r>
              <a:rPr lang="fr-FR" noProof="0" dirty="0"/>
              <a:t>Cliquez pour modifier le séparateur de section</a:t>
            </a:r>
          </a:p>
        </p:txBody>
      </p:sp>
      <p:sp>
        <p:nvSpPr>
          <p:cNvPr id="7" name="Sous-titre 2">
            <a:extLst>
              <a:ext uri="{FF2B5EF4-FFF2-40B4-BE49-F238E27FC236}">
                <a16:creationId xmlns:a16="http://schemas.microsoft.com/office/drawing/2014/main" id="{9E4D4535-D519-40ED-B8A4-2EA1276BB6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110760"/>
            <a:ext cx="5956300" cy="1100565"/>
          </a:xfrm>
          <a:solidFill>
            <a:schemeClr val="tx1">
              <a:alpha val="80000"/>
            </a:schemeClr>
          </a:solidFill>
        </p:spPr>
        <p:txBody>
          <a:bodyPr lIns="252000" tIns="180000" rIns="180000" bIns="180000" rtlCol="0"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266700" indent="0" algn="r">
              <a:buNone/>
              <a:defRPr sz="1800">
                <a:solidFill>
                  <a:schemeClr val="bg1"/>
                </a:solidFill>
              </a:defRPr>
            </a:lvl2pPr>
            <a:lvl3pPr marL="542925" indent="0" algn="r">
              <a:buNone/>
              <a:defRPr sz="1800">
                <a:solidFill>
                  <a:schemeClr val="bg1"/>
                </a:solidFill>
              </a:defRPr>
            </a:lvl3pPr>
            <a:lvl4pPr marL="809625" indent="0" algn="r">
              <a:buNone/>
              <a:defRPr sz="1800">
                <a:solidFill>
                  <a:schemeClr val="bg1"/>
                </a:solidFill>
              </a:defRPr>
            </a:lvl4pPr>
            <a:lvl5pPr marL="1076325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 dirty="0"/>
              <a:t>Modifiez le style des sous-titres du masque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0" y="5209682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fr-FR" noProof="0"/>
          </a:p>
        </p:txBody>
      </p:sp>
      <p:sp>
        <p:nvSpPr>
          <p:cNvPr id="13" name="Rectangle 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4" name="Rectangle 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5" name="Rectangle 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5" name="Espace réservé du numéro de diapositive 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282858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Texte 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’image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9600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rtlCol="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fr-FR" noProof="0" dirty="0"/>
              <a:t>Insérez ou glissez-déplacez votre photo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11800" y="3802899"/>
            <a:ext cx="4648200" cy="985000"/>
          </a:xfrm>
          <a:solidFill>
            <a:schemeClr val="bg1"/>
          </a:solidFill>
        </p:spPr>
        <p:txBody>
          <a:bodyPr lIns="180000" tIns="180000" rIns="180000" bIns="180000" rtlCol="0"/>
          <a:lstStyle>
            <a:lvl1pPr algn="r">
              <a:defRPr sz="3600" b="1" spc="-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 dirty="0"/>
              <a:t>Modifier le titre de la page</a:t>
            </a:r>
          </a:p>
        </p:txBody>
      </p:sp>
      <p:sp>
        <p:nvSpPr>
          <p:cNvPr id="10" name="Sous-titr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111800" y="4787900"/>
            <a:ext cx="4648200" cy="1162800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 rtlCol="0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FR" noProof="0"/>
              <a:t>Sous-titre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32000" y="2668686"/>
            <a:ext cx="5472000" cy="2999426"/>
          </a:xfrm>
        </p:spPr>
        <p:txBody>
          <a:bodyPr rtlCol="0"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5" name="Espace réservé du numéro de diapositive 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508F53F-6AA2-4060-904A-BC90211DC043}"/>
              </a:ext>
            </a:extLst>
          </p:cNvPr>
          <p:cNvSpPr/>
          <p:nvPr userDrawn="1"/>
        </p:nvSpPr>
        <p:spPr>
          <a:xfrm>
            <a:off x="9348588" y="3700775"/>
            <a:ext cx="2411412" cy="1148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Image du tex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’image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rtlCol="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fr-FR" noProof="0"/>
              <a:t>Insérez ou glissez-déplacez votre photo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18100" y="1869795"/>
            <a:ext cx="6641900" cy="1124345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 rtlCol="0"/>
          <a:lstStyle>
            <a:lvl1pPr algn="l">
              <a:defRPr sz="4800" b="1" spc="-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 dirty="0"/>
              <a:t>Cliquez pour modifier le titre de la page</a:t>
            </a:r>
          </a:p>
        </p:txBody>
      </p:sp>
      <p:sp>
        <p:nvSpPr>
          <p:cNvPr id="10" name="Sous-titr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118334" y="2994141"/>
            <a:ext cx="6641626" cy="590155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 rtlCol="0"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FR" noProof="0"/>
              <a:t>Sous-titre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288000" y="3763648"/>
            <a:ext cx="5472000" cy="2428351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5" name="Espace réservé du numéro de diapositive 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8" name="Rectangle 7">
            <a:extLst>
              <a:ext uri="{FF2B5EF4-FFF2-40B4-BE49-F238E27FC236}">
                <a16:creationId xmlns:a16="http://schemas.microsoft.com/office/drawing/2014/main" id="{FA5285E0-8F27-49C4-AADF-92A3B72D41FD}"/>
              </a:ext>
            </a:extLst>
          </p:cNvPr>
          <p:cNvSpPr/>
          <p:nvPr userDrawn="1"/>
        </p:nvSpPr>
        <p:spPr>
          <a:xfrm>
            <a:off x="9775824" y="1762069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84389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/>
              <a:t>Cliquez pour modifier le titre de la page</a:t>
            </a:r>
          </a:p>
        </p:txBody>
      </p:sp>
      <p:sp>
        <p:nvSpPr>
          <p:cNvPr id="9" name="Sous-titre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FR" noProof="0"/>
              <a:t>Sous-titre</a:t>
            </a:r>
          </a:p>
        </p:txBody>
      </p:sp>
      <p:sp>
        <p:nvSpPr>
          <p:cNvPr id="3" name="Espace réservé de comparaison gauche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32000" y="1515834"/>
            <a:ext cx="5472000" cy="360000"/>
          </a:xfrm>
        </p:spPr>
        <p:txBody>
          <a:bodyPr rtlCol="0"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32000" y="2023668"/>
            <a:ext cx="5472000" cy="4168332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12" name="Espace réservé de comparaison gauche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300000" y="1516359"/>
            <a:ext cx="5472000" cy="358775"/>
          </a:xfrm>
        </p:spPr>
        <p:txBody>
          <a:bodyPr rtlCol="0"/>
          <a:lstStyle>
            <a:lvl1pPr marL="0" indent="0">
              <a:buNone/>
              <a:defRPr sz="2400" b="1"/>
            </a:lvl1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8" name="Espace réservé du texte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99887" y="2020359"/>
            <a:ext cx="5472113" cy="4170891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6" name="Espace réservé du numéro de diapositive 5">
            <a:extLst>
              <a:ext uri="{FF2B5EF4-FFF2-40B4-BE49-F238E27FC236}">
                <a16:creationId xmlns:a16="http://schemas.microsoft.com/office/drawing/2014/main" id="{18733E7E-50D2-4F6C-9DF2-CF4C98C4B8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nd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’image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1"/>
            <a:ext cx="12192000" cy="6371350"/>
          </a:xfrm>
          <a:solidFill>
            <a:schemeClr val="bg1">
              <a:lumMod val="8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fr-FR" noProof="0"/>
              <a:t>Insérez ou glissez-déplacez votre photo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096000" y="5359400"/>
            <a:ext cx="5664000" cy="565899"/>
          </a:xfrm>
          <a:solidFill>
            <a:schemeClr val="tx1"/>
          </a:solidFill>
        </p:spPr>
        <p:txBody>
          <a:bodyPr lIns="180000" tIns="180000" rIns="180000" bIns="180000" rtlCol="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fr-FR" noProof="0"/>
              <a:t>Entrez votre légende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8B3D119C-DBF5-4B4F-BE38-7BD7B5C8A5D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7F8E7C83-06D7-4C5B-85B7-0E5713B4F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rci de votre attention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Espace réservé d’image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102" cy="6804025"/>
          </a:xfrm>
          <a:solidFill>
            <a:schemeClr val="bg1">
              <a:lumMod val="85000"/>
            </a:schemeClr>
          </a:solidFill>
        </p:spPr>
        <p:txBody>
          <a:bodyPr tIns="0"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fr-FR" noProof="0" dirty="0"/>
              <a:t>Insérez ou glissez-déplacez votre photo ici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58200" y="2798354"/>
            <a:ext cx="3733800" cy="1013684"/>
          </a:xfrm>
          <a:solidFill>
            <a:schemeClr val="bg1"/>
          </a:solidFill>
        </p:spPr>
        <p:txBody>
          <a:bodyPr vert="horz" lIns="108000" tIns="108000" rIns="252000" bIns="180000" rtlCol="0" anchor="t">
            <a:noAutofit/>
          </a:bodyPr>
          <a:lstStyle>
            <a:lvl1pPr algn="r">
              <a:lnSpc>
                <a:spcPct val="70000"/>
              </a:lnSpc>
              <a:defRPr lang="en-ZA" sz="4000" b="1" spc="-300" dirty="0"/>
            </a:lvl1pPr>
          </a:lstStyle>
          <a:p>
            <a:pPr lvl="0" algn="r" rtl="0"/>
            <a:r>
              <a:rPr lang="fr-FR" noProof="0" dirty="0"/>
              <a:t>Merci de votre attention</a:t>
            </a:r>
          </a:p>
        </p:txBody>
      </p:sp>
      <p:sp>
        <p:nvSpPr>
          <p:cNvPr id="9" name="Espace réservé du texte 5">
            <a:extLst>
              <a:ext uri="{FF2B5EF4-FFF2-40B4-BE49-F238E27FC236}">
                <a16:creationId xmlns:a16="http://schemas.microsoft.com/office/drawing/2014/main" id="{52FA7FC9-E40E-4144-84E4-34E3722E9A6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458200" y="3957705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FR" noProof="0"/>
              <a:t>Nom complet</a:t>
            </a:r>
          </a:p>
        </p:txBody>
      </p:sp>
      <p:sp>
        <p:nvSpPr>
          <p:cNvPr id="10" name="Espace réservé du texte 6">
            <a:extLst>
              <a:ext uri="{FF2B5EF4-FFF2-40B4-BE49-F238E27FC236}">
                <a16:creationId xmlns:a16="http://schemas.microsoft.com/office/drawing/2014/main" id="{97289182-4FE6-4A18-9775-4588D5801CF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458200" y="4306722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FR" noProof="0"/>
              <a:t>Numéro de téléphone</a:t>
            </a:r>
          </a:p>
        </p:txBody>
      </p:sp>
      <p:sp>
        <p:nvSpPr>
          <p:cNvPr id="11" name="Espace réservé du texte 7">
            <a:extLst>
              <a:ext uri="{FF2B5EF4-FFF2-40B4-BE49-F238E27FC236}">
                <a16:creationId xmlns:a16="http://schemas.microsoft.com/office/drawing/2014/main" id="{BD4E94C7-6CAF-4FEE-9E02-D3D3A2AC5EA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458200" y="4655739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FR" noProof="0"/>
              <a:t>Poignée E-mail ou Réseaux sociaux</a:t>
            </a:r>
          </a:p>
        </p:txBody>
      </p:sp>
      <p:sp>
        <p:nvSpPr>
          <p:cNvPr id="12" name="Espace réservé du texte 8">
            <a:extLst>
              <a:ext uri="{FF2B5EF4-FFF2-40B4-BE49-F238E27FC236}">
                <a16:creationId xmlns:a16="http://schemas.microsoft.com/office/drawing/2014/main" id="{0DE421A3-3C59-48FC-BC3B-007ADFBEB4F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458200" y="5004756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FR" noProof="0"/>
              <a:t>Site web de l’entreprise</a:t>
            </a:r>
          </a:p>
        </p:txBody>
      </p:sp>
      <p:sp>
        <p:nvSpPr>
          <p:cNvPr id="15" name="Rectangle 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4" name="Rectangle 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3" name="Rectangle 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8" name="Rectangle 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8458200" y="2685912"/>
            <a:ext cx="3733800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22FB6A7-1E80-487C-93E6-DCAA8751EF2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049663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/>
              <a:t>Cliquez pour modifier le titre de la page</a:t>
            </a:r>
          </a:p>
        </p:txBody>
      </p:sp>
      <p:sp>
        <p:nvSpPr>
          <p:cNvPr id="7" name="Sous-titre 2">
            <a:extLst>
              <a:ext uri="{FF2B5EF4-FFF2-40B4-BE49-F238E27FC236}">
                <a16:creationId xmlns:a16="http://schemas.microsoft.com/office/drawing/2014/main" id="{E97A9A62-1AA6-47A9-A1A0-54196823744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FR" noProof="0"/>
              <a:t>Sous-titre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5" name="Espace réservé du numéro de diapositive 4">
            <a:extLst>
              <a:ext uri="{FF2B5EF4-FFF2-40B4-BE49-F238E27FC236}">
                <a16:creationId xmlns:a16="http://schemas.microsoft.com/office/drawing/2014/main" id="{C8DE0AAD-6FBD-416B-A91A-21F2B737919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EB0D177-9AA4-42F4-9CD7-CD206217CA6D}"/>
              </a:ext>
            </a:extLst>
          </p:cNvPr>
          <p:cNvSpPr/>
          <p:nvPr userDrawn="1"/>
        </p:nvSpPr>
        <p:spPr>
          <a:xfrm>
            <a:off x="9780101" y="6371351"/>
            <a:ext cx="1979897" cy="4319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825DB53-D610-4A40-AFDC-EBC47DB613CE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31" name="Forme libre : Forme 30">
            <a:extLst>
              <a:ext uri="{FF2B5EF4-FFF2-40B4-BE49-F238E27FC236}">
                <a16:creationId xmlns:a16="http://schemas.microsoft.com/office/drawing/2014/main" id="{C2B9A6A4-83D0-40B1-8B15-964C84BF0705}"/>
              </a:ext>
            </a:extLst>
          </p:cNvPr>
          <p:cNvSpPr/>
          <p:nvPr userDrawn="1"/>
        </p:nvSpPr>
        <p:spPr>
          <a:xfrm>
            <a:off x="0" y="6371351"/>
            <a:ext cx="9780102" cy="432000"/>
          </a:xfrm>
          <a:custGeom>
            <a:avLst/>
            <a:gdLst>
              <a:gd name="connsiteX0" fmla="*/ 0 w 9780102"/>
              <a:gd name="connsiteY0" fmla="*/ 0 h 432000"/>
              <a:gd name="connsiteX1" fmla="*/ 9780102 w 9780102"/>
              <a:gd name="connsiteY1" fmla="*/ 0 h 432000"/>
              <a:gd name="connsiteX2" fmla="*/ 9780102 w 9780102"/>
              <a:gd name="connsiteY2" fmla="*/ 432000 h 432000"/>
              <a:gd name="connsiteX3" fmla="*/ 0 w 9780102"/>
              <a:gd name="connsiteY3" fmla="*/ 432000 h 4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80102" h="432000">
                <a:moveTo>
                  <a:pt x="0" y="0"/>
                </a:moveTo>
                <a:lnTo>
                  <a:pt x="9780102" y="0"/>
                </a:lnTo>
                <a:lnTo>
                  <a:pt x="9780102" y="432000"/>
                </a:lnTo>
                <a:lnTo>
                  <a:pt x="0" y="432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rtl="0"/>
            <a:r>
              <a:rPr lang="fr-FR" noProof="0"/>
              <a:t>Cliquez pour modifier le titre de la page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11328000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439820"/>
            <a:ext cx="5664000" cy="295062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0" tIns="0" rIns="0" bIns="0" rtlCol="0" anchor="ctr"/>
          <a:lstStyle>
            <a:lvl1pPr algn="ctr"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fld id="{19B51A1E-902D-48AF-9020-955120F399B6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4" name="Zone de texte 3">
            <a:extLst>
              <a:ext uri="{FF2B5EF4-FFF2-40B4-BE49-F238E27FC236}">
                <a16:creationId xmlns:a16="http://schemas.microsoft.com/office/drawing/2014/main" id="{34FDC6F9-37F9-4E25-AECA-D307B8421C73}"/>
              </a:ext>
            </a:extLst>
          </p:cNvPr>
          <p:cNvSpPr txBox="1"/>
          <p:nvPr userDrawn="1"/>
        </p:nvSpPr>
        <p:spPr>
          <a:xfrm>
            <a:off x="10243100" y="6430153"/>
            <a:ext cx="1053900" cy="365535"/>
          </a:xfrm>
          <a:prstGeom prst="rect">
            <a:avLst/>
          </a:prstGeom>
          <a:noFill/>
        </p:spPr>
        <p:txBody>
          <a:bodyPr wrap="square" tIns="108000" bIns="0" rtlCol="0" anchor="ctr">
            <a:spAutoFit/>
          </a:bodyPr>
          <a:lstStyle/>
          <a:p>
            <a:pPr algn="r" rtl="0">
              <a:lnSpc>
                <a:spcPts val="1000"/>
              </a:lnSpc>
            </a:pPr>
            <a:r>
              <a:rPr lang="fr-FR" sz="2500" b="1" i="0" spc="-100" noProof="0">
                <a:solidFill>
                  <a:schemeClr val="accent1"/>
                </a:solidFill>
                <a:latin typeface="+mj-lt"/>
              </a:rPr>
              <a:t>TREY</a:t>
            </a:r>
            <a:r>
              <a:rPr lang="fr-FR" sz="1600" b="1" i="0" spc="-100" noProof="0">
                <a:solidFill>
                  <a:schemeClr val="accent1"/>
                </a:solidFill>
                <a:latin typeface="+mj-lt"/>
              </a:rPr>
              <a:t> </a:t>
            </a:r>
            <a:br>
              <a:rPr lang="fr-FR" sz="1600" b="1" i="0" spc="-100" baseline="0" noProof="0">
                <a:solidFill>
                  <a:schemeClr val="accent1"/>
                </a:solidFill>
                <a:latin typeface="+mj-lt"/>
              </a:rPr>
            </a:br>
            <a:r>
              <a:rPr lang="fr-FR" sz="1200" b="0" i="0" spc="140" noProof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Research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C39664-EB8B-4A32-915A-D4308F79277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9" name="Rectangle 28">
            <a:extLst>
              <a:ext uri="{FF2B5EF4-FFF2-40B4-BE49-F238E27FC236}">
                <a16:creationId xmlns:a16="http://schemas.microsoft.com/office/drawing/2014/main" id="{9B49670D-8F18-44A8-B217-67B412095C0D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030FA059-EC32-4FFF-9673-48849B2FA43A}"/>
              </a:ext>
            </a:extLst>
          </p:cNvPr>
          <p:cNvCxnSpPr>
            <a:cxnSpLocks/>
          </p:cNvCxnSpPr>
          <p:nvPr userDrawn="1"/>
        </p:nvCxnSpPr>
        <p:spPr>
          <a:xfrm flipH="1">
            <a:off x="1" y="6371351"/>
            <a:ext cx="12191999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58" r:id="rId4"/>
    <p:sldLayoutId id="2147483666" r:id="rId5"/>
    <p:sldLayoutId id="2147483659" r:id="rId6"/>
    <p:sldLayoutId id="2147483660" r:id="rId7"/>
    <p:sldLayoutId id="2147483664" r:id="rId8"/>
    <p:sldLayoutId id="2147483650" r:id="rId9"/>
    <p:sldLayoutId id="2147483652" r:id="rId10"/>
    <p:sldLayoutId id="2147483656" r:id="rId11"/>
    <p:sldLayoutId id="2147483657" r:id="rId12"/>
    <p:sldLayoutId id="2147483654" r:id="rId13"/>
    <p:sldLayoutId id="2147483655" r:id="rId14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spc="-15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65CDDEA7-C470-BF98-70BA-F32805BD42BD}"/>
              </a:ext>
            </a:extLst>
          </p:cNvPr>
          <p:cNvPicPr>
            <a:picLocks noGrp="1" noChangeAspect="1" noChangeArrowheads="1"/>
          </p:cNvPicPr>
          <p:nvPr>
            <p:ph type="pic" sz="quarter" idx="10"/>
          </p:nvPr>
        </p:nvPicPr>
        <p:blipFill rotWithShape="1">
          <a:blip r:embed="rId3"/>
          <a:srcRect l="-101" r="757" b="666"/>
          <a:stretch/>
        </p:blipFill>
        <p:spPr bwMode="auto">
          <a:xfrm>
            <a:off x="-14146" y="-1"/>
            <a:ext cx="12206146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r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76870" y="4258853"/>
            <a:ext cx="8415130" cy="1261295"/>
          </a:xfrm>
        </p:spPr>
        <p:txBody>
          <a:bodyPr tIns="216000" rtlCol="0" anchor="ctr"/>
          <a:lstStyle/>
          <a:p>
            <a:pPr algn="ctr"/>
            <a:r>
              <a:rPr lang="fr-FR" sz="4800" b="0" dirty="0"/>
              <a:t>Management </a:t>
            </a:r>
            <a:r>
              <a:rPr lang="fr-FR" sz="4800" b="0" dirty="0" err="1"/>
              <a:t>Committee</a:t>
            </a:r>
            <a:r>
              <a:rPr lang="fr-FR" sz="4800" b="0" dirty="0"/>
              <a:t> Meeting</a:t>
            </a:r>
            <a:endParaRPr lang="fr-FR" sz="4800" dirty="0"/>
          </a:p>
        </p:txBody>
      </p:sp>
      <p:sp>
        <p:nvSpPr>
          <p:cNvPr id="4" name="Sous-titre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0400" y="5508839"/>
            <a:ext cx="6580188" cy="580921"/>
          </a:xfrm>
        </p:spPr>
        <p:txBody>
          <a:bodyPr rtlCol="0"/>
          <a:lstStyle/>
          <a:p>
            <a:pPr rtl="0"/>
            <a:r>
              <a:rPr lang="fr-FR" dirty="0"/>
              <a:t>August 1, 2022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ED565EE7-7526-FB3D-ACA9-72BE26CF42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5600" y="1"/>
            <a:ext cx="1676400" cy="1049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9923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2668686"/>
            <a:ext cx="3174800" cy="2999426"/>
          </a:xfrm>
        </p:spPr>
        <p:txBody>
          <a:bodyPr rtlCol="0"/>
          <a:lstStyle/>
          <a:p>
            <a:pPr rtl="0"/>
            <a:endParaRPr lang="fr-FR" dirty="0"/>
          </a:p>
          <a:p>
            <a:pPr rtl="0"/>
            <a:endParaRPr lang="fr-FR" dirty="0"/>
          </a:p>
          <a:p>
            <a:pPr rtl="0"/>
            <a:endParaRPr lang="fr-FR" dirty="0"/>
          </a:p>
          <a:p>
            <a:pPr rtl="0"/>
            <a:r>
              <a:rPr lang="fr-FR" dirty="0"/>
              <a:t>70% </a:t>
            </a:r>
            <a:r>
              <a:rPr lang="fr-FR" dirty="0" err="1"/>
              <a:t>growth</a:t>
            </a:r>
            <a:r>
              <a:rPr lang="fr-FR" dirty="0"/>
              <a:t> vs. last </a:t>
            </a:r>
            <a:r>
              <a:rPr lang="fr-FR" dirty="0" err="1"/>
              <a:t>year</a:t>
            </a:r>
            <a:endParaRPr lang="fr-FR" dirty="0"/>
          </a:p>
        </p:txBody>
      </p:sp>
      <p:pic>
        <p:nvPicPr>
          <p:cNvPr id="9" name="Espace réservé d’image 8">
            <a:extLst>
              <a:ext uri="{FF2B5EF4-FFF2-40B4-BE49-F238E27FC236}">
                <a16:creationId xmlns:a16="http://schemas.microsoft.com/office/drawing/2014/main" id="{A9A75888-22E3-1D43-9112-DA02186070B5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/>
          <a:srcRect l="10365"/>
          <a:stretch/>
        </p:blipFill>
        <p:spPr>
          <a:xfrm>
            <a:off x="3606800" y="1"/>
            <a:ext cx="8585200" cy="6369316"/>
          </a:xfrm>
        </p:spPr>
      </p:pic>
      <p:sp>
        <p:nvSpPr>
          <p:cNvPr id="20" name="Rectangle 19" descr="Bloc d’accentuation">
            <a:extLst>
              <a:ext uri="{FF2B5EF4-FFF2-40B4-BE49-F238E27FC236}">
                <a16:creationId xmlns:a16="http://schemas.microsoft.com/office/drawing/2014/main" id="{EFA08948-2B6F-46B1-9D2D-8D7B2B3FB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48588" y="3688075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4600" y="3024286"/>
            <a:ext cx="5664000" cy="2119213"/>
          </a:xfrm>
        </p:spPr>
        <p:txBody>
          <a:bodyPr rtlCol="0"/>
          <a:lstStyle/>
          <a:p>
            <a:pPr rtl="0"/>
            <a:r>
              <a:rPr lang="fr-FR" sz="6000" dirty="0"/>
              <a:t>Sales</a:t>
            </a:r>
            <a:r>
              <a:rPr lang="fr-FR" sz="6000" dirty="0">
                <a:solidFill>
                  <a:schemeClr val="bg1"/>
                </a:solidFill>
              </a:rPr>
              <a:t>.</a:t>
            </a:r>
            <a:r>
              <a:rPr lang="fr-FR" sz="6000" dirty="0"/>
              <a:t> 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11DC577-0A95-47D0-95D9-5F8DA763D46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324600" y="5146886"/>
            <a:ext cx="5651400" cy="923713"/>
          </a:xfrm>
        </p:spPr>
        <p:txBody>
          <a:bodyPr rtlCol="0"/>
          <a:lstStyle/>
          <a:p>
            <a:pPr rtl="0"/>
            <a:r>
              <a:rPr lang="fr-FR" dirty="0"/>
              <a:t>Checking the </a:t>
            </a:r>
            <a:r>
              <a:rPr lang="fr-FR" dirty="0" err="1"/>
              <a:t>attractivity</a:t>
            </a:r>
            <a:r>
              <a:rPr lang="fr-FR" dirty="0"/>
              <a:t> of </a:t>
            </a:r>
            <a:r>
              <a:rPr lang="fr-FR" dirty="0" err="1"/>
              <a:t>our</a:t>
            </a:r>
            <a:r>
              <a:rPr lang="fr-FR" dirty="0"/>
              <a:t> </a:t>
            </a:r>
            <a:r>
              <a:rPr lang="fr-FR" dirty="0" err="1"/>
              <a:t>products</a:t>
            </a:r>
            <a:r>
              <a:rPr lang="fr-FR" dirty="0"/>
              <a:t> and </a:t>
            </a:r>
            <a:r>
              <a:rPr lang="fr-FR" dirty="0" err="1"/>
              <a:t>our</a:t>
            </a:r>
            <a:r>
              <a:rPr lang="fr-FR" dirty="0"/>
              <a:t> Marketing &amp; Sales teams’ performances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r>
              <a:rPr lang="fr-FR" dirty="0"/>
              <a:t>1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167B070E-A78E-D966-37CE-29C84755EC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605"/>
          <a:stretch/>
        </p:blipFill>
        <p:spPr bwMode="auto">
          <a:xfrm>
            <a:off x="10410089" y="6369317"/>
            <a:ext cx="821791" cy="434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9746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Espace réservé d’image 10">
            <a:extLst>
              <a:ext uri="{FF2B5EF4-FFF2-40B4-BE49-F238E27FC236}">
                <a16:creationId xmlns:a16="http://schemas.microsoft.com/office/drawing/2014/main" id="{2E7ADBC3-DECA-9F4C-9289-9E43C727592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/>
          <a:stretch/>
        </p:blipFill>
        <p:spPr>
          <a:xfrm>
            <a:off x="-1" y="0"/>
            <a:ext cx="9794241" cy="6121400"/>
          </a:xfrm>
        </p:spPr>
      </p:pic>
      <p:sp>
        <p:nvSpPr>
          <p:cNvPr id="3" name="Titr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35700" y="2204792"/>
            <a:ext cx="5956300" cy="1224208"/>
          </a:xfrm>
        </p:spPr>
        <p:txBody>
          <a:bodyPr tIns="180000" rtlCol="0"/>
          <a:lstStyle/>
          <a:p>
            <a:r>
              <a:rPr lang="fr-FR" sz="6000" dirty="0"/>
              <a:t>Profit</a:t>
            </a:r>
            <a:r>
              <a:rPr lang="fr-FR" sz="6000" dirty="0">
                <a:solidFill>
                  <a:schemeClr val="bg1"/>
                </a:solidFill>
              </a:rPr>
              <a:t> .</a:t>
            </a:r>
            <a:endParaRPr lang="fr-FR" sz="6000" dirty="0"/>
          </a:p>
        </p:txBody>
      </p:sp>
      <p:sp>
        <p:nvSpPr>
          <p:cNvPr id="14" name="Espace réservé du texte 13">
            <a:extLst>
              <a:ext uri="{FF2B5EF4-FFF2-40B4-BE49-F238E27FC236}">
                <a16:creationId xmlns:a16="http://schemas.microsoft.com/office/drawing/2014/main" id="{F278402B-CA7D-4F5B-B3FA-ED74AB3CFB6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35700" y="3371925"/>
            <a:ext cx="5956300" cy="615875"/>
          </a:xfrm>
        </p:spPr>
        <p:txBody>
          <a:bodyPr rtlCol="0"/>
          <a:lstStyle/>
          <a:p>
            <a:pPr rtl="0"/>
            <a:r>
              <a:rPr lang="fr-FR" dirty="0" err="1"/>
              <a:t>Identifying</a:t>
            </a:r>
            <a:r>
              <a:rPr lang="fr-FR" dirty="0"/>
              <a:t> the </a:t>
            </a:r>
            <a:r>
              <a:rPr lang="fr-FR" dirty="0" err="1"/>
              <a:t>most</a:t>
            </a:r>
            <a:r>
              <a:rPr lang="fr-FR" dirty="0"/>
              <a:t>/least profitable </a:t>
            </a:r>
            <a:r>
              <a:rPr lang="fr-FR" dirty="0" err="1"/>
              <a:t>categories</a:t>
            </a:r>
            <a:r>
              <a:rPr lang="fr-FR" dirty="0"/>
              <a:t>/</a:t>
            </a:r>
            <a:r>
              <a:rPr lang="fr-FR" dirty="0" err="1"/>
              <a:t>regions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DD5A594-D852-43BB-B591-E9D902725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r>
              <a:rPr lang="fr-FR" dirty="0"/>
              <a:t>2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5BD773C-C22C-EB02-D94D-0ECC5DB6ECFA}"/>
              </a:ext>
            </a:extLst>
          </p:cNvPr>
          <p:cNvSpPr txBox="1">
            <a:spLocks/>
          </p:cNvSpPr>
          <p:nvPr/>
        </p:nvSpPr>
        <p:spPr>
          <a:xfrm>
            <a:off x="6235700" y="3987800"/>
            <a:ext cx="5956300" cy="1224208"/>
          </a:xfrm>
          <a:prstGeom prst="rect">
            <a:avLst/>
          </a:prstGeom>
          <a:solidFill>
            <a:schemeClr val="bg1"/>
          </a:solidFill>
        </p:spPr>
        <p:txBody>
          <a:bodyPr rtlCol="0"/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  <a:p>
            <a:r>
              <a:rPr lang="fr-FR" dirty="0"/>
              <a:t>Profit : 20 % </a:t>
            </a:r>
            <a:r>
              <a:rPr lang="fr-FR" dirty="0" err="1"/>
              <a:t>next</a:t>
            </a:r>
            <a:r>
              <a:rPr lang="fr-FR" dirty="0"/>
              <a:t> </a:t>
            </a:r>
            <a:r>
              <a:rPr lang="fr-FR" dirty="0" err="1"/>
              <a:t>year</a:t>
            </a:r>
            <a:endParaRPr lang="fr-FR" dirty="0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0CA1C52F-4427-FEAF-A8C3-5F4B2BE3C7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605"/>
          <a:stretch/>
        </p:blipFill>
        <p:spPr bwMode="auto">
          <a:xfrm>
            <a:off x="10410089" y="6369317"/>
            <a:ext cx="821791" cy="434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881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Espace réservé d’image 13">
            <a:extLst>
              <a:ext uri="{FF2B5EF4-FFF2-40B4-BE49-F238E27FC236}">
                <a16:creationId xmlns:a16="http://schemas.microsoft.com/office/drawing/2014/main" id="{7E468295-904F-0743-AD06-67DA21353B9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/>
          <a:srcRect t="7144" b="9842"/>
          <a:stretch/>
        </p:blipFill>
        <p:spPr>
          <a:xfrm>
            <a:off x="0" y="0"/>
            <a:ext cx="5759879" cy="6371350"/>
          </a:xfrm>
        </p:spPr>
      </p:pic>
      <p:sp>
        <p:nvSpPr>
          <p:cNvPr id="20" name="Rectangle 19" descr="Bloc d’accentuation">
            <a:extLst>
              <a:ext uri="{FF2B5EF4-FFF2-40B4-BE49-F238E27FC236}">
                <a16:creationId xmlns:a16="http://schemas.microsoft.com/office/drawing/2014/main" id="{EFA08948-2B6F-46B1-9D2D-8D7B2B3FB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775824" y="1762069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8100" y="1869795"/>
            <a:ext cx="6641900" cy="1124345"/>
          </a:xfrm>
        </p:spPr>
        <p:txBody>
          <a:bodyPr rtlCol="0"/>
          <a:lstStyle/>
          <a:p>
            <a:r>
              <a:rPr lang="fr" sz="6000" dirty="0" err="1"/>
              <a:t>Average</a:t>
            </a:r>
            <a:r>
              <a:rPr lang="fr" sz="6000" dirty="0"/>
              <a:t> basket</a:t>
            </a:r>
            <a:endParaRPr lang="fr-FR" sz="6000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11DC577-0A95-47D0-95D9-5F8DA763D46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 rtlCol="0"/>
          <a:lstStyle/>
          <a:p>
            <a:pPr rtl="0"/>
            <a:r>
              <a:rPr lang="fr-FR" dirty="0" err="1"/>
              <a:t>Understanding</a:t>
            </a:r>
            <a:r>
              <a:rPr lang="fr-FR" dirty="0"/>
              <a:t> how to </a:t>
            </a:r>
            <a:r>
              <a:rPr lang="fr-FR" dirty="0" err="1"/>
              <a:t>improve</a:t>
            </a:r>
            <a:r>
              <a:rPr lang="fr-FR" dirty="0"/>
              <a:t> </a:t>
            </a:r>
            <a:r>
              <a:rPr lang="fr-FR" dirty="0" err="1"/>
              <a:t>our</a:t>
            </a:r>
            <a:r>
              <a:rPr lang="fr-FR" dirty="0"/>
              <a:t> sales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8000" y="3863861"/>
            <a:ext cx="5472000" cy="2328138"/>
          </a:xfrm>
        </p:spPr>
        <p:txBody>
          <a:bodyPr rtlCol="0"/>
          <a:lstStyle/>
          <a:p>
            <a:pPr rtl="0"/>
            <a:r>
              <a:rPr lang="fr-FR" dirty="0" err="1"/>
              <a:t>Average</a:t>
            </a:r>
            <a:r>
              <a:rPr lang="fr-FR" dirty="0"/>
              <a:t> basket volume</a:t>
            </a:r>
          </a:p>
          <a:p>
            <a:pPr rtl="0"/>
            <a:r>
              <a:rPr lang="fr-FR" dirty="0" err="1"/>
              <a:t>Average</a:t>
            </a:r>
            <a:r>
              <a:rPr lang="fr-FR" dirty="0"/>
              <a:t> basket value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r>
              <a:rPr lang="fr-FR" dirty="0"/>
              <a:t>3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1F7BC120-3340-125B-06D3-EAFC4C71DD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605"/>
          <a:stretch/>
        </p:blipFill>
        <p:spPr bwMode="auto">
          <a:xfrm>
            <a:off x="10410089" y="6369317"/>
            <a:ext cx="821791" cy="434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2098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E5CE931B-EACB-0FFE-722E-2A9A68EAED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 l="11235" r="11235"/>
          <a:stretch/>
        </p:blipFill>
        <p:spPr bwMode="auto">
          <a:xfrm flipH="1">
            <a:off x="4956629" y="-2"/>
            <a:ext cx="7235371" cy="6369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2668686"/>
            <a:ext cx="3174800" cy="2999426"/>
          </a:xfrm>
        </p:spPr>
        <p:txBody>
          <a:bodyPr rtlCol="0"/>
          <a:lstStyle/>
          <a:p>
            <a:pPr rtl="0"/>
            <a:endParaRPr lang="fr-FR" dirty="0"/>
          </a:p>
          <a:p>
            <a:pPr rtl="0"/>
            <a:endParaRPr lang="fr-FR" dirty="0"/>
          </a:p>
          <a:p>
            <a:pPr rtl="0"/>
            <a:endParaRPr lang="fr-FR" dirty="0"/>
          </a:p>
          <a:p>
            <a:pPr rtl="0"/>
            <a:r>
              <a:rPr lang="fr-FR" dirty="0" err="1"/>
              <a:t>Recruit</a:t>
            </a:r>
            <a:r>
              <a:rPr lang="fr-FR" dirty="0"/>
              <a:t> 100 new clients </a:t>
            </a:r>
            <a:r>
              <a:rPr lang="fr-FR" dirty="0" err="1"/>
              <a:t>next</a:t>
            </a:r>
            <a:r>
              <a:rPr lang="fr-FR" dirty="0"/>
              <a:t> </a:t>
            </a:r>
            <a:r>
              <a:rPr lang="fr-FR" dirty="0" err="1"/>
              <a:t>year</a:t>
            </a:r>
            <a:endParaRPr lang="fr-FR" dirty="0"/>
          </a:p>
          <a:p>
            <a:pPr rtl="0"/>
            <a:r>
              <a:rPr lang="fr-FR" dirty="0"/>
              <a:t>Gain loyal clients (&gt;= 2 </a:t>
            </a:r>
            <a:r>
              <a:rPr lang="fr-FR" dirty="0" err="1"/>
              <a:t>orders</a:t>
            </a:r>
            <a:r>
              <a:rPr lang="fr-FR" dirty="0"/>
              <a:t> a </a:t>
            </a:r>
            <a:r>
              <a:rPr lang="fr-FR" dirty="0" err="1"/>
              <a:t>year</a:t>
            </a:r>
            <a:r>
              <a:rPr lang="fr-FR" dirty="0"/>
              <a:t>)</a:t>
            </a:r>
          </a:p>
        </p:txBody>
      </p:sp>
      <p:sp>
        <p:nvSpPr>
          <p:cNvPr id="20" name="Rectangle 19" descr="Bloc d’accentuation">
            <a:extLst>
              <a:ext uri="{FF2B5EF4-FFF2-40B4-BE49-F238E27FC236}">
                <a16:creationId xmlns:a16="http://schemas.microsoft.com/office/drawing/2014/main" id="{EFA08948-2B6F-46B1-9D2D-8D7B2B3FB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48588" y="3688075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4600" y="3688075"/>
            <a:ext cx="5664000" cy="1455424"/>
          </a:xfrm>
        </p:spPr>
        <p:txBody>
          <a:bodyPr rtlCol="0"/>
          <a:lstStyle/>
          <a:p>
            <a:pPr rtl="0"/>
            <a:r>
              <a:rPr lang="fr-FR" sz="4800" dirty="0" err="1"/>
              <a:t>Number</a:t>
            </a:r>
            <a:r>
              <a:rPr lang="fr-FR" sz="4800" dirty="0"/>
              <a:t> of new clients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11DC577-0A95-47D0-95D9-5F8DA763D46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324600" y="5146887"/>
            <a:ext cx="5651400" cy="521225"/>
          </a:xfrm>
        </p:spPr>
        <p:txBody>
          <a:bodyPr rtlCol="0"/>
          <a:lstStyle/>
          <a:p>
            <a:pPr rtl="0"/>
            <a:r>
              <a:rPr lang="fr-FR" dirty="0" err="1"/>
              <a:t>Ensuring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recruit</a:t>
            </a:r>
            <a:r>
              <a:rPr lang="fr-FR" dirty="0"/>
              <a:t> </a:t>
            </a:r>
            <a:r>
              <a:rPr lang="fr-FR" dirty="0" err="1"/>
              <a:t>enough</a:t>
            </a:r>
            <a:r>
              <a:rPr lang="fr-FR" dirty="0"/>
              <a:t> new clients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r>
              <a:rPr lang="fr-FR" dirty="0"/>
              <a:t>4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0AC8E9EC-4709-4DC4-346C-CD9479263E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605"/>
          <a:stretch/>
        </p:blipFill>
        <p:spPr bwMode="auto">
          <a:xfrm>
            <a:off x="10410089" y="6369317"/>
            <a:ext cx="821791" cy="434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8796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Espace réservé d’image 10">
            <a:extLst>
              <a:ext uri="{FF2B5EF4-FFF2-40B4-BE49-F238E27FC236}">
                <a16:creationId xmlns:a16="http://schemas.microsoft.com/office/drawing/2014/main" id="{2E7ADBC3-DECA-9F4C-9289-9E43C727592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/>
          <a:stretch/>
        </p:blipFill>
        <p:spPr>
          <a:xfrm>
            <a:off x="-31513" y="-2034"/>
            <a:ext cx="9545095" cy="6371351"/>
          </a:xfrm>
        </p:spPr>
      </p:pic>
      <p:sp>
        <p:nvSpPr>
          <p:cNvPr id="3" name="Titr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35700" y="2204792"/>
            <a:ext cx="5956300" cy="1224208"/>
          </a:xfrm>
        </p:spPr>
        <p:txBody>
          <a:bodyPr tIns="180000" rtlCol="0"/>
          <a:lstStyle/>
          <a:p>
            <a:pPr rtl="0"/>
            <a:r>
              <a:rPr lang="fr-FR" sz="6000" dirty="0"/>
              <a:t>Return rate</a:t>
            </a:r>
          </a:p>
        </p:txBody>
      </p:sp>
      <p:sp>
        <p:nvSpPr>
          <p:cNvPr id="14" name="Espace réservé du texte 13">
            <a:extLst>
              <a:ext uri="{FF2B5EF4-FFF2-40B4-BE49-F238E27FC236}">
                <a16:creationId xmlns:a16="http://schemas.microsoft.com/office/drawing/2014/main" id="{F278402B-CA7D-4F5B-B3FA-ED74AB3CFB6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35700" y="3371925"/>
            <a:ext cx="5956300" cy="615875"/>
          </a:xfrm>
        </p:spPr>
        <p:txBody>
          <a:bodyPr rtlCol="0"/>
          <a:lstStyle/>
          <a:p>
            <a:pPr rtl="0"/>
            <a:r>
              <a:rPr lang="fr-FR" dirty="0"/>
              <a:t>Checking clients’ satisfaction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their</a:t>
            </a:r>
            <a:r>
              <a:rPr lang="fr-FR" dirty="0"/>
              <a:t> </a:t>
            </a:r>
            <a:r>
              <a:rPr lang="fr-FR" dirty="0" err="1"/>
              <a:t>order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DD5A594-D852-43BB-B591-E9D902725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r>
              <a:rPr lang="fr-FR" dirty="0"/>
              <a:t>5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5BD773C-C22C-EB02-D94D-0ECC5DB6ECFA}"/>
              </a:ext>
            </a:extLst>
          </p:cNvPr>
          <p:cNvSpPr txBox="1">
            <a:spLocks/>
          </p:cNvSpPr>
          <p:nvPr/>
        </p:nvSpPr>
        <p:spPr>
          <a:xfrm>
            <a:off x="6235700" y="3987800"/>
            <a:ext cx="5956300" cy="1224208"/>
          </a:xfrm>
          <a:prstGeom prst="rect">
            <a:avLst/>
          </a:prstGeom>
          <a:solidFill>
            <a:schemeClr val="bg1"/>
          </a:solidFill>
        </p:spPr>
        <p:txBody>
          <a:bodyPr rtlCol="0"/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  <a:p>
            <a:r>
              <a:rPr lang="fr-FR" dirty="0" err="1"/>
              <a:t>Reduce</a:t>
            </a:r>
            <a:r>
              <a:rPr lang="fr-FR" dirty="0"/>
              <a:t> return rate </a:t>
            </a:r>
            <a:r>
              <a:rPr lang="fr-FR" dirty="0" err="1"/>
              <a:t>below</a:t>
            </a:r>
            <a:r>
              <a:rPr lang="fr-FR" dirty="0"/>
              <a:t> 20 % </a:t>
            </a:r>
            <a:r>
              <a:rPr lang="fr-FR" dirty="0" err="1"/>
              <a:t>next</a:t>
            </a:r>
            <a:r>
              <a:rPr lang="fr-FR" dirty="0"/>
              <a:t> </a:t>
            </a:r>
            <a:r>
              <a:rPr lang="fr-FR" dirty="0" err="1"/>
              <a:t>year</a:t>
            </a:r>
            <a:endParaRPr lang="fr-FR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41412AAC-1148-D9AA-F01A-3EBB42A7C0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605"/>
          <a:stretch/>
        </p:blipFill>
        <p:spPr bwMode="auto">
          <a:xfrm>
            <a:off x="10410089" y="6369317"/>
            <a:ext cx="821791" cy="434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1674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Espace réservé d’image 13">
            <a:extLst>
              <a:ext uri="{FF2B5EF4-FFF2-40B4-BE49-F238E27FC236}">
                <a16:creationId xmlns:a16="http://schemas.microsoft.com/office/drawing/2014/main" id="{7E468295-904F-0743-AD06-67DA21353B9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/>
          <a:srcRect l="36354"/>
          <a:stretch/>
        </p:blipFill>
        <p:spPr>
          <a:xfrm>
            <a:off x="-1" y="-1"/>
            <a:ext cx="6096001" cy="6369317"/>
          </a:xfrm>
        </p:spPr>
      </p:pic>
      <p:sp>
        <p:nvSpPr>
          <p:cNvPr id="20" name="Rectangle 19" descr="Bloc d’accentuation">
            <a:extLst>
              <a:ext uri="{FF2B5EF4-FFF2-40B4-BE49-F238E27FC236}">
                <a16:creationId xmlns:a16="http://schemas.microsoft.com/office/drawing/2014/main" id="{EFA08948-2B6F-46B1-9D2D-8D7B2B3FB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775824" y="1762069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8100" y="1869795"/>
            <a:ext cx="6641900" cy="1124345"/>
          </a:xfrm>
        </p:spPr>
        <p:txBody>
          <a:bodyPr rtlCol="0"/>
          <a:lstStyle/>
          <a:p>
            <a:r>
              <a:rPr lang="fr" sz="6000" dirty="0"/>
              <a:t>Shipping </a:t>
            </a:r>
            <a:r>
              <a:rPr lang="fr" sz="6000" dirty="0" err="1"/>
              <a:t>efficiency</a:t>
            </a:r>
            <a:endParaRPr lang="fr-FR" sz="6000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11DC577-0A95-47D0-95D9-5F8DA763D46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 rtlCol="0"/>
          <a:lstStyle/>
          <a:p>
            <a:pPr rtl="0"/>
            <a:r>
              <a:rPr lang="fr-FR" dirty="0" err="1"/>
              <a:t>Tracking</a:t>
            </a:r>
            <a:r>
              <a:rPr lang="fr-FR" dirty="0"/>
              <a:t> </a:t>
            </a:r>
            <a:r>
              <a:rPr lang="fr-FR" dirty="0" err="1"/>
              <a:t>our</a:t>
            </a:r>
            <a:r>
              <a:rPr lang="fr-FR" dirty="0"/>
              <a:t> </a:t>
            </a:r>
            <a:r>
              <a:rPr lang="fr-FR" dirty="0" err="1"/>
              <a:t>Logistics</a:t>
            </a:r>
            <a:r>
              <a:rPr lang="fr-FR" dirty="0"/>
              <a:t> team and </a:t>
            </a:r>
            <a:r>
              <a:rPr lang="fr-FR" dirty="0" err="1"/>
              <a:t>our</a:t>
            </a:r>
            <a:r>
              <a:rPr lang="fr-FR" dirty="0"/>
              <a:t> shipping </a:t>
            </a:r>
            <a:r>
              <a:rPr lang="fr-FR" dirty="0" err="1"/>
              <a:t>partners</a:t>
            </a:r>
            <a:r>
              <a:rPr lang="fr-FR" dirty="0"/>
              <a:t>’ </a:t>
            </a:r>
            <a:r>
              <a:rPr lang="fr-FR" dirty="0" err="1"/>
              <a:t>efficiency</a:t>
            </a:r>
            <a:endParaRPr lang="fr-FR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8000" y="3863861"/>
            <a:ext cx="5472000" cy="2328138"/>
          </a:xfrm>
        </p:spPr>
        <p:txBody>
          <a:bodyPr rtlCol="0"/>
          <a:lstStyle/>
          <a:p>
            <a:pPr rtl="0"/>
            <a:r>
              <a:rPr lang="fr-FR" dirty="0" err="1"/>
              <a:t>Same</a:t>
            </a:r>
            <a:r>
              <a:rPr lang="fr-FR" dirty="0"/>
              <a:t> </a:t>
            </a:r>
            <a:r>
              <a:rPr lang="fr-FR" dirty="0" err="1"/>
              <a:t>day</a:t>
            </a:r>
            <a:r>
              <a:rPr lang="fr-FR" dirty="0"/>
              <a:t> </a:t>
            </a:r>
            <a:r>
              <a:rPr lang="fr-FR" dirty="0" err="1"/>
              <a:t>delivery</a:t>
            </a:r>
            <a:r>
              <a:rPr lang="fr-FR" dirty="0"/>
              <a:t> : 0 </a:t>
            </a:r>
            <a:r>
              <a:rPr lang="fr-FR" dirty="0" err="1"/>
              <a:t>day</a:t>
            </a:r>
            <a:endParaRPr lang="fr-FR" dirty="0"/>
          </a:p>
          <a:p>
            <a:pPr rtl="0"/>
            <a:r>
              <a:rPr lang="fr-FR" dirty="0"/>
              <a:t>First class </a:t>
            </a:r>
            <a:r>
              <a:rPr lang="fr-FR" dirty="0" err="1"/>
              <a:t>delivery</a:t>
            </a:r>
            <a:r>
              <a:rPr lang="fr-FR" dirty="0"/>
              <a:t> : 2 </a:t>
            </a:r>
            <a:r>
              <a:rPr lang="fr-FR" dirty="0" err="1"/>
              <a:t>days</a:t>
            </a:r>
            <a:endParaRPr lang="fr-FR" dirty="0"/>
          </a:p>
          <a:p>
            <a:pPr rtl="0"/>
            <a:r>
              <a:rPr lang="fr-FR" dirty="0"/>
              <a:t>Second class </a:t>
            </a:r>
            <a:r>
              <a:rPr lang="fr-FR" dirty="0" err="1"/>
              <a:t>delivery</a:t>
            </a:r>
            <a:r>
              <a:rPr lang="fr-FR" dirty="0"/>
              <a:t> : 3 </a:t>
            </a:r>
            <a:r>
              <a:rPr lang="fr-FR" dirty="0" err="1"/>
              <a:t>days</a:t>
            </a:r>
            <a:endParaRPr lang="fr-FR" dirty="0"/>
          </a:p>
          <a:p>
            <a:pPr rtl="0"/>
            <a:r>
              <a:rPr lang="fr-FR" dirty="0"/>
              <a:t>Standard class </a:t>
            </a:r>
            <a:r>
              <a:rPr lang="fr-FR" dirty="0" err="1"/>
              <a:t>delivery</a:t>
            </a:r>
            <a:r>
              <a:rPr lang="fr-FR" dirty="0"/>
              <a:t> : 5 </a:t>
            </a:r>
            <a:r>
              <a:rPr lang="fr-FR" dirty="0" err="1"/>
              <a:t>days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r>
              <a:rPr lang="fr-FR" dirty="0"/>
              <a:t>6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473DA717-6048-353E-128E-CEBB38481C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605"/>
          <a:stretch/>
        </p:blipFill>
        <p:spPr bwMode="auto">
          <a:xfrm>
            <a:off x="10410089" y="6369317"/>
            <a:ext cx="821791" cy="434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93996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0202D98-AA1E-41BB-B94E-180311759C1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r>
              <a:rPr lang="fr-FR" dirty="0"/>
              <a:t>7</a:t>
            </a:r>
          </a:p>
        </p:txBody>
      </p:sp>
      <p:sp>
        <p:nvSpPr>
          <p:cNvPr id="11" name="Title 10" hidden="1">
            <a:extLst>
              <a:ext uri="{FF2B5EF4-FFF2-40B4-BE49-F238E27FC236}">
                <a16:creationId xmlns:a16="http://schemas.microsoft.com/office/drawing/2014/main" id="{C5462610-1D7E-437B-B516-F30D9A789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"/>
              <a:t>Large image</a:t>
            </a:r>
          </a:p>
        </p:txBody>
      </p:sp>
      <p:pic>
        <p:nvPicPr>
          <p:cNvPr id="8" name="Picture 2" descr="michael scott&quot; Meme Templates - Imgflip">
            <a:extLst>
              <a:ext uri="{FF2B5EF4-FFF2-40B4-BE49-F238E27FC236}">
                <a16:creationId xmlns:a16="http://schemas.microsoft.com/office/drawing/2014/main" id="{45582612-B855-73AA-235C-3BAB0BA105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64" y="344631"/>
            <a:ext cx="5130472" cy="5751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The Office-BMC Crossover Ft Michael Scott on Unvaccinated People is Funny  AF!">
            <a:extLst>
              <a:ext uri="{FF2B5EF4-FFF2-40B4-BE49-F238E27FC236}">
                <a16:creationId xmlns:a16="http://schemas.microsoft.com/office/drawing/2014/main" id="{80D9183E-F3EB-4327-FF9C-E0711ACD90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0582" y="1517073"/>
            <a:ext cx="5726546" cy="3221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345CBDA9-5746-2F3E-C117-DFDC4C5D92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605"/>
          <a:stretch/>
        </p:blipFill>
        <p:spPr bwMode="auto">
          <a:xfrm>
            <a:off x="10410089" y="6369317"/>
            <a:ext cx="821791" cy="434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521931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Custom 129">
      <a:dk1>
        <a:sysClr val="windowText" lastClr="000000"/>
      </a:dk1>
      <a:lt1>
        <a:srgbClr val="FFFFFF"/>
      </a:lt1>
      <a:dk2>
        <a:srgbClr val="3F3F3F"/>
      </a:dk2>
      <a:lt2>
        <a:srgbClr val="F2F2F2"/>
      </a:lt2>
      <a:accent1>
        <a:srgbClr val="25C6E3"/>
      </a:accent1>
      <a:accent2>
        <a:srgbClr val="E80554"/>
      </a:accent2>
      <a:accent3>
        <a:srgbClr val="A9E26F"/>
      </a:accent3>
      <a:accent4>
        <a:srgbClr val="EAD000"/>
      </a:accent4>
      <a:accent5>
        <a:srgbClr val="1A0F49"/>
      </a:accent5>
      <a:accent6>
        <a:srgbClr val="FF4A01"/>
      </a:accent6>
      <a:hlink>
        <a:srgbClr val="25C6E3"/>
      </a:hlink>
      <a:folHlink>
        <a:srgbClr val="25C6E3"/>
      </a:folHlink>
    </a:clrScheme>
    <a:fontScheme name="Custom 149">
      <a:majorFont>
        <a:latin typeface="Corbel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19715838_TF16411250.potx" id="{C47F33A4-2C66-428E-B1F4-6919DFF55AE7}" vid="{0C76DC9B-55F5-4846-BECF-7B5783C0B8FE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9" ma:contentTypeDescription="Create a new document." ma:contentTypeScope="" ma:versionID="76e25e1730b4532ab1d5e5b131a96a5a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d1e9281a84c4949647088091c718de3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B64A4C9D-F801-4923-BC6D-E0006F51233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B2218FC-8412-44B9-9E82-D51F1F531141}">
  <ds:schemaRefs>
    <ds:schemaRef ds:uri="http://purl.org/dc/dcmitype/"/>
    <ds:schemaRef ds:uri="6dc4bcd6-49db-4c07-9060-8acfc67cef9f"/>
    <ds:schemaRef ds:uri="http://schemas.microsoft.com/office/2006/metadata/properties"/>
    <ds:schemaRef ds:uri="http://schemas.microsoft.com/office/2006/documentManagement/types"/>
    <ds:schemaRef ds:uri="http://schemas.microsoft.com/sharepoint/v3"/>
    <ds:schemaRef ds:uri="http://www.w3.org/XML/1998/namespace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fb0879af-3eba-417a-a55a-ffe6dcd6ca77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Thème Office</Template>
  <TotalTime>101</TotalTime>
  <Words>157</Words>
  <Application>Microsoft Macintosh PowerPoint</Application>
  <PresentationFormat>Grand écran</PresentationFormat>
  <Paragraphs>49</Paragraphs>
  <Slides>8</Slides>
  <Notes>8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Candara</vt:lpstr>
      <vt:lpstr>Corbel</vt:lpstr>
      <vt:lpstr>Times New Roman</vt:lpstr>
      <vt:lpstr>Thème Office</vt:lpstr>
      <vt:lpstr>Management Committee Meeting</vt:lpstr>
      <vt:lpstr>Sales. </vt:lpstr>
      <vt:lpstr>Profit .</vt:lpstr>
      <vt:lpstr>Average basket</vt:lpstr>
      <vt:lpstr>Number of new clients</vt:lpstr>
      <vt:lpstr>Return rate</vt:lpstr>
      <vt:lpstr>Shipping efficiency</vt:lpstr>
      <vt:lpstr>Large image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Management Committee Meeting</dc:title>
  <dc:creator>VAN_RENTERGHEM Héloïse</dc:creator>
  <cp:lastModifiedBy>VAN_RENTERGHEM Héloïse</cp:lastModifiedBy>
  <cp:revision>4</cp:revision>
  <dcterms:created xsi:type="dcterms:W3CDTF">2022-08-01T22:30:48Z</dcterms:created>
  <dcterms:modified xsi:type="dcterms:W3CDTF">2022-08-02T08:48:18Z</dcterms:modified>
</cp:coreProperties>
</file>