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Public Sans" charset="1" panose="00000000000000000000"/>
      <p:regular r:id="rId39"/>
    </p:embeddedFont>
    <p:embeddedFont>
      <p:font typeface="Public Sans Bold" charset="1" panose="00000000000000000000"/>
      <p:regular r:id="rId40"/>
    </p:embeddedFont>
    <p:embeddedFont>
      <p:font typeface="Public Sans Italics" charset="1" panose="00000000000000000000"/>
      <p:regular r:id="rId41"/>
    </p:embeddedFont>
    <p:embeddedFont>
      <p:font typeface="Public Sans Bold Italics" charset="1" panose="00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4072" y="4611058"/>
            <a:ext cx="4376118" cy="877781"/>
            <a:chOff x="0" y="0"/>
            <a:chExt cx="5834825" cy="117037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834825" cy="1170375"/>
              <a:chOff x="0" y="0"/>
              <a:chExt cx="5359237" cy="10749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360507" cy="1074980"/>
              </a:xfrm>
              <a:custGeom>
                <a:avLst/>
                <a:gdLst/>
                <a:ahLst/>
                <a:cxnLst/>
                <a:rect r="r" b="b" t="t" l="l"/>
                <a:pathLst>
                  <a:path h="1074980" w="5360507">
                    <a:moveTo>
                      <a:pt x="4806787" y="1074980"/>
                    </a:moveTo>
                    <a:lnTo>
                      <a:pt x="553720" y="1074980"/>
                    </a:lnTo>
                    <a:cubicBezTo>
                      <a:pt x="247650" y="1074980"/>
                      <a:pt x="0" y="834308"/>
                      <a:pt x="0" y="538104"/>
                    </a:cubicBezTo>
                    <a:cubicBezTo>
                      <a:pt x="0" y="240666"/>
                      <a:pt x="247650" y="0"/>
                      <a:pt x="553720" y="0"/>
                    </a:cubicBezTo>
                    <a:lnTo>
                      <a:pt x="4806787" y="0"/>
                    </a:lnTo>
                    <a:cubicBezTo>
                      <a:pt x="5112857" y="0"/>
                      <a:pt x="5360507" y="240666"/>
                      <a:pt x="5360507" y="538104"/>
                    </a:cubicBezTo>
                    <a:cubicBezTo>
                      <a:pt x="5359237" y="834308"/>
                      <a:pt x="5111587" y="1074980"/>
                      <a:pt x="4806787" y="1074980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536214" y="235726"/>
              <a:ext cx="476239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Public Sans"/>
                </a:rPr>
                <a:t>Group 10 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5802546" y="5964131"/>
            <a:ext cx="6199171" cy="0"/>
          </a:xfrm>
          <a:prstGeom prst="line">
            <a:avLst/>
          </a:prstGeom>
          <a:ln cap="flat" w="19050">
            <a:solidFill>
              <a:srgbClr val="FA643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65540" y="-230967"/>
            <a:ext cx="2580253" cy="2338764"/>
          </a:xfrm>
          <a:custGeom>
            <a:avLst/>
            <a:gdLst/>
            <a:ahLst/>
            <a:cxnLst/>
            <a:rect r="r" b="b" t="t" l="l"/>
            <a:pathLst>
              <a:path h="2338764" w="2580253">
                <a:moveTo>
                  <a:pt x="0" y="0"/>
                </a:moveTo>
                <a:lnTo>
                  <a:pt x="2580254" y="0"/>
                </a:lnTo>
                <a:lnTo>
                  <a:pt x="2580254" y="2338764"/>
                </a:lnTo>
                <a:lnTo>
                  <a:pt x="0" y="233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32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88376" y="6633030"/>
            <a:ext cx="5027511" cy="2776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7"/>
              </a:lnSpc>
            </a:pPr>
            <a:r>
              <a:rPr lang="en-US" sz="2655">
                <a:solidFill>
                  <a:srgbClr val="000000"/>
                </a:solidFill>
                <a:latin typeface="Public Sans"/>
              </a:rPr>
              <a:t>Nguyễn Nhật Minh- 20225510</a:t>
            </a:r>
          </a:p>
          <a:p>
            <a:pPr algn="l">
              <a:lnSpc>
                <a:spcPts val="3717"/>
              </a:lnSpc>
            </a:pPr>
            <a:r>
              <a:rPr lang="en-US" sz="2655">
                <a:solidFill>
                  <a:srgbClr val="000000"/>
                </a:solidFill>
                <a:latin typeface="Public Sans"/>
              </a:rPr>
              <a:t>Tạ Hồ Thành Đạt - 20225482</a:t>
            </a:r>
          </a:p>
          <a:p>
            <a:pPr algn="l">
              <a:lnSpc>
                <a:spcPts val="3997"/>
              </a:lnSpc>
            </a:pPr>
            <a:r>
              <a:rPr lang="en-US" sz="2855">
                <a:solidFill>
                  <a:srgbClr val="000000"/>
                </a:solidFill>
                <a:latin typeface="Public Sans"/>
              </a:rPr>
              <a:t>Ngô Duy Đạt - 20225480</a:t>
            </a:r>
          </a:p>
          <a:p>
            <a:pPr algn="l">
              <a:lnSpc>
                <a:spcPts val="3717"/>
              </a:lnSpc>
            </a:pPr>
            <a:r>
              <a:rPr lang="en-US" sz="2655">
                <a:solidFill>
                  <a:srgbClr val="000000"/>
                </a:solidFill>
                <a:latin typeface="Public Sans"/>
              </a:rPr>
              <a:t>Đới Sỹ Thắng - 20225528</a:t>
            </a:r>
          </a:p>
          <a:p>
            <a:pPr algn="l" marL="0" indent="0" lvl="0">
              <a:lnSpc>
                <a:spcPts val="3717"/>
              </a:lnSpc>
              <a:spcBef>
                <a:spcPct val="0"/>
              </a:spcBef>
            </a:pPr>
            <a:r>
              <a:rPr lang="en-US" sz="2655">
                <a:solidFill>
                  <a:srgbClr val="000000"/>
                </a:solidFill>
                <a:latin typeface="Public Sans"/>
              </a:rPr>
              <a:t>Nguyễn Minh Quân - 20225520</a:t>
            </a:r>
          </a:p>
          <a:p>
            <a:pPr algn="ctr" marL="0" indent="0" lvl="0">
              <a:lnSpc>
                <a:spcPts val="315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044414" y="5916506"/>
            <a:ext cx="619917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ublic Sans Bold"/>
              </a:rPr>
              <a:t>Group members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1199" y="1739558"/>
            <a:ext cx="14585602" cy="266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3"/>
              </a:lnSpc>
            </a:pPr>
            <a:r>
              <a:rPr lang="en-US" sz="9448" spc="-94">
                <a:solidFill>
                  <a:srgbClr val="000000"/>
                </a:solidFill>
                <a:latin typeface="Public Sans Bold"/>
              </a:rPr>
              <a:t>Game Recommender System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11804" y="9201150"/>
            <a:ext cx="234660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ublic Sans"/>
              </a:rPr>
              <a:t>Ha Noi, 30/05/2024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75001" y="1824281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98768" y="2901663"/>
            <a:ext cx="10127614" cy="7385337"/>
          </a:xfrm>
          <a:custGeom>
            <a:avLst/>
            <a:gdLst/>
            <a:ahLst/>
            <a:cxnLst/>
            <a:rect r="r" b="b" t="t" l="l"/>
            <a:pathLst>
              <a:path h="7385337" w="10127614">
                <a:moveTo>
                  <a:pt x="0" y="0"/>
                </a:moveTo>
                <a:lnTo>
                  <a:pt x="10127614" y="0"/>
                </a:lnTo>
                <a:lnTo>
                  <a:pt x="10127614" y="7385337"/>
                </a:lnTo>
                <a:lnTo>
                  <a:pt x="0" y="738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Dimensionality Reduction using PCA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9525" y="0"/>
            <a:ext cx="18288000" cy="3847256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395257" y="1595665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010588" y="4758049"/>
            <a:ext cx="7479790" cy="2666611"/>
          </a:xfrm>
          <a:custGeom>
            <a:avLst/>
            <a:gdLst/>
            <a:ahLst/>
            <a:cxnLst/>
            <a:rect r="r" b="b" t="t" l="l"/>
            <a:pathLst>
              <a:path h="2666611" w="7479790">
                <a:moveTo>
                  <a:pt x="0" y="0"/>
                </a:moveTo>
                <a:lnTo>
                  <a:pt x="7479789" y="0"/>
                </a:lnTo>
                <a:lnTo>
                  <a:pt x="7479789" y="2666611"/>
                </a:lnTo>
                <a:lnTo>
                  <a:pt x="0" y="266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5342" y="328190"/>
            <a:ext cx="6197936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Cosine Similarity KNN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552030" y="7684058"/>
            <a:ext cx="8501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557851" y="7357985"/>
            <a:ext cx="731651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ublic Sans"/>
              </a:rPr>
              <a:t>Building cosine similarity matrix 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603601" y="8708484"/>
            <a:ext cx="8501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2088632" y="8382411"/>
            <a:ext cx="1255037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ublic Sans"/>
              </a:rPr>
              <a:t>Get top k most similar games to a given game for recommendation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2030" y="5654336"/>
            <a:ext cx="845855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ublic Sans"/>
              </a:rPr>
              <a:t>Cosine similarity between 2 vectors A and B: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KMeans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17597" y="4034040"/>
            <a:ext cx="1395472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 Bold"/>
              </a:rPr>
              <a:t>Sillhouette score</a:t>
            </a:r>
            <a:r>
              <a:rPr lang="en-US" sz="2700">
                <a:solidFill>
                  <a:srgbClr val="000000"/>
                </a:solidFill>
                <a:latin typeface="Public Sans"/>
              </a:rPr>
              <a:t>: A metric to measure the clustering quality performed by KMeans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84139" y="5061446"/>
            <a:ext cx="1919721" cy="985803"/>
            <a:chOff x="0" y="0"/>
            <a:chExt cx="2559628" cy="13144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59628" cy="1314404"/>
            </a:xfrm>
            <a:custGeom>
              <a:avLst/>
              <a:gdLst/>
              <a:ahLst/>
              <a:cxnLst/>
              <a:rect r="r" b="b" t="t" l="l"/>
              <a:pathLst>
                <a:path h="1314404" w="2559628">
                  <a:moveTo>
                    <a:pt x="0" y="0"/>
                  </a:moveTo>
                  <a:lnTo>
                    <a:pt x="2559628" y="0"/>
                  </a:lnTo>
                  <a:lnTo>
                    <a:pt x="2559628" y="1314404"/>
                  </a:lnTo>
                  <a:lnTo>
                    <a:pt x="0" y="1314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0518" y="6440246"/>
            <a:ext cx="16151081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a : the average distance between the data point and all other data points within the same cluster 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b: the distance between the considered data point to the nearest point but in a different cluster that the data point does not belong to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45518" y="4270676"/>
            <a:ext cx="7186173" cy="4552851"/>
          </a:xfrm>
          <a:custGeom>
            <a:avLst/>
            <a:gdLst/>
            <a:ahLst/>
            <a:cxnLst/>
            <a:rect r="r" b="b" t="t" l="l"/>
            <a:pathLst>
              <a:path h="4552851" w="7186173">
                <a:moveTo>
                  <a:pt x="0" y="0"/>
                </a:moveTo>
                <a:lnTo>
                  <a:pt x="7186173" y="0"/>
                </a:lnTo>
                <a:lnTo>
                  <a:pt x="7186173" y="4552851"/>
                </a:lnTo>
                <a:lnTo>
                  <a:pt x="0" y="455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39792" y="4270676"/>
            <a:ext cx="7319508" cy="4552851"/>
          </a:xfrm>
          <a:custGeom>
            <a:avLst/>
            <a:gdLst/>
            <a:ahLst/>
            <a:cxnLst/>
            <a:rect r="r" b="b" t="t" l="l"/>
            <a:pathLst>
              <a:path h="4552851" w="7319508">
                <a:moveTo>
                  <a:pt x="0" y="0"/>
                </a:moveTo>
                <a:lnTo>
                  <a:pt x="7319508" y="0"/>
                </a:lnTo>
                <a:lnTo>
                  <a:pt x="7319508" y="4552851"/>
                </a:lnTo>
                <a:lnTo>
                  <a:pt x="0" y="45528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KMeans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74032" y="8950285"/>
            <a:ext cx="2239333" cy="53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sz="3074">
                <a:solidFill>
                  <a:srgbClr val="000000"/>
                </a:solidFill>
                <a:latin typeface="Public Sans"/>
              </a:rPr>
              <a:t>PCA applied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38677" y="8950285"/>
            <a:ext cx="2843089" cy="53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sz="3074">
                <a:solidFill>
                  <a:srgbClr val="000000"/>
                </a:solidFill>
                <a:latin typeface="Public Sans"/>
              </a:rPr>
              <a:t>No PCA applied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83241" y="3066487"/>
            <a:ext cx="11232713" cy="56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2"/>
              </a:lnSpc>
              <a:spcBef>
                <a:spcPct val="0"/>
              </a:spcBef>
            </a:pPr>
            <a:r>
              <a:rPr lang="en-US" sz="3215">
                <a:solidFill>
                  <a:srgbClr val="000000"/>
                </a:solidFill>
                <a:latin typeface="Public Sans"/>
              </a:rPr>
              <a:t>Silhouette score evaluation with diferent number of cluster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511980"/>
            <a:ext cx="7942704" cy="3528436"/>
          </a:xfrm>
          <a:custGeom>
            <a:avLst/>
            <a:gdLst/>
            <a:ahLst/>
            <a:cxnLst/>
            <a:rect r="r" b="b" t="t" l="l"/>
            <a:pathLst>
              <a:path h="3528436" w="7942704">
                <a:moveTo>
                  <a:pt x="0" y="0"/>
                </a:moveTo>
                <a:lnTo>
                  <a:pt x="7942704" y="0"/>
                </a:lnTo>
                <a:lnTo>
                  <a:pt x="7942704" y="3528436"/>
                </a:lnTo>
                <a:lnTo>
                  <a:pt x="0" y="3528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97930" y="4511980"/>
            <a:ext cx="7961370" cy="3528436"/>
          </a:xfrm>
          <a:custGeom>
            <a:avLst/>
            <a:gdLst/>
            <a:ahLst/>
            <a:cxnLst/>
            <a:rect r="r" b="b" t="t" l="l"/>
            <a:pathLst>
              <a:path h="3528436" w="7961370">
                <a:moveTo>
                  <a:pt x="0" y="0"/>
                </a:moveTo>
                <a:lnTo>
                  <a:pt x="7961370" y="0"/>
                </a:lnTo>
                <a:lnTo>
                  <a:pt x="7961370" y="3528436"/>
                </a:lnTo>
                <a:lnTo>
                  <a:pt x="0" y="3528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Ridge and Lasso Regression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28206" y="8337306"/>
            <a:ext cx="2943691" cy="49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5"/>
              </a:lnSpc>
              <a:spcBef>
                <a:spcPct val="0"/>
              </a:spcBef>
            </a:pPr>
            <a:r>
              <a:rPr lang="en-US" sz="2832">
                <a:solidFill>
                  <a:srgbClr val="000000"/>
                </a:solidFill>
                <a:latin typeface="Public Sans"/>
              </a:rPr>
              <a:t>Ridge Regression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26393" y="8337306"/>
            <a:ext cx="2946895" cy="49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5"/>
              </a:lnSpc>
              <a:spcBef>
                <a:spcPct val="0"/>
              </a:spcBef>
            </a:pPr>
            <a:r>
              <a:rPr lang="en-US" sz="2832">
                <a:solidFill>
                  <a:srgbClr val="000000"/>
                </a:solidFill>
                <a:latin typeface="Public Sans"/>
              </a:rPr>
              <a:t>Lasso Regression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34941" y="3071545"/>
            <a:ext cx="6218118" cy="4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  <a:spcBef>
                <a:spcPct val="0"/>
              </a:spcBef>
            </a:pPr>
            <a:r>
              <a:rPr lang="en-US" sz="2808">
                <a:solidFill>
                  <a:srgbClr val="000000"/>
                </a:solidFill>
                <a:latin typeface="Public Sans"/>
              </a:rPr>
              <a:t>RMSE  with điffferent values of alpha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499598" y="4039039"/>
            <a:ext cx="8845093" cy="5900197"/>
          </a:xfrm>
          <a:custGeom>
            <a:avLst/>
            <a:gdLst/>
            <a:ahLst/>
            <a:cxnLst/>
            <a:rect r="r" b="b" t="t" l="l"/>
            <a:pathLst>
              <a:path h="5900197" w="8845093">
                <a:moveTo>
                  <a:pt x="0" y="0"/>
                </a:moveTo>
                <a:lnTo>
                  <a:pt x="8845093" y="0"/>
                </a:lnTo>
                <a:lnTo>
                  <a:pt x="8845093" y="5900197"/>
                </a:lnTo>
                <a:lnTo>
                  <a:pt x="0" y="5900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 Regression Random Forest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79193" y="2752177"/>
            <a:ext cx="8480279" cy="78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49">
                <a:solidFill>
                  <a:srgbClr val="000000"/>
                </a:solidFill>
                <a:latin typeface="Public Sans"/>
              </a:rPr>
              <a:t>An ensemble model involves multiple regression trees to tackle 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  <a:r>
              <a:rPr lang="en-US" sz="2249">
                <a:solidFill>
                  <a:srgbClr val="000000"/>
                </a:solidFill>
                <a:latin typeface="Public Sans"/>
              </a:rPr>
              <a:t>the weakness of a single tree that is too prone to overfitting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246485"/>
            <a:ext cx="9543875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Public Sans Bold"/>
              </a:rPr>
              <a:t>Regression Tree: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Each node partitions the data into 2 subsets based on a feature that best minimize RMSE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Prediction is the average of target values of samples in a leaf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811626" y="3363241"/>
            <a:ext cx="11375945" cy="5895059"/>
          </a:xfrm>
          <a:custGeom>
            <a:avLst/>
            <a:gdLst/>
            <a:ahLst/>
            <a:cxnLst/>
            <a:rect r="r" b="b" t="t" l="l"/>
            <a:pathLst>
              <a:path h="5895059" w="11375945">
                <a:moveTo>
                  <a:pt x="0" y="0"/>
                </a:moveTo>
                <a:lnTo>
                  <a:pt x="11375944" y="0"/>
                </a:lnTo>
                <a:lnTo>
                  <a:pt x="11375944" y="5895059"/>
                </a:lnTo>
                <a:lnTo>
                  <a:pt x="0" y="5895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 Regression Random Forest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96402"/>
          </a:xfrm>
          <a:prstGeom prst="rect">
            <a:avLst/>
          </a:prstGeom>
          <a:solidFill>
            <a:srgbClr val="FA643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906841" y="2740018"/>
            <a:ext cx="12474317" cy="4166644"/>
            <a:chOff x="0" y="0"/>
            <a:chExt cx="16632423" cy="55555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" y="-9525"/>
              <a:ext cx="16632404" cy="366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Collaborative </a:t>
              </a:r>
            </a:p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Filtering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5" y="4954816"/>
              <a:ext cx="16632413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</a:p>
          </p:txBody>
        </p:sp>
        <p:sp>
          <p:nvSpPr>
            <p:cNvPr name="AutoShape 6" id="6"/>
            <p:cNvSpPr/>
            <p:nvPr/>
          </p:nvSpPr>
          <p:spPr>
            <a:xfrm>
              <a:off x="10" y="4328433"/>
              <a:ext cx="16632404" cy="1270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Collaborative filtering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Neighborhood based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11691" y="4306249"/>
            <a:ext cx="11906654" cy="1997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2"/>
              </a:lnSpc>
              <a:spcBef>
                <a:spcPct val="0"/>
              </a:spcBef>
            </a:pPr>
            <a:r>
              <a:rPr lang="en-US" sz="5730">
                <a:solidFill>
                  <a:srgbClr val="000000"/>
                </a:solidFill>
                <a:latin typeface="Public Sans"/>
              </a:rPr>
              <a:t>Recommendations based on preferences of similar players.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9525" y="0"/>
            <a:ext cx="8197543" cy="102870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73728" y="5414495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Collaborative  filtering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46138" y="500829"/>
            <a:ext cx="4950468" cy="4950468"/>
          </a:xfrm>
          <a:custGeom>
            <a:avLst/>
            <a:gdLst/>
            <a:ahLst/>
            <a:cxnLst/>
            <a:rect r="r" b="b" t="t" l="l"/>
            <a:pathLst>
              <a:path h="4950468" w="4950468">
                <a:moveTo>
                  <a:pt x="0" y="0"/>
                </a:moveTo>
                <a:lnTo>
                  <a:pt x="4950468" y="0"/>
                </a:lnTo>
                <a:lnTo>
                  <a:pt x="4950468" y="4950467"/>
                </a:lnTo>
                <a:lnTo>
                  <a:pt x="0" y="495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618903"/>
            <a:ext cx="646520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Utility matrix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136781"/>
            <a:ext cx="8354744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ublic Sans"/>
              </a:rPr>
              <a:t>CF focuses on filling the missing ratings (marked by ?) in the users-items matrix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8057341"/>
            <a:ext cx="8354744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ublic Sans"/>
              </a:rPr>
              <a:t>Recommendations are given based on predicted rating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83105" y="772953"/>
            <a:ext cx="7906642" cy="1903379"/>
            <a:chOff x="0" y="0"/>
            <a:chExt cx="10542190" cy="25378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542190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Introduction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942935" y="2512439"/>
              <a:ext cx="8656320" cy="0"/>
            </a:xfrm>
            <a:prstGeom prst="line">
              <a:avLst/>
            </a:prstGeom>
            <a:ln cap="flat" w="508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5" id="5"/>
          <p:cNvSpPr/>
          <p:nvPr/>
        </p:nvSpPr>
        <p:spPr>
          <a:xfrm rot="0">
            <a:off x="0" y="0"/>
            <a:ext cx="18288000" cy="396402"/>
          </a:xfrm>
          <a:prstGeom prst="rect">
            <a:avLst/>
          </a:prstGeom>
          <a:solidFill>
            <a:srgbClr val="FA643F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539826" y="5106132"/>
            <a:ext cx="7381632" cy="4152168"/>
          </a:xfrm>
          <a:custGeom>
            <a:avLst/>
            <a:gdLst/>
            <a:ahLst/>
            <a:cxnLst/>
            <a:rect r="r" b="b" t="t" l="l"/>
            <a:pathLst>
              <a:path h="4152168" w="7381632">
                <a:moveTo>
                  <a:pt x="0" y="0"/>
                </a:moveTo>
                <a:lnTo>
                  <a:pt x="7381633" y="0"/>
                </a:lnTo>
                <a:lnTo>
                  <a:pt x="7381633" y="4152168"/>
                </a:lnTo>
                <a:lnTo>
                  <a:pt x="0" y="4152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36426" y="7555055"/>
            <a:ext cx="2926384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none">
                <a:solidFill>
                  <a:srgbClr val="FFFFFF"/>
                </a:solidFill>
                <a:latin typeface="Public Sans"/>
              </a:rPr>
              <a:t>Back to Agenda Page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39826" y="2372495"/>
            <a:ext cx="6913098" cy="349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3330">
                <a:solidFill>
                  <a:srgbClr val="000000"/>
                </a:solidFill>
                <a:latin typeface="Public Sans"/>
              </a:rPr>
              <a:t>Recommender system is long-stading field in Machine Learning, tied to the development of sales industry.</a:t>
            </a:r>
          </a:p>
          <a:p>
            <a:pPr algn="l">
              <a:lnSpc>
                <a:spcPts val="4663"/>
              </a:lnSpc>
            </a:pPr>
          </a:p>
          <a:p>
            <a:pPr algn="l">
              <a:lnSpc>
                <a:spcPts val="4663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43172" y="3052882"/>
            <a:ext cx="4807641" cy="6205418"/>
          </a:xfrm>
          <a:custGeom>
            <a:avLst/>
            <a:gdLst/>
            <a:ahLst/>
            <a:cxnLst/>
            <a:rect r="r" b="b" t="t" l="l"/>
            <a:pathLst>
              <a:path h="6205418" w="4807641">
                <a:moveTo>
                  <a:pt x="0" y="0"/>
                </a:moveTo>
                <a:lnTo>
                  <a:pt x="4807641" y="0"/>
                </a:lnTo>
                <a:lnTo>
                  <a:pt x="4807641" y="6205418"/>
                </a:lnTo>
                <a:lnTo>
                  <a:pt x="0" y="6205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92425" y="5005606"/>
            <a:ext cx="4724233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ublic Sans"/>
              </a:rPr>
              <a:t>"I liked one cat video, and now my social network thinks I'm the next Tiger King!" 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197543" cy="102870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73728" y="5414495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Neiborgh based CF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856066" y="5833595"/>
            <a:ext cx="8774331" cy="3228808"/>
          </a:xfrm>
          <a:custGeom>
            <a:avLst/>
            <a:gdLst/>
            <a:ahLst/>
            <a:cxnLst/>
            <a:rect r="r" b="b" t="t" l="l"/>
            <a:pathLst>
              <a:path h="3228808" w="8774331">
                <a:moveTo>
                  <a:pt x="0" y="0"/>
                </a:moveTo>
                <a:lnTo>
                  <a:pt x="8774331" y="0"/>
                </a:lnTo>
                <a:lnTo>
                  <a:pt x="8774331" y="3228807"/>
                </a:lnTo>
                <a:lnTo>
                  <a:pt x="0" y="3228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992245"/>
            <a:ext cx="646520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Input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33773" y="3409950"/>
            <a:ext cx="2837974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sz="2800">
                <a:solidFill>
                  <a:srgbClr val="000000"/>
                </a:solidFill>
                <a:latin typeface="Public Sans Bold"/>
              </a:rPr>
              <a:t>2. Preprocessing</a:t>
            </a:r>
          </a:p>
          <a:p>
            <a:pPr algn="just">
              <a:lnSpc>
                <a:spcPts val="1400"/>
              </a:lnSpc>
            </a:pPr>
          </a:p>
          <a:p>
            <a:pPr algn="just">
              <a:lnSpc>
                <a:spcPts val="14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833773" y="934202"/>
            <a:ext cx="3692684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 Bold"/>
              </a:rPr>
              <a:t>1.  Reduce the dataset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227163" y="1544851"/>
            <a:ext cx="8032137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New dataset with more than 2 million ratings from nearly 60000 players due to the system’s limitations.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27163" y="3780005"/>
            <a:ext cx="8032137" cy="184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New ratings interval infered from users’ play times and </a:t>
            </a:r>
            <a:r>
              <a:rPr lang="en-US" sz="2799">
                <a:solidFill>
                  <a:srgbClr val="000000"/>
                </a:solidFill>
                <a:latin typeface="Public Sans"/>
              </a:rPr>
              <a:t>implicit ratings (recommended or not recommended).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Collaborative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81164" y="6104112"/>
            <a:ext cx="4386021" cy="3837768"/>
          </a:xfrm>
          <a:custGeom>
            <a:avLst/>
            <a:gdLst/>
            <a:ahLst/>
            <a:cxnLst/>
            <a:rect r="r" b="b" t="t" l="l"/>
            <a:pathLst>
              <a:path h="3837768" w="4386021">
                <a:moveTo>
                  <a:pt x="0" y="0"/>
                </a:moveTo>
                <a:lnTo>
                  <a:pt x="4386020" y="0"/>
                </a:lnTo>
                <a:lnTo>
                  <a:pt x="4386020" y="3837768"/>
                </a:lnTo>
                <a:lnTo>
                  <a:pt x="0" y="3837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41760" y="2765425"/>
            <a:ext cx="5464827" cy="3529811"/>
          </a:xfrm>
          <a:custGeom>
            <a:avLst/>
            <a:gdLst/>
            <a:ahLst/>
            <a:cxnLst/>
            <a:rect r="r" b="b" t="t" l="l"/>
            <a:pathLst>
              <a:path h="3529811" w="5464827">
                <a:moveTo>
                  <a:pt x="0" y="0"/>
                </a:moveTo>
                <a:lnTo>
                  <a:pt x="5464828" y="0"/>
                </a:lnTo>
                <a:lnTo>
                  <a:pt x="5464828" y="3529811"/>
                </a:lnTo>
                <a:lnTo>
                  <a:pt x="0" y="3529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30880" y="4658834"/>
            <a:ext cx="7321543" cy="5075610"/>
          </a:xfrm>
          <a:custGeom>
            <a:avLst/>
            <a:gdLst/>
            <a:ahLst/>
            <a:cxnLst/>
            <a:rect r="r" b="b" t="t" l="l"/>
            <a:pathLst>
              <a:path h="5075610" w="7321543">
                <a:moveTo>
                  <a:pt x="0" y="0"/>
                </a:moveTo>
                <a:lnTo>
                  <a:pt x="7321543" y="0"/>
                </a:lnTo>
                <a:lnTo>
                  <a:pt x="7321543" y="5075610"/>
                </a:lnTo>
                <a:lnTo>
                  <a:pt x="0" y="5075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7597" y="490537"/>
            <a:ext cx="16364002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Similarity functions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837275" y="2918934"/>
            <a:ext cx="9708752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ublic Sans"/>
              </a:rPr>
              <a:t>A simlilarity matrix of all users can be constructed given the similarity functions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Neighbor based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26133" y="3379611"/>
            <a:ext cx="4950468" cy="4950468"/>
          </a:xfrm>
          <a:custGeom>
            <a:avLst/>
            <a:gdLst/>
            <a:ahLst/>
            <a:cxnLst/>
            <a:rect r="r" b="b" t="t" l="l"/>
            <a:pathLst>
              <a:path h="4950468" w="4950468">
                <a:moveTo>
                  <a:pt x="0" y="0"/>
                </a:moveTo>
                <a:lnTo>
                  <a:pt x="4950468" y="0"/>
                </a:lnTo>
                <a:lnTo>
                  <a:pt x="4950468" y="4950468"/>
                </a:lnTo>
                <a:lnTo>
                  <a:pt x="0" y="495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7276601" y="5854845"/>
            <a:ext cx="4430581" cy="188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707181" y="3395398"/>
            <a:ext cx="4981269" cy="4956610"/>
          </a:xfrm>
          <a:custGeom>
            <a:avLst/>
            <a:gdLst/>
            <a:ahLst/>
            <a:cxnLst/>
            <a:rect r="r" b="b" t="t" l="l"/>
            <a:pathLst>
              <a:path h="4956610" w="4981269">
                <a:moveTo>
                  <a:pt x="0" y="0"/>
                </a:moveTo>
                <a:lnTo>
                  <a:pt x="4981270" y="0"/>
                </a:lnTo>
                <a:lnTo>
                  <a:pt x="4981270" y="4956609"/>
                </a:lnTo>
                <a:lnTo>
                  <a:pt x="0" y="4956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Prediction</a:t>
            </a:r>
          </a:p>
        </p:txBody>
      </p:sp>
      <p:sp>
        <p:nvSpPr>
          <p:cNvPr name="AutoShape 10" id="10"/>
          <p:cNvSpPr/>
          <p:nvPr/>
        </p:nvSpPr>
        <p:spPr>
          <a:xfrm>
            <a:off x="2326133" y="8330079"/>
            <a:ext cx="495046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4460" y="1754006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Neighbor based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955960" y="3157002"/>
            <a:ext cx="10376079" cy="1986498"/>
          </a:xfrm>
          <a:custGeom>
            <a:avLst/>
            <a:gdLst/>
            <a:ahLst/>
            <a:cxnLst/>
            <a:rect r="r" b="b" t="t" l="l"/>
            <a:pathLst>
              <a:path h="1986498" w="10376079">
                <a:moveTo>
                  <a:pt x="0" y="0"/>
                </a:moveTo>
                <a:lnTo>
                  <a:pt x="10376080" y="0"/>
                </a:lnTo>
                <a:lnTo>
                  <a:pt x="10376080" y="1986498"/>
                </a:lnTo>
                <a:lnTo>
                  <a:pt x="0" y="1986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55960" y="6213480"/>
            <a:ext cx="10399731" cy="1969067"/>
          </a:xfrm>
          <a:custGeom>
            <a:avLst/>
            <a:gdLst/>
            <a:ahLst/>
            <a:cxnLst/>
            <a:rect r="r" b="b" t="t" l="l"/>
            <a:pathLst>
              <a:path h="1969067" w="10399731">
                <a:moveTo>
                  <a:pt x="0" y="0"/>
                </a:moveTo>
                <a:lnTo>
                  <a:pt x="10399732" y="0"/>
                </a:lnTo>
                <a:lnTo>
                  <a:pt x="10399732" y="1969066"/>
                </a:lnTo>
                <a:lnTo>
                  <a:pt x="0" y="1969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95298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Evaluation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55960" y="5375284"/>
            <a:ext cx="10376079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ublic Sans"/>
              </a:rPr>
              <a:t>RMSE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0690" y="8420671"/>
            <a:ext cx="107027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ublic Sans"/>
              </a:rPr>
              <a:t>R2-score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56427" y="2368868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Collaborative filtering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97323" y="788443"/>
            <a:ext cx="163640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Public Sans Bold"/>
              </a:rPr>
              <a:t>Latent factor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5997" y="4400843"/>
            <a:ext cx="11906654" cy="1997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2"/>
              </a:lnSpc>
              <a:spcBef>
                <a:spcPct val="0"/>
              </a:spcBef>
            </a:pPr>
            <a:r>
              <a:rPr lang="en-US" sz="5730">
                <a:solidFill>
                  <a:srgbClr val="000000"/>
                </a:solidFill>
                <a:latin typeface="Public Sans"/>
              </a:rPr>
              <a:t>Recommendations based on finding hidden factors.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2519" y="2407633"/>
            <a:ext cx="10940319" cy="4714713"/>
          </a:xfrm>
          <a:custGeom>
            <a:avLst/>
            <a:gdLst/>
            <a:ahLst/>
            <a:cxnLst/>
            <a:rect r="r" b="b" t="t" l="l"/>
            <a:pathLst>
              <a:path h="4714713" w="10940319">
                <a:moveTo>
                  <a:pt x="0" y="0"/>
                </a:moveTo>
                <a:lnTo>
                  <a:pt x="10940319" y="0"/>
                </a:lnTo>
                <a:lnTo>
                  <a:pt x="10940319" y="4714714"/>
                </a:lnTo>
                <a:lnTo>
                  <a:pt x="0" y="4714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3162" y="-9525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Matrix Factorization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3162" y="1627013"/>
            <a:ext cx="7688937" cy="60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  <a:spcBef>
                <a:spcPct val="0"/>
              </a:spcBef>
            </a:pPr>
            <a:r>
              <a:rPr lang="en-US" sz="3436">
                <a:solidFill>
                  <a:srgbClr val="000000"/>
                </a:solidFill>
                <a:latin typeface="Public Sans Bold Italics"/>
              </a:rPr>
              <a:t>Matrix Factorization without SideInfo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9983" y="2823845"/>
            <a:ext cx="8065180" cy="643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Decompose the Rating matrix(mxn) into 2 low-rank matrices (User matrix (mxk)- Item matrix(kxn)) 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--&gt; k represents the number of latent factors( can be the genre of games, demographic of user, or somthing else that model can find.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Based on this idea and how to  define “approximate” ,  some algorithms are proposed: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SVD, SVD++, ALS, NMF.</a:t>
            </a:r>
          </a:p>
          <a:p>
            <a:pPr algn="ctr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582" y="3425283"/>
            <a:ext cx="17191478" cy="484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036">
                <a:solidFill>
                  <a:srgbClr val="000000"/>
                </a:solidFill>
                <a:latin typeface="Public Sans"/>
              </a:rPr>
              <a:t>This model is designed to handle the implicit feedback for personalized recommendations.</a:t>
            </a:r>
          </a:p>
          <a:p>
            <a:pPr algn="l">
              <a:lnSpc>
                <a:spcPts val="4250"/>
              </a:lnSpc>
            </a:pPr>
          </a:p>
          <a:p>
            <a:pPr algn="l">
              <a:lnSpc>
                <a:spcPts val="4250"/>
              </a:lnSpc>
            </a:pPr>
            <a:r>
              <a:rPr lang="en-US" sz="3036">
                <a:solidFill>
                  <a:srgbClr val="000000"/>
                </a:solidFill>
                <a:latin typeface="Public Sans"/>
              </a:rPr>
              <a:t>Aims to optimize the ordering of items for each user, rather than predicting absolute ratings.</a:t>
            </a:r>
          </a:p>
          <a:p>
            <a:pPr algn="l">
              <a:lnSpc>
                <a:spcPts val="4250"/>
              </a:lnSpc>
            </a:pPr>
          </a:p>
          <a:p>
            <a:pPr algn="l">
              <a:lnSpc>
                <a:spcPts val="4250"/>
              </a:lnSpc>
            </a:pPr>
            <a:r>
              <a:rPr lang="en-US" sz="3036">
                <a:solidFill>
                  <a:srgbClr val="000000"/>
                </a:solidFill>
                <a:latin typeface="Public Sans"/>
              </a:rPr>
              <a:t>It maximize the posteriors:</a:t>
            </a:r>
          </a:p>
          <a:p>
            <a:pPr algn="l">
              <a:lnSpc>
                <a:spcPts val="4250"/>
              </a:lnSpc>
            </a:pPr>
          </a:p>
          <a:p>
            <a:pPr algn="l">
              <a:lnSpc>
                <a:spcPts val="4250"/>
              </a:lnSpc>
            </a:pPr>
            <a:r>
              <a:rPr lang="en-US" sz="3036">
                <a:solidFill>
                  <a:srgbClr val="000000"/>
                </a:solidFill>
                <a:latin typeface="Public Sans"/>
              </a:rPr>
              <a:t>The final formulation need to minimize:</a:t>
            </a:r>
          </a:p>
          <a:p>
            <a:pPr algn="l">
              <a:lnSpc>
                <a:spcPts val="4250"/>
              </a:lnSpc>
            </a:pPr>
          </a:p>
          <a:p>
            <a:pPr algn="l">
              <a:lnSpc>
                <a:spcPts val="425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816800" y="5530013"/>
            <a:ext cx="4748025" cy="710334"/>
          </a:xfrm>
          <a:custGeom>
            <a:avLst/>
            <a:gdLst/>
            <a:ahLst/>
            <a:cxnLst/>
            <a:rect r="r" b="b" t="t" l="l"/>
            <a:pathLst>
              <a:path h="710334" w="4748025">
                <a:moveTo>
                  <a:pt x="0" y="0"/>
                </a:moveTo>
                <a:lnTo>
                  <a:pt x="4748025" y="0"/>
                </a:lnTo>
                <a:lnTo>
                  <a:pt x="4748025" y="710335"/>
                </a:lnTo>
                <a:lnTo>
                  <a:pt x="0" y="71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86072" y="7240473"/>
            <a:ext cx="5787857" cy="1232069"/>
          </a:xfrm>
          <a:custGeom>
            <a:avLst/>
            <a:gdLst/>
            <a:ahLst/>
            <a:cxnLst/>
            <a:rect r="r" b="b" t="t" l="l"/>
            <a:pathLst>
              <a:path h="1232069" w="5787857">
                <a:moveTo>
                  <a:pt x="0" y="0"/>
                </a:moveTo>
                <a:lnTo>
                  <a:pt x="5787857" y="0"/>
                </a:lnTo>
                <a:lnTo>
                  <a:pt x="5787857" y="1232068"/>
                </a:lnTo>
                <a:lnTo>
                  <a:pt x="0" y="1232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3162" y="-9525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Matrix Factorization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3162" y="1412881"/>
            <a:ext cx="7688937" cy="60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  <a:spcBef>
                <a:spcPct val="0"/>
              </a:spcBef>
            </a:pPr>
            <a:r>
              <a:rPr lang="en-US" sz="3436">
                <a:solidFill>
                  <a:srgbClr val="000000"/>
                </a:solidFill>
                <a:latin typeface="Public Sans Bold Italics"/>
              </a:rPr>
              <a:t>Matrix Factorization without SideInfo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957" y="2395580"/>
            <a:ext cx="7197804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Public Sans Italics"/>
              </a:rPr>
              <a:t>Bayesiian Personal Raninking MF(BPR-MF)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8660" y="4628702"/>
            <a:ext cx="9434842" cy="1029596"/>
          </a:xfrm>
          <a:custGeom>
            <a:avLst/>
            <a:gdLst/>
            <a:ahLst/>
            <a:cxnLst/>
            <a:rect r="r" b="b" t="t" l="l"/>
            <a:pathLst>
              <a:path h="1029596" w="9434842">
                <a:moveTo>
                  <a:pt x="0" y="0"/>
                </a:moveTo>
                <a:lnTo>
                  <a:pt x="9434841" y="0"/>
                </a:lnTo>
                <a:lnTo>
                  <a:pt x="9434841" y="1029596"/>
                </a:lnTo>
                <a:lnTo>
                  <a:pt x="0" y="1029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35437" y="7241988"/>
            <a:ext cx="11017126" cy="1035270"/>
          </a:xfrm>
          <a:custGeom>
            <a:avLst/>
            <a:gdLst/>
            <a:ahLst/>
            <a:cxnLst/>
            <a:rect r="r" b="b" t="t" l="l"/>
            <a:pathLst>
              <a:path h="1035270" w="11017126">
                <a:moveTo>
                  <a:pt x="0" y="0"/>
                </a:moveTo>
                <a:lnTo>
                  <a:pt x="11017126" y="0"/>
                </a:lnTo>
                <a:lnTo>
                  <a:pt x="11017126" y="1035270"/>
                </a:lnTo>
                <a:lnTo>
                  <a:pt x="0" y="1035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7308" y="-9525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Matrix Factorization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55674"/>
            <a:ext cx="6019919" cy="60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  <a:spcBef>
                <a:spcPct val="0"/>
              </a:spcBef>
            </a:pPr>
            <a:r>
              <a:rPr lang="en-US" sz="3436">
                <a:solidFill>
                  <a:srgbClr val="000000"/>
                </a:solidFill>
                <a:latin typeface="Public Sans Bold Italics"/>
              </a:rPr>
              <a:t>Matrix Factorization SideInfo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81623"/>
            <a:ext cx="16841217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Collective matrix factoirzation(CMF) is advanced method in matrix factoization by relational learning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Unlike traditional matrix factorization, which deals with a single matrix at a time, CMF integrates information from multiple matrices, capturing the dependencies and interactions among different types of entities.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6809" y="6163123"/>
            <a:ext cx="9955110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Public Sans"/>
              </a:rPr>
              <a:t>Other formulations in CMF also proposed in the project: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17841" y="2726420"/>
            <a:ext cx="8670159" cy="4466042"/>
          </a:xfrm>
          <a:custGeom>
            <a:avLst/>
            <a:gdLst/>
            <a:ahLst/>
            <a:cxnLst/>
            <a:rect r="r" b="b" t="t" l="l"/>
            <a:pathLst>
              <a:path h="4466042" w="8670159">
                <a:moveTo>
                  <a:pt x="0" y="0"/>
                </a:moveTo>
                <a:lnTo>
                  <a:pt x="8670159" y="0"/>
                </a:lnTo>
                <a:lnTo>
                  <a:pt x="8670159" y="4466042"/>
                </a:lnTo>
                <a:lnTo>
                  <a:pt x="0" y="446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1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453094"/>
            <a:ext cx="7242737" cy="1690406"/>
          </a:xfrm>
          <a:custGeom>
            <a:avLst/>
            <a:gdLst/>
            <a:ahLst/>
            <a:cxnLst/>
            <a:rect r="r" b="b" t="t" l="l"/>
            <a:pathLst>
              <a:path h="1690406" w="7242737">
                <a:moveTo>
                  <a:pt x="0" y="0"/>
                </a:moveTo>
                <a:lnTo>
                  <a:pt x="7242737" y="0"/>
                </a:lnTo>
                <a:lnTo>
                  <a:pt x="7242737" y="1690406"/>
                </a:lnTo>
                <a:lnTo>
                  <a:pt x="0" y="1690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7082972" y="2681569"/>
            <a:ext cx="1850481" cy="1543050"/>
            <a:chOff x="0" y="0"/>
            <a:chExt cx="974739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4739" cy="812800"/>
            </a:xfrm>
            <a:custGeom>
              <a:avLst/>
              <a:gdLst/>
              <a:ahLst/>
              <a:cxnLst/>
              <a:rect r="r" b="b" t="t" l="l"/>
              <a:pathLst>
                <a:path h="812800" w="974739">
                  <a:moveTo>
                    <a:pt x="487369" y="0"/>
                  </a:moveTo>
                  <a:cubicBezTo>
                    <a:pt x="218203" y="0"/>
                    <a:pt x="0" y="181951"/>
                    <a:pt x="0" y="406400"/>
                  </a:cubicBezTo>
                  <a:cubicBezTo>
                    <a:pt x="0" y="630849"/>
                    <a:pt x="218203" y="812800"/>
                    <a:pt x="487369" y="812800"/>
                  </a:cubicBezTo>
                  <a:cubicBezTo>
                    <a:pt x="756536" y="812800"/>
                    <a:pt x="974739" y="630849"/>
                    <a:pt x="974739" y="406400"/>
                  </a:cubicBezTo>
                  <a:cubicBezTo>
                    <a:pt x="974739" y="181951"/>
                    <a:pt x="756536" y="0"/>
                    <a:pt x="4873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91382" y="19050"/>
              <a:ext cx="791975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57294" y="337396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Factorization Machines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3782" y="1701222"/>
            <a:ext cx="9334058" cy="144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8"/>
              </a:lnSpc>
              <a:spcBef>
                <a:spcPct val="0"/>
              </a:spcBef>
            </a:pPr>
            <a:r>
              <a:rPr lang="en-US" sz="2762">
                <a:solidFill>
                  <a:srgbClr val="000000"/>
                </a:solidFill>
                <a:latin typeface="Public Sans"/>
              </a:rPr>
              <a:t>Are powerful predictive modelling techniques especially designed </a:t>
            </a:r>
            <a:r>
              <a:rPr lang="en-US" sz="2762">
                <a:solidFill>
                  <a:srgbClr val="000000"/>
                </a:solidFill>
                <a:latin typeface="Public Sans"/>
              </a:rPr>
              <a:t>to handle sparse and high-dimensional data, which is typical feature in recommender system.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3782" y="5736330"/>
            <a:ext cx="9334058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FM are proposed as a new model that combines the polynomial SVM with factorization model.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Factorization machines can estimate interactions even in sparsity well because they break the independence of the interaction parameters by factorizing them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Collaborative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18426" y="2799802"/>
            <a:ext cx="9969574" cy="4097956"/>
          </a:xfrm>
          <a:custGeom>
            <a:avLst/>
            <a:gdLst/>
            <a:ahLst/>
            <a:cxnLst/>
            <a:rect r="r" b="b" t="t" l="l"/>
            <a:pathLst>
              <a:path h="4097956" w="9969574">
                <a:moveTo>
                  <a:pt x="0" y="0"/>
                </a:moveTo>
                <a:lnTo>
                  <a:pt x="9969574" y="0"/>
                </a:lnTo>
                <a:lnTo>
                  <a:pt x="9969574" y="4097956"/>
                </a:lnTo>
                <a:lnTo>
                  <a:pt x="0" y="4097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96" t="0" r="-678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7826" y="4461685"/>
            <a:ext cx="7479689" cy="387096"/>
          </a:xfrm>
          <a:custGeom>
            <a:avLst/>
            <a:gdLst/>
            <a:ahLst/>
            <a:cxnLst/>
            <a:rect r="r" b="b" t="t" l="l"/>
            <a:pathLst>
              <a:path h="387096" w="7479689">
                <a:moveTo>
                  <a:pt x="0" y="0"/>
                </a:moveTo>
                <a:lnTo>
                  <a:pt x="7479689" y="0"/>
                </a:lnTo>
                <a:lnTo>
                  <a:pt x="7479689" y="387095"/>
                </a:lnTo>
                <a:lnTo>
                  <a:pt x="0" y="387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7826" y="5527957"/>
            <a:ext cx="6371902" cy="419504"/>
          </a:xfrm>
          <a:custGeom>
            <a:avLst/>
            <a:gdLst/>
            <a:ahLst/>
            <a:cxnLst/>
            <a:rect r="r" b="b" t="t" l="l"/>
            <a:pathLst>
              <a:path h="419504" w="6371902">
                <a:moveTo>
                  <a:pt x="0" y="0"/>
                </a:moveTo>
                <a:lnTo>
                  <a:pt x="6371902" y="0"/>
                </a:lnTo>
                <a:lnTo>
                  <a:pt x="6371902" y="419504"/>
                </a:lnTo>
                <a:lnTo>
                  <a:pt x="0" y="41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455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7597" y="457950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Deep Learning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714077"/>
            <a:ext cx="8155341" cy="66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32711" indent="-416355" lvl="1">
              <a:lnSpc>
                <a:spcPts val="5399"/>
              </a:lnSpc>
              <a:buFont typeface="Arial"/>
              <a:buChar char="•"/>
            </a:pPr>
            <a:r>
              <a:rPr lang="en-US" sz="3856">
                <a:solidFill>
                  <a:srgbClr val="000000"/>
                </a:solidFill>
                <a:latin typeface="Public Sans"/>
              </a:rPr>
              <a:t>Limitation of  MF                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7826" y="7168582"/>
            <a:ext cx="9161772" cy="94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There is a conflict where U4  is closest to U1 ,  U1 also second near with U2 , but U4 is more difference with U2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90679" y="396402"/>
            <a:ext cx="7906642" cy="1903379"/>
            <a:chOff x="0" y="0"/>
            <a:chExt cx="10542190" cy="25378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542190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PROBLEM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942935" y="2512439"/>
              <a:ext cx="8656320" cy="0"/>
            </a:xfrm>
            <a:prstGeom prst="line">
              <a:avLst/>
            </a:prstGeom>
            <a:ln cap="flat" w="508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5" id="5"/>
          <p:cNvSpPr/>
          <p:nvPr/>
        </p:nvSpPr>
        <p:spPr>
          <a:xfrm rot="0">
            <a:off x="0" y="0"/>
            <a:ext cx="18288000" cy="396402"/>
          </a:xfrm>
          <a:prstGeom prst="rect">
            <a:avLst/>
          </a:prstGeom>
          <a:solidFill>
            <a:srgbClr val="FA643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7688" y="2155782"/>
            <a:ext cx="365617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Public Sans"/>
              </a:rPr>
              <a:t>LEARNING TASK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53964"/>
            <a:ext cx="16668087" cy="311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Object</a:t>
            </a:r>
            <a:r>
              <a:rPr lang="en-US" sz="2799">
                <a:solidFill>
                  <a:srgbClr val="000000"/>
                </a:solidFill>
                <a:latin typeface="Public Sans"/>
              </a:rPr>
              <a:t>ive: Predict a user's preference for games to provide personalized recommendations.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Type: Can approach through </a:t>
            </a:r>
            <a:r>
              <a:rPr lang="en-US" sz="2799">
                <a:solidFill>
                  <a:srgbClr val="000000"/>
                </a:solidFill>
                <a:latin typeface="Public Sans Bold"/>
              </a:rPr>
              <a:t>supervised learning </a:t>
            </a:r>
            <a:r>
              <a:rPr lang="en-US" sz="2799">
                <a:solidFill>
                  <a:srgbClr val="000000"/>
                </a:solidFill>
                <a:latin typeface="Public Sans"/>
              </a:rPr>
              <a:t>with label of rating or</a:t>
            </a:r>
            <a:r>
              <a:rPr lang="en-US" sz="2799">
                <a:solidFill>
                  <a:srgbClr val="000000"/>
                </a:solidFill>
                <a:latin typeface="Public Sans Bold"/>
              </a:rPr>
              <a:t> unsupervised learning</a:t>
            </a:r>
            <a:r>
              <a:rPr lang="en-US" sz="2799">
                <a:solidFill>
                  <a:srgbClr val="000000"/>
                </a:solidFill>
                <a:latin typeface="Public Sans"/>
              </a:rPr>
              <a:t> by</a:t>
            </a:r>
            <a:r>
              <a:rPr lang="en-US" sz="2799">
                <a:solidFill>
                  <a:srgbClr val="000000"/>
                </a:solidFill>
                <a:latin typeface="Public Sans"/>
              </a:rPr>
              <a:t> clustering using similarity between users or items.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Evaluation : For simplicity, we don’t solve cold-start, use hold-out split data into trainset , testset( all users, items available on trainset), employ evaluations metrics like: RMSE, NDCG@5, F1@10.</a:t>
            </a:r>
          </a:p>
          <a:p>
            <a:pPr algn="ctr">
              <a:lnSpc>
                <a:spcPts val="522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37688" y="5348462"/>
            <a:ext cx="123753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Public Sans"/>
              </a:rPr>
              <a:t>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033786"/>
            <a:ext cx="16668087" cy="163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Input</a:t>
            </a:r>
            <a:r>
              <a:rPr lang="en-US" sz="2799">
                <a:solidFill>
                  <a:srgbClr val="000000"/>
                </a:solidFill>
                <a:latin typeface="Public Sans"/>
              </a:rPr>
              <a:t>: interactions data( implicit feedbacks or explicit feedbacks), items data, users data.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Output: A score or ranking indicating the likelihood that a user will enjoy a particular game.</a:t>
            </a:r>
          </a:p>
          <a:p>
            <a:pPr algn="ctr">
              <a:lnSpc>
                <a:spcPts val="522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37688" y="7042384"/>
            <a:ext cx="5479789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Public Sans"/>
              </a:rPr>
              <a:t>POPULAR CHALLENGES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913896"/>
            <a:ext cx="15769443" cy="262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Sparsity.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Scalability.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Cold-start problem.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Dynamic preferences.</a:t>
            </a:r>
          </a:p>
          <a:p>
            <a:pPr algn="ctr">
              <a:lnSpc>
                <a:spcPts val="522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Collaborative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582454" y="2799802"/>
            <a:ext cx="7533029" cy="7252916"/>
          </a:xfrm>
          <a:custGeom>
            <a:avLst/>
            <a:gdLst/>
            <a:ahLst/>
            <a:cxnLst/>
            <a:rect r="r" b="b" t="t" l="l"/>
            <a:pathLst>
              <a:path h="7252916" w="7533029">
                <a:moveTo>
                  <a:pt x="0" y="0"/>
                </a:moveTo>
                <a:lnTo>
                  <a:pt x="7533029" y="0"/>
                </a:lnTo>
                <a:lnTo>
                  <a:pt x="7533029" y="7252916"/>
                </a:lnTo>
                <a:lnTo>
                  <a:pt x="0" y="7252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7788" y="6130985"/>
            <a:ext cx="8486212" cy="948579"/>
          </a:xfrm>
          <a:custGeom>
            <a:avLst/>
            <a:gdLst/>
            <a:ahLst/>
            <a:cxnLst/>
            <a:rect r="r" b="b" t="t" l="l"/>
            <a:pathLst>
              <a:path h="948579" w="8486212">
                <a:moveTo>
                  <a:pt x="0" y="0"/>
                </a:moveTo>
                <a:lnTo>
                  <a:pt x="8486212" y="0"/>
                </a:lnTo>
                <a:lnTo>
                  <a:pt x="8486212" y="948579"/>
                </a:lnTo>
                <a:lnTo>
                  <a:pt x="0" y="948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46" t="0" r="-499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Deep Learning Approach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502" y="3246918"/>
            <a:ext cx="7834809" cy="62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1073" indent="-390536" lvl="1">
              <a:lnSpc>
                <a:spcPts val="5064"/>
              </a:lnSpc>
              <a:buFont typeface="Arial"/>
              <a:buChar char="•"/>
            </a:pPr>
            <a:r>
              <a:rPr lang="en-US" sz="3617">
                <a:solidFill>
                  <a:srgbClr val="000000"/>
                </a:solidFill>
                <a:latin typeface="Public Sans"/>
              </a:rPr>
              <a:t>Neural Collaborative Frame 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4630160"/>
            <a:ext cx="10582454" cy="96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1"/>
              </a:lnSpc>
              <a:spcBef>
                <a:spcPct val="0"/>
              </a:spcBef>
            </a:pPr>
            <a:r>
              <a:rPr lang="en-US" sz="2750">
                <a:solidFill>
                  <a:srgbClr val="000000"/>
                </a:solidFill>
                <a:latin typeface="Public Sans"/>
              </a:rPr>
              <a:t>Learning the latent factor of the user and item in the non-linear kernel, instead of the linear kernel in matrix factorization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Collaborative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20072" y="2799802"/>
            <a:ext cx="9553204" cy="7338120"/>
          </a:xfrm>
          <a:custGeom>
            <a:avLst/>
            <a:gdLst/>
            <a:ahLst/>
            <a:cxnLst/>
            <a:rect r="r" b="b" t="t" l="l"/>
            <a:pathLst>
              <a:path h="7338120" w="9553204">
                <a:moveTo>
                  <a:pt x="0" y="0"/>
                </a:moveTo>
                <a:lnTo>
                  <a:pt x="9553204" y="0"/>
                </a:lnTo>
                <a:lnTo>
                  <a:pt x="9553204" y="7338120"/>
                </a:lnTo>
                <a:lnTo>
                  <a:pt x="0" y="7338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5598" y="4187154"/>
            <a:ext cx="9144000" cy="1196336"/>
          </a:xfrm>
          <a:custGeom>
            <a:avLst/>
            <a:gdLst/>
            <a:ahLst/>
            <a:cxnLst/>
            <a:rect r="r" b="b" t="t" l="l"/>
            <a:pathLst>
              <a:path h="1196336" w="9144000">
                <a:moveTo>
                  <a:pt x="0" y="0"/>
                </a:moveTo>
                <a:lnTo>
                  <a:pt x="9144000" y="0"/>
                </a:lnTo>
                <a:lnTo>
                  <a:pt x="9144000" y="1196336"/>
                </a:lnTo>
                <a:lnTo>
                  <a:pt x="0" y="119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09" t="0" r="-1222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8261" y="5884937"/>
            <a:ext cx="9607859" cy="2301604"/>
          </a:xfrm>
          <a:custGeom>
            <a:avLst/>
            <a:gdLst/>
            <a:ahLst/>
            <a:cxnLst/>
            <a:rect r="r" b="b" t="t" l="l"/>
            <a:pathLst>
              <a:path h="2301604" w="9607859">
                <a:moveTo>
                  <a:pt x="0" y="0"/>
                </a:moveTo>
                <a:lnTo>
                  <a:pt x="9607859" y="0"/>
                </a:lnTo>
                <a:lnTo>
                  <a:pt x="9607859" y="2301604"/>
                </a:lnTo>
                <a:lnTo>
                  <a:pt x="0" y="2301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Deep Learning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2176" y="2704552"/>
            <a:ext cx="7116763" cy="68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33057" indent="-416529" lvl="1">
              <a:lnSpc>
                <a:spcPts val="5401"/>
              </a:lnSpc>
              <a:buFont typeface="Arial"/>
              <a:buChar char="•"/>
            </a:pPr>
            <a:r>
              <a:rPr lang="en-US" sz="3858">
                <a:solidFill>
                  <a:srgbClr val="000000"/>
                </a:solidFill>
                <a:latin typeface="Public Sans"/>
              </a:rPr>
              <a:t>Neural Matrix Factorization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2025" y="1848600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Public Sans"/>
                </a:rPr>
                <a:t>Collaborative filtering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887255" y="2799802"/>
            <a:ext cx="8788402" cy="7246734"/>
          </a:xfrm>
          <a:custGeom>
            <a:avLst/>
            <a:gdLst/>
            <a:ahLst/>
            <a:cxnLst/>
            <a:rect r="r" b="b" t="t" l="l"/>
            <a:pathLst>
              <a:path h="7246734" w="8788402">
                <a:moveTo>
                  <a:pt x="0" y="0"/>
                </a:moveTo>
                <a:lnTo>
                  <a:pt x="8788402" y="0"/>
                </a:lnTo>
                <a:lnTo>
                  <a:pt x="8788402" y="7246734"/>
                </a:lnTo>
                <a:lnTo>
                  <a:pt x="0" y="724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49" t="-8775" r="0" b="-9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900" y="4703001"/>
            <a:ext cx="9866355" cy="1660204"/>
          </a:xfrm>
          <a:custGeom>
            <a:avLst/>
            <a:gdLst/>
            <a:ahLst/>
            <a:cxnLst/>
            <a:rect r="r" b="b" t="t" l="l"/>
            <a:pathLst>
              <a:path h="1660204" w="9866355">
                <a:moveTo>
                  <a:pt x="0" y="0"/>
                </a:moveTo>
                <a:lnTo>
                  <a:pt x="9866355" y="0"/>
                </a:lnTo>
                <a:lnTo>
                  <a:pt x="9866355" y="1660204"/>
                </a:lnTo>
                <a:lnTo>
                  <a:pt x="0" y="1660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7597" y="490537"/>
            <a:ext cx="163640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Deep Learning Approach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184809"/>
            <a:ext cx="9887255" cy="73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7776" indent="-458888" lvl="1">
              <a:lnSpc>
                <a:spcPts val="5951"/>
              </a:lnSpc>
              <a:buFont typeface="Arial"/>
              <a:buChar char="•"/>
            </a:pPr>
            <a:r>
              <a:rPr lang="en-US" sz="4250">
                <a:solidFill>
                  <a:srgbClr val="000000"/>
                </a:solidFill>
                <a:latin typeface="Public Sans"/>
              </a:rPr>
              <a:t>Neural collaboration with feature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3210" y="7084494"/>
            <a:ext cx="9877981" cy="228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5944" indent="-277972" lvl="1">
              <a:lnSpc>
                <a:spcPts val="3605"/>
              </a:lnSpc>
              <a:buFont typeface="Arial"/>
              <a:buChar char="•"/>
            </a:pPr>
            <a:r>
              <a:rPr lang="en-US" sz="2575">
                <a:solidFill>
                  <a:srgbClr val="000000"/>
                </a:solidFill>
                <a:latin typeface="Public Sans"/>
              </a:rPr>
              <a:t>Embedding continuous features by linear weighted matrix</a:t>
            </a:r>
          </a:p>
          <a:p>
            <a:pPr algn="ctr">
              <a:lnSpc>
                <a:spcPts val="3605"/>
              </a:lnSpc>
            </a:pPr>
          </a:p>
          <a:p>
            <a:pPr algn="ctr" marL="555944" indent="-277972" lvl="1">
              <a:lnSpc>
                <a:spcPts val="3605"/>
              </a:lnSpc>
              <a:buFont typeface="Arial"/>
              <a:buChar char="•"/>
            </a:pPr>
            <a:r>
              <a:rPr lang="en-US" sz="2575">
                <a:solidFill>
                  <a:srgbClr val="000000"/>
                </a:solidFill>
                <a:latin typeface="Public Sans"/>
              </a:rPr>
              <a:t>Embedding categorical features by matrix embedding         </a:t>
            </a:r>
          </a:p>
          <a:p>
            <a:pPr algn="ctr">
              <a:lnSpc>
                <a:spcPts val="3605"/>
              </a:lnSpc>
            </a:pPr>
          </a:p>
          <a:p>
            <a:pPr algn="ctr" marL="555944" indent="-277972" lvl="1">
              <a:lnSpc>
                <a:spcPts val="3605"/>
              </a:lnSpc>
              <a:buFont typeface="Arial"/>
              <a:buChar char="•"/>
            </a:pPr>
            <a:r>
              <a:rPr lang="en-US" sz="2575">
                <a:solidFill>
                  <a:srgbClr val="000000"/>
                </a:solidFill>
                <a:latin typeface="Public Sans"/>
              </a:rPr>
              <a:t>Learning interaction of user and item Multi-layer Perceptron </a:t>
            </a:r>
            <a:r>
              <a:rPr lang="en-US" sz="2575">
                <a:solidFill>
                  <a:srgbClr val="000000"/>
                </a:solidFill>
                <a:latin typeface="Public Sans"/>
              </a:rPr>
              <a:t>    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528465" y="3919969"/>
            <a:ext cx="12474317" cy="2795044"/>
            <a:chOff x="0" y="0"/>
            <a:chExt cx="16632423" cy="37267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" y="-9525"/>
              <a:ext cx="16632404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5" y="3126016"/>
              <a:ext cx="16632413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Public Sans"/>
                </a:rPr>
                <a:t>Do you have any questions?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10" y="2499633"/>
              <a:ext cx="16632404" cy="1270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40278" y="1768002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Steam Rating Dataset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516842" y="224952"/>
            <a:ext cx="662201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The Dataset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0" y="0"/>
            <a:ext cx="18288000" cy="396402"/>
          </a:xfrm>
          <a:prstGeom prst="rect">
            <a:avLst/>
          </a:prstGeom>
          <a:solidFill>
            <a:srgbClr val="FA643F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643111" y="2798279"/>
            <a:ext cx="15549023" cy="219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8"/>
              </a:lnSpc>
            </a:pPr>
            <a:r>
              <a:rPr lang="en-US" sz="3141">
                <a:solidFill>
                  <a:srgbClr val="000000"/>
                </a:solidFill>
                <a:latin typeface="Public Sans"/>
              </a:rPr>
              <a:t>The dataset used in this project is derived from the Steam Game Dataset available on Kaggle, for simplicity, we get user &gt;=40 interactions.</a:t>
            </a:r>
          </a:p>
          <a:p>
            <a:pPr algn="l">
              <a:lnSpc>
                <a:spcPts val="4398"/>
              </a:lnSpc>
            </a:pPr>
          </a:p>
          <a:p>
            <a:pPr algn="l">
              <a:lnSpc>
                <a:spcPts val="4398"/>
              </a:lnSpc>
              <a:spcBef>
                <a:spcPct val="0"/>
              </a:spcBef>
            </a:pPr>
            <a:r>
              <a:rPr lang="en-US" sz="3141">
                <a:solidFill>
                  <a:srgbClr val="000000"/>
                </a:solidFill>
                <a:latin typeface="Public Sans"/>
              </a:rPr>
              <a:t>The dataset has 4 files: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01548" y="4475194"/>
            <a:ext cx="12550517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games.csv : including the basic info of games.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metadata.json  : including the descriptions and tags ( genres) of games.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user.csv : including 2 info of users.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recommendations.csv: interactions between users and games and some relational info.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3111" y="7631613"/>
            <a:ext cx="6899077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ublic Sans"/>
              </a:rPr>
              <a:t>This density of dataset  is :      0.15%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40278" y="1768002"/>
            <a:ext cx="3575146" cy="655927"/>
            <a:chOff x="0" y="0"/>
            <a:chExt cx="4766862" cy="8745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Steam Rating Dataset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516842" y="224952"/>
            <a:ext cx="662201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The Dataset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0" y="0"/>
            <a:ext cx="18288000" cy="396402"/>
          </a:xfrm>
          <a:prstGeom prst="rect">
            <a:avLst/>
          </a:prstGeom>
          <a:solidFill>
            <a:srgbClr val="FA643F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2108163" y="3066091"/>
            <a:ext cx="13439376" cy="607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874" indent="-340937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Public Sans"/>
              </a:rPr>
              <a:t>The initial labels were binary, indicating whether a user recommended the game or not. However, the labels were highly imbalanced.</a:t>
            </a:r>
          </a:p>
          <a:p>
            <a:pPr algn="l">
              <a:lnSpc>
                <a:spcPts val="4421"/>
              </a:lnSpc>
            </a:pPr>
          </a:p>
          <a:p>
            <a:pPr algn="l" marL="681874" indent="-340937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Public Sans"/>
              </a:rPr>
              <a:t>From the playtime feature and is recommended feature , we propose assumption to convert it into the rating 1 - 5 with step:  0.5.</a:t>
            </a:r>
          </a:p>
          <a:p>
            <a:pPr algn="l">
              <a:lnSpc>
                <a:spcPts val="4421"/>
              </a:lnSpc>
            </a:pPr>
          </a:p>
          <a:p>
            <a:pPr algn="l">
              <a:lnSpc>
                <a:spcPts val="4421"/>
              </a:lnSpc>
            </a:pPr>
            <a:r>
              <a:rPr lang="en-US" sz="3158">
                <a:solidFill>
                  <a:srgbClr val="000000"/>
                </a:solidFill>
                <a:latin typeface="Public Sans"/>
              </a:rPr>
              <a:t>      We put it as</a:t>
            </a:r>
            <a:r>
              <a:rPr lang="en-US" sz="3158">
                <a:solidFill>
                  <a:srgbClr val="000000"/>
                </a:solidFill>
                <a:latin typeface="Public Sans Bold"/>
              </a:rPr>
              <a:t> explicit feedbacks</a:t>
            </a:r>
            <a:r>
              <a:rPr lang="en-US" sz="3158">
                <a:solidFill>
                  <a:srgbClr val="000000"/>
                </a:solidFill>
                <a:latin typeface="Public Sans"/>
              </a:rPr>
              <a:t>, and the initial is </a:t>
            </a:r>
            <a:r>
              <a:rPr lang="en-US" sz="3158">
                <a:solidFill>
                  <a:srgbClr val="000000"/>
                </a:solidFill>
                <a:latin typeface="Public Sans Bold"/>
              </a:rPr>
              <a:t>implicit feedbacks.</a:t>
            </a:r>
          </a:p>
          <a:p>
            <a:pPr algn="l">
              <a:lnSpc>
                <a:spcPts val="4421"/>
              </a:lnSpc>
            </a:pPr>
          </a:p>
          <a:p>
            <a:pPr algn="l">
              <a:lnSpc>
                <a:spcPts val="4421"/>
              </a:lnSpc>
            </a:pPr>
          </a:p>
          <a:p>
            <a:pPr algn="l">
              <a:lnSpc>
                <a:spcPts val="4421"/>
              </a:lnSpc>
              <a:spcBef>
                <a:spcPct val="0"/>
              </a:spcBef>
            </a:pPr>
          </a:p>
        </p:txBody>
      </p:sp>
      <p:sp>
        <p:nvSpPr>
          <p:cNvPr name="AutoShape 9" id="9"/>
          <p:cNvSpPr/>
          <p:nvPr/>
        </p:nvSpPr>
        <p:spPr>
          <a:xfrm>
            <a:off x="2108163" y="7319165"/>
            <a:ext cx="50916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96402"/>
          </a:xfrm>
          <a:prstGeom prst="rect">
            <a:avLst/>
          </a:prstGeom>
          <a:solidFill>
            <a:srgbClr val="FA643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954466" y="2806446"/>
            <a:ext cx="12474317" cy="4642894"/>
            <a:chOff x="0" y="0"/>
            <a:chExt cx="16632423" cy="61905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" y="-9525"/>
              <a:ext cx="16632404" cy="366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Content-based </a:t>
              </a:r>
            </a:p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Public Sans Bold"/>
                </a:rPr>
                <a:t>Filtering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5" y="4954816"/>
              <a:ext cx="16632413" cy="1235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Public Sans"/>
                </a:rPr>
                <a:t>A system that recommends to users products that share similar characteristic with </a:t>
              </a:r>
              <a:r>
                <a:rPr lang="en-US" sz="2700">
                  <a:solidFill>
                    <a:srgbClr val="000000"/>
                  </a:solidFill>
                  <a:latin typeface="Public Sans"/>
                </a:rPr>
                <a:t>what they like</a:t>
              </a:r>
              <a:r>
                <a:rPr lang="en-US" sz="2700">
                  <a:solidFill>
                    <a:srgbClr val="000000"/>
                  </a:solidFill>
                  <a:latin typeface="Public Sans"/>
                </a:rPr>
                <a:t> 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10" y="4328433"/>
              <a:ext cx="16632404" cy="1270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197543" cy="102870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727539" y="5549779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244787"/>
            <a:ext cx="646520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Methodology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892547" y="1249764"/>
            <a:ext cx="5172401" cy="1165753"/>
            <a:chOff x="0" y="0"/>
            <a:chExt cx="1645456" cy="3708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5456" cy="370852"/>
            </a:xfrm>
            <a:custGeom>
              <a:avLst/>
              <a:gdLst/>
              <a:ahLst/>
              <a:cxnLst/>
              <a:rect r="r" b="b" t="t" l="l"/>
              <a:pathLst>
                <a:path h="370852" w="1645456">
                  <a:moveTo>
                    <a:pt x="76336" y="0"/>
                  </a:moveTo>
                  <a:lnTo>
                    <a:pt x="1569120" y="0"/>
                  </a:lnTo>
                  <a:cubicBezTo>
                    <a:pt x="1589365" y="0"/>
                    <a:pt x="1608782" y="8042"/>
                    <a:pt x="1623097" y="22358"/>
                  </a:cubicBezTo>
                  <a:cubicBezTo>
                    <a:pt x="1637413" y="36674"/>
                    <a:pt x="1645456" y="56090"/>
                    <a:pt x="1645456" y="76336"/>
                  </a:cubicBezTo>
                  <a:lnTo>
                    <a:pt x="1645456" y="294516"/>
                  </a:lnTo>
                  <a:cubicBezTo>
                    <a:pt x="1645456" y="336675"/>
                    <a:pt x="1611279" y="370852"/>
                    <a:pt x="1569120" y="370852"/>
                  </a:cubicBezTo>
                  <a:lnTo>
                    <a:pt x="76336" y="370852"/>
                  </a:lnTo>
                  <a:cubicBezTo>
                    <a:pt x="56090" y="370852"/>
                    <a:pt x="36674" y="362810"/>
                    <a:pt x="22358" y="348494"/>
                  </a:cubicBezTo>
                  <a:cubicBezTo>
                    <a:pt x="8042" y="334178"/>
                    <a:pt x="0" y="314762"/>
                    <a:pt x="0" y="294516"/>
                  </a:cubicBezTo>
                  <a:lnTo>
                    <a:pt x="0" y="76336"/>
                  </a:lnTo>
                  <a:cubicBezTo>
                    <a:pt x="0" y="56090"/>
                    <a:pt x="8042" y="36674"/>
                    <a:pt x="22358" y="22358"/>
                  </a:cubicBezTo>
                  <a:cubicBezTo>
                    <a:pt x="36674" y="8042"/>
                    <a:pt x="56090" y="0"/>
                    <a:pt x="7633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645456" cy="456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Public Sans"/>
                </a:rPr>
                <a:t>Data preprocessing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3462976" y="2415517"/>
            <a:ext cx="15772" cy="115333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10892547" y="3569068"/>
            <a:ext cx="5172401" cy="1392459"/>
            <a:chOff x="0" y="0"/>
            <a:chExt cx="1645456" cy="4429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5456" cy="442972"/>
            </a:xfrm>
            <a:custGeom>
              <a:avLst/>
              <a:gdLst/>
              <a:ahLst/>
              <a:cxnLst/>
              <a:rect r="r" b="b" t="t" l="l"/>
              <a:pathLst>
                <a:path h="442972" w="1645456">
                  <a:moveTo>
                    <a:pt x="76336" y="0"/>
                  </a:moveTo>
                  <a:lnTo>
                    <a:pt x="1569120" y="0"/>
                  </a:lnTo>
                  <a:cubicBezTo>
                    <a:pt x="1589365" y="0"/>
                    <a:pt x="1608782" y="8042"/>
                    <a:pt x="1623097" y="22358"/>
                  </a:cubicBezTo>
                  <a:cubicBezTo>
                    <a:pt x="1637413" y="36674"/>
                    <a:pt x="1645456" y="56090"/>
                    <a:pt x="1645456" y="76336"/>
                  </a:cubicBezTo>
                  <a:lnTo>
                    <a:pt x="1645456" y="366637"/>
                  </a:lnTo>
                  <a:cubicBezTo>
                    <a:pt x="1645456" y="408795"/>
                    <a:pt x="1611279" y="442972"/>
                    <a:pt x="1569120" y="442972"/>
                  </a:cubicBezTo>
                  <a:lnTo>
                    <a:pt x="76336" y="442972"/>
                  </a:lnTo>
                  <a:cubicBezTo>
                    <a:pt x="34177" y="442972"/>
                    <a:pt x="0" y="408795"/>
                    <a:pt x="0" y="366637"/>
                  </a:cubicBezTo>
                  <a:lnTo>
                    <a:pt x="0" y="76336"/>
                  </a:lnTo>
                  <a:cubicBezTo>
                    <a:pt x="0" y="56090"/>
                    <a:pt x="8042" y="36674"/>
                    <a:pt x="22358" y="22358"/>
                  </a:cubicBezTo>
                  <a:cubicBezTo>
                    <a:pt x="36674" y="8042"/>
                    <a:pt x="56090" y="0"/>
                    <a:pt x="7633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645456" cy="528697"/>
            </a:xfrm>
            <a:prstGeom prst="rect">
              <a:avLst/>
            </a:prstGeom>
          </p:spPr>
          <p:txBody>
            <a:bodyPr anchor="ctr" rtlCol="false" tIns="42057" lIns="42057" bIns="42057" rIns="42057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Public Sans"/>
                </a:rPr>
                <a:t> Building games feature vectors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13462976" y="4734822"/>
            <a:ext cx="15772" cy="115333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10892547" y="5888373"/>
            <a:ext cx="5172401" cy="1165753"/>
            <a:chOff x="0" y="0"/>
            <a:chExt cx="1645456" cy="3708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45456" cy="370852"/>
            </a:xfrm>
            <a:custGeom>
              <a:avLst/>
              <a:gdLst/>
              <a:ahLst/>
              <a:cxnLst/>
              <a:rect r="r" b="b" t="t" l="l"/>
              <a:pathLst>
                <a:path h="370852" w="1645456">
                  <a:moveTo>
                    <a:pt x="76336" y="0"/>
                  </a:moveTo>
                  <a:lnTo>
                    <a:pt x="1569120" y="0"/>
                  </a:lnTo>
                  <a:cubicBezTo>
                    <a:pt x="1589365" y="0"/>
                    <a:pt x="1608782" y="8042"/>
                    <a:pt x="1623097" y="22358"/>
                  </a:cubicBezTo>
                  <a:cubicBezTo>
                    <a:pt x="1637413" y="36674"/>
                    <a:pt x="1645456" y="56090"/>
                    <a:pt x="1645456" y="76336"/>
                  </a:cubicBezTo>
                  <a:lnTo>
                    <a:pt x="1645456" y="294516"/>
                  </a:lnTo>
                  <a:cubicBezTo>
                    <a:pt x="1645456" y="336675"/>
                    <a:pt x="1611279" y="370852"/>
                    <a:pt x="1569120" y="370852"/>
                  </a:cubicBezTo>
                  <a:lnTo>
                    <a:pt x="76336" y="370852"/>
                  </a:lnTo>
                  <a:cubicBezTo>
                    <a:pt x="56090" y="370852"/>
                    <a:pt x="36674" y="362810"/>
                    <a:pt x="22358" y="348494"/>
                  </a:cubicBezTo>
                  <a:cubicBezTo>
                    <a:pt x="8042" y="334178"/>
                    <a:pt x="0" y="314762"/>
                    <a:pt x="0" y="294516"/>
                  </a:cubicBezTo>
                  <a:lnTo>
                    <a:pt x="0" y="76336"/>
                  </a:lnTo>
                  <a:cubicBezTo>
                    <a:pt x="0" y="56090"/>
                    <a:pt x="8042" y="36674"/>
                    <a:pt x="22358" y="22358"/>
                  </a:cubicBezTo>
                  <a:cubicBezTo>
                    <a:pt x="36674" y="8042"/>
                    <a:pt x="56090" y="0"/>
                    <a:pt x="7633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1645456" cy="456577"/>
            </a:xfrm>
            <a:prstGeom prst="rect">
              <a:avLst/>
            </a:prstGeom>
          </p:spPr>
          <p:txBody>
            <a:bodyPr anchor="ctr" rtlCol="false" tIns="42057" lIns="42057" bIns="42057" rIns="42057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Public Sans"/>
                </a:rPr>
                <a:t>Training ML Models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3462976" y="7054126"/>
            <a:ext cx="15772" cy="115333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10892547" y="8207657"/>
            <a:ext cx="5172401" cy="1165753"/>
            <a:chOff x="0" y="0"/>
            <a:chExt cx="1645456" cy="37085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45456" cy="370852"/>
            </a:xfrm>
            <a:custGeom>
              <a:avLst/>
              <a:gdLst/>
              <a:ahLst/>
              <a:cxnLst/>
              <a:rect r="r" b="b" t="t" l="l"/>
              <a:pathLst>
                <a:path h="370852" w="1645456">
                  <a:moveTo>
                    <a:pt x="76336" y="0"/>
                  </a:moveTo>
                  <a:lnTo>
                    <a:pt x="1569120" y="0"/>
                  </a:lnTo>
                  <a:cubicBezTo>
                    <a:pt x="1589365" y="0"/>
                    <a:pt x="1608782" y="8042"/>
                    <a:pt x="1623097" y="22358"/>
                  </a:cubicBezTo>
                  <a:cubicBezTo>
                    <a:pt x="1637413" y="36674"/>
                    <a:pt x="1645456" y="56090"/>
                    <a:pt x="1645456" y="76336"/>
                  </a:cubicBezTo>
                  <a:lnTo>
                    <a:pt x="1645456" y="294516"/>
                  </a:lnTo>
                  <a:cubicBezTo>
                    <a:pt x="1645456" y="336675"/>
                    <a:pt x="1611279" y="370852"/>
                    <a:pt x="1569120" y="370852"/>
                  </a:cubicBezTo>
                  <a:lnTo>
                    <a:pt x="76336" y="370852"/>
                  </a:lnTo>
                  <a:cubicBezTo>
                    <a:pt x="56090" y="370852"/>
                    <a:pt x="36674" y="362810"/>
                    <a:pt x="22358" y="348494"/>
                  </a:cubicBezTo>
                  <a:cubicBezTo>
                    <a:pt x="8042" y="334178"/>
                    <a:pt x="0" y="314762"/>
                    <a:pt x="0" y="294516"/>
                  </a:cubicBezTo>
                  <a:lnTo>
                    <a:pt x="0" y="76336"/>
                  </a:lnTo>
                  <a:cubicBezTo>
                    <a:pt x="0" y="56090"/>
                    <a:pt x="8042" y="36674"/>
                    <a:pt x="22358" y="22358"/>
                  </a:cubicBezTo>
                  <a:cubicBezTo>
                    <a:pt x="36674" y="8042"/>
                    <a:pt x="56090" y="0"/>
                    <a:pt x="7633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1645456" cy="456577"/>
            </a:xfrm>
            <a:prstGeom prst="rect">
              <a:avLst/>
            </a:prstGeom>
          </p:spPr>
          <p:txBody>
            <a:bodyPr anchor="ctr" rtlCol="false" tIns="42057" lIns="42057" bIns="42057" rIns="42057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Public Sans"/>
                </a:rPr>
                <a:t>Evaluation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197543" cy="102870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73728" y="5414495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019425"/>
            <a:ext cx="646520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Data Preprocessing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33773" y="3530358"/>
            <a:ext cx="8654653" cy="544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 Bold"/>
              </a:rPr>
              <a:t>2. Text preprocessing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-Concatenate “tags” and “description” of each game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-Remove number and special characters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-Remove stop words: and, but, or, ...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-Stem words: goes-&gt;go, going-&gt;go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833773" y="1246112"/>
            <a:ext cx="8274844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 Bold"/>
              </a:rPr>
              <a:t>1.  Reduce the dataset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-&gt; New dataset with 10000 games ,1214 users and 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71k ratings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197543" cy="102870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73728" y="5414495"/>
            <a:ext cx="3575146" cy="655927"/>
            <a:chOff x="0" y="0"/>
            <a:chExt cx="4766862" cy="87456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766862" cy="874569"/>
              <a:chOff x="0" y="0"/>
              <a:chExt cx="5150908" cy="94502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52178" cy="945029"/>
              </a:xfrm>
              <a:custGeom>
                <a:avLst/>
                <a:gdLst/>
                <a:ahLst/>
                <a:cxnLst/>
                <a:rect r="r" b="b" t="t" l="l"/>
                <a:pathLst>
                  <a:path h="945029" w="5152178">
                    <a:moveTo>
                      <a:pt x="4598458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598458" y="0"/>
                    </a:lnTo>
                    <a:cubicBezTo>
                      <a:pt x="4904528" y="0"/>
                      <a:pt x="5152178" y="211567"/>
                      <a:pt x="5152178" y="473042"/>
                    </a:cubicBezTo>
                    <a:cubicBezTo>
                      <a:pt x="5150908" y="733433"/>
                      <a:pt x="4903258" y="945029"/>
                      <a:pt x="4598458" y="945029"/>
                    </a:cubicBezTo>
                    <a:close/>
                  </a:path>
                </a:pathLst>
              </a:custGeom>
              <a:solidFill>
                <a:srgbClr val="FA643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32508" y="179051"/>
              <a:ext cx="390184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</a:rPr>
                <a:t>Content-based filtering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019425"/>
            <a:ext cx="646520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TF-IDF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Vectorization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90581" y="2640051"/>
            <a:ext cx="9454227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 Bold"/>
              </a:rPr>
              <a:t>2. Inverse Document Frequency(IDF)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Words that appear in more documents get a lower IDF score, downplaying their importance in any single document.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590581" y="1110971"/>
            <a:ext cx="8309729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 Bold"/>
              </a:rPr>
              <a:t>1.  Term Frequency(TF)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How many times a word appear within a document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075743" y="5607405"/>
            <a:ext cx="3825788" cy="926032"/>
            <a:chOff x="0" y="0"/>
            <a:chExt cx="5101051" cy="123470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101051" cy="1234709"/>
              <a:chOff x="0" y="0"/>
              <a:chExt cx="1171482" cy="28355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171482" cy="283557"/>
              </a:xfrm>
              <a:custGeom>
                <a:avLst/>
                <a:gdLst/>
                <a:ahLst/>
                <a:cxnLst/>
                <a:rect r="r" b="b" t="t" l="l"/>
                <a:pathLst>
                  <a:path h="283557" w="1171482">
                    <a:moveTo>
                      <a:pt x="0" y="0"/>
                    </a:moveTo>
                    <a:lnTo>
                      <a:pt x="1171482" y="0"/>
                    </a:lnTo>
                    <a:lnTo>
                      <a:pt x="1171482" y="283557"/>
                    </a:lnTo>
                    <a:lnTo>
                      <a:pt x="0" y="2835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1171482" cy="3311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579854" y="237360"/>
              <a:ext cx="3941342" cy="683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34"/>
                </a:lnSpc>
                <a:spcBef>
                  <a:spcPct val="0"/>
                </a:spcBef>
              </a:pPr>
              <a:r>
                <a:rPr lang="en-US" sz="3024">
                  <a:solidFill>
                    <a:srgbClr val="000000"/>
                  </a:solidFill>
                  <a:latin typeface="Public Sans Italics"/>
                </a:rPr>
                <a:t>TF_IDF = TF * IDF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590581" y="7076362"/>
            <a:ext cx="897921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-&gt; This score reflects how important a specific word to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Public Sans"/>
              </a:rPr>
              <a:t> a particular document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DAGGcMxgqRw</dc:identifier>
  <dcterms:modified xsi:type="dcterms:W3CDTF">2011-08-01T06:04:30Z</dcterms:modified>
  <cp:revision>1</cp:revision>
  <dc:title>ML Group 10: Game Recommendation System</dc:title>
</cp:coreProperties>
</file>