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70" r:id="rId4"/>
    <p:sldId id="271" r:id="rId5"/>
    <p:sldId id="258" r:id="rId6"/>
    <p:sldId id="259" r:id="rId7"/>
    <p:sldId id="265" r:id="rId8"/>
    <p:sldId id="261" r:id="rId9"/>
    <p:sldId id="268" r:id="rId10"/>
    <p:sldId id="269" r:id="rId11"/>
    <p:sldId id="272" r:id="rId12"/>
    <p:sldId id="262" r:id="rId13"/>
    <p:sldId id="263" r:id="rId14"/>
    <p:sldId id="273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9D7B26C5-4107-4FEC-AEDC-1716B250A1EF}" styleName="Светлый стиль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8034E78-7F5D-4C2E-B375-FC64B27BC917}" styleName="Темный стиль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Темный стиль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4818" autoAdjust="0"/>
  </p:normalViewPr>
  <p:slideViewPr>
    <p:cSldViewPr snapToGrid="0">
      <p:cViewPr varScale="1">
        <p:scale>
          <a:sx n="83" d="100"/>
          <a:sy n="83" d="100"/>
        </p:scale>
        <p:origin x="1638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A6DE19-7F9E-4FA7-8EED-418951F7D8DC}" type="datetimeFigureOut">
              <a:rPr lang="ru-RU" smtClean="0"/>
              <a:t>21.06.2022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E9B4C7-3B3E-4490-B193-3E42B14346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67374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Здравствуйте уважаемая комиссия. Вашему вниманию представляется курсовая работа на тему… по дисциплине  студент группы……..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E9B4C7-3B3E-4490-B193-3E42B14346FA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85205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E9B4C7-3B3E-4490-B193-3E42B14346FA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18825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качестве входной информации используются текстовые файл формата .</a:t>
            </a:r>
            <a:r>
              <a:rPr lang="ru-RU" dirty="0" err="1"/>
              <a:t>txt</a:t>
            </a:r>
            <a:r>
              <a:rPr lang="ru-RU" dirty="0"/>
              <a:t>, соответствующие предметной области – далее приведена спецификация их параметров. Основным</a:t>
            </a:r>
            <a:r>
              <a:rPr lang="ru-RU" baseline="0" dirty="0"/>
              <a:t> документом является ….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E9B4C7-3B3E-4490-B193-3E42B14346FA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34142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Выходными документами программы являются файлы формата .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txt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«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». 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Отчет ***** представляет собой документ, в котором ******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E9B4C7-3B3E-4490-B193-3E42B14346FA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38580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удобства работы пользователя информационная система должна иметь следующие интерфейсы:</a:t>
            </a:r>
          </a:p>
          <a:p>
            <a:pPr lvl="1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****</a:t>
            </a:r>
          </a:p>
          <a:p>
            <a:pPr lvl="1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******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Выводимые текстовые сообщения выводятся только на русском языке.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Ввод информации осуществляется с помощью стандартных средств: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Клавиатура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Манипулятор типа «мышь»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Осуществляется проверка всех вводимых данных.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E9B4C7-3B3E-4490-B193-3E42B14346FA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97805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разработке программы было написано *** функций, основные из них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E9B4C7-3B3E-4490-B193-3E42B14346FA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04782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Здравствуйте уважаемая комиссия. Вашему вниманию представляется курсовая работа на тему… по дисциплине  студент группы……..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E9B4C7-3B3E-4490-B193-3E42B14346FA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83243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E6EB2-908D-499E-B2D1-212C6906FB54}" type="datetime1">
              <a:rPr lang="ru-RU" smtClean="0"/>
              <a:t>21.06.2022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D789-BFB5-4A23-BCBA-731DF75AA1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3432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CBED1-0AB5-4C20-B2AC-AC2585012C56}" type="datetime1">
              <a:rPr lang="ru-RU" smtClean="0"/>
              <a:t>21.06.2022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D789-BFB5-4A23-BCBA-731DF75AA1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3557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35F99-0626-43AD-8733-8D98D1A60846}" type="datetime1">
              <a:rPr lang="ru-RU" smtClean="0"/>
              <a:t>21.06.2022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D789-BFB5-4A23-BCBA-731DF75AA1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1502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307E0-58A0-4CDB-8BE9-2A58568B4CD8}" type="datetime1">
              <a:rPr lang="ru-RU" smtClean="0"/>
              <a:t>21.06.2022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D789-BFB5-4A23-BCBA-731DF75AA1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0307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AF340-A21C-423F-ACB5-A6191E498B33}" type="datetime1">
              <a:rPr lang="ru-RU" smtClean="0"/>
              <a:t>21.06.2022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D789-BFB5-4A23-BCBA-731DF75AA1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0648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C3DED-5239-47F5-9426-AECB026DDB36}" type="datetime1">
              <a:rPr lang="ru-RU" smtClean="0"/>
              <a:t>21.06.2022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D789-BFB5-4A23-BCBA-731DF75AA1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7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DD4F2-0BCE-4EC7-9BB2-2951E1E97C2F}" type="datetime1">
              <a:rPr lang="ru-RU" smtClean="0"/>
              <a:t>21.06.2022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D789-BFB5-4A23-BCBA-731DF75AA1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7571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F2167-9680-4828-BFF1-8337B18A353F}" type="datetime1">
              <a:rPr lang="ru-RU" smtClean="0"/>
              <a:t>21.06.2022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D789-BFB5-4A23-BCBA-731DF75AA1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9356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0493F-540C-49DA-9B4B-FB33E4457053}" type="datetime1">
              <a:rPr lang="ru-RU" smtClean="0"/>
              <a:t>21.06.2022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D789-BFB5-4A23-BCBA-731DF75AA1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5155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340FE-A306-4B15-A9AF-17AA0DB32F8D}" type="datetime1">
              <a:rPr lang="ru-RU" smtClean="0"/>
              <a:t>21.06.2022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D789-BFB5-4A23-BCBA-731DF75AA1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4783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2310E-96BB-42B0-B6AF-E9EDD14182E3}" type="datetime1">
              <a:rPr lang="ru-RU" smtClean="0"/>
              <a:t>21.06.2022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D789-BFB5-4A23-BCBA-731DF75AA1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6262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E68754-CE83-405C-B486-BC727CADBEC0}" type="datetime1">
              <a:rPr lang="ru-RU" smtClean="0"/>
              <a:t>21.06.2022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74D789-BFB5-4A23-BCBA-731DF75AA1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7059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10B42F5C-CEAD-467E-95A7-48CD2BAB99D0}"/>
              </a:ext>
            </a:extLst>
          </p:cNvPr>
          <p:cNvSpPr/>
          <p:nvPr/>
        </p:nvSpPr>
        <p:spPr>
          <a:xfrm>
            <a:off x="3049" y="238523"/>
            <a:ext cx="121889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2400"/>
              </a:spcBef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Факультет цифровых технологий и кибербезопасности</a:t>
            </a:r>
          </a:p>
          <a:p>
            <a:pPr algn="ctr"/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Кафедра информационной безопасности и цифровых технологий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275AAD3-E3D8-4BE5-A45A-EB4FBBEFD5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4248" y="55562"/>
            <a:ext cx="1729695" cy="1729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Заголовок 7">
            <a:extLst>
              <a:ext uri="{FF2B5EF4-FFF2-40B4-BE49-F238E27FC236}">
                <a16:creationId xmlns:a16="http://schemas.microsoft.com/office/drawing/2014/main" id="{9C54B19A-07B6-44EC-9F55-11D8C2A2A0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30321"/>
            <a:ext cx="9144000" cy="1370671"/>
          </a:xfrm>
        </p:spPr>
        <p:txBody>
          <a:bodyPr>
            <a:noAutofit/>
          </a:bodyPr>
          <a:lstStyle/>
          <a:p>
            <a:r>
              <a:rPr lang="ru-RU" sz="1800" dirty="0">
                <a:latin typeface="Times New Roman" panose="02020603050405020304" pitchFamily="18" charset="0"/>
              </a:rPr>
              <a:t>КУРСОВАЯ РАБОТА </a:t>
            </a:r>
            <a:br>
              <a:rPr lang="ru-RU" sz="1800" dirty="0">
                <a:latin typeface="Times New Roman" panose="02020603050405020304" pitchFamily="18" charset="0"/>
              </a:rPr>
            </a:br>
            <a:br>
              <a:rPr lang="ru-RU" sz="1800" dirty="0">
                <a:latin typeface="Times New Roman" panose="02020603050405020304" pitchFamily="18" charset="0"/>
              </a:rPr>
            </a:br>
            <a:r>
              <a:rPr lang="ru-R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«Разработка компьютерной программы «Учет посещаемости студентов»</a:t>
            </a:r>
            <a:br>
              <a:rPr lang="ru-RU" sz="1800" dirty="0">
                <a:latin typeface="Times New Roman" panose="02020603050405020304" pitchFamily="18" charset="0"/>
              </a:rPr>
            </a:br>
            <a:br>
              <a:rPr lang="ru-RU" sz="1800" dirty="0">
                <a:latin typeface="Times New Roman" panose="02020603050405020304" pitchFamily="18" charset="0"/>
              </a:rPr>
            </a:br>
            <a:r>
              <a:rPr lang="ru-RU" sz="1800" dirty="0">
                <a:latin typeface="Times New Roman" panose="02020603050405020304" pitchFamily="18" charset="0"/>
              </a:rPr>
              <a:t>выполнена в рамках изучения дисциплины</a:t>
            </a:r>
            <a:br>
              <a:rPr lang="ru-RU" sz="1800" dirty="0">
                <a:latin typeface="Times New Roman" panose="02020603050405020304" pitchFamily="18" charset="0"/>
              </a:rPr>
            </a:br>
            <a:r>
              <a:rPr lang="ru-RU" sz="1800" dirty="0">
                <a:latin typeface="Times New Roman" panose="02020603050405020304" pitchFamily="18" charset="0"/>
              </a:rPr>
              <a:t>«Основы программирования»</a:t>
            </a:r>
            <a:br>
              <a:rPr lang="ru-RU" sz="1800" dirty="0">
                <a:latin typeface="Times New Roman" panose="02020603050405020304" pitchFamily="18" charset="0"/>
              </a:rPr>
            </a:br>
            <a:br>
              <a:rPr lang="ru-RU" sz="1800" dirty="0">
                <a:latin typeface="Times New Roman" panose="02020603050405020304" pitchFamily="18" charset="0"/>
              </a:rPr>
            </a:b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Направление подготовки: 09.03.01 Информатика и вычислительная техника</a:t>
            </a:r>
            <a:b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ru-RU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82A51C-0F08-47D7-B185-36A0E2C6B915}"/>
              </a:ext>
            </a:extLst>
          </p:cNvPr>
          <p:cNvSpPr txBox="1"/>
          <p:nvPr/>
        </p:nvSpPr>
        <p:spPr>
          <a:xfrm>
            <a:off x="8187777" y="4334896"/>
            <a:ext cx="361446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Исполнитель: студент группы ВВС-38 </a:t>
            </a:r>
          </a:p>
          <a:p>
            <a:pPr>
              <a:spcAft>
                <a:spcPts val="1200"/>
              </a:spcAft>
            </a:pPr>
            <a:r>
              <a:rPr lang="ru-RU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Молодожонов В.В.</a:t>
            </a:r>
            <a:endParaRPr lang="ru-RU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Научный руководитель: старший преподаватель кафедры 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ИБиЦТ</a:t>
            </a:r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  <a:p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Смирнова Ю.А 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932449" y="6361793"/>
            <a:ext cx="2327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Астрахань – 2022</a:t>
            </a:r>
          </a:p>
        </p:txBody>
      </p:sp>
    </p:spTree>
    <p:extLst>
      <p:ext uri="{BB962C8B-B14F-4D97-AF65-F5344CB8AC3E}">
        <p14:creationId xmlns:p14="http://schemas.microsoft.com/office/powerpoint/2010/main" val="38585581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Руководство программиста</a:t>
            </a:r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EDA7C255-291B-4709-A9D0-BAB0AE5CE2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1070545"/>
              </p:ext>
            </p:extLst>
          </p:nvPr>
        </p:nvGraphicFramePr>
        <p:xfrm>
          <a:off x="838199" y="1504709"/>
          <a:ext cx="10515599" cy="4743953"/>
        </p:xfrm>
        <a:graphic>
          <a:graphicData uri="http://schemas.openxmlformats.org/drawingml/2006/table">
            <a:tbl>
              <a:tblPr firstRow="1" firstCol="1" bandRow="1">
                <a:tableStyleId>{5202B0CA-FC54-4496-8BCA-5EF66A818D29}</a:tableStyleId>
              </a:tblPr>
              <a:tblGrid>
                <a:gridCol w="3665174">
                  <a:extLst>
                    <a:ext uri="{9D8B030D-6E8A-4147-A177-3AD203B41FA5}">
                      <a16:colId xmlns:a16="http://schemas.microsoft.com/office/drawing/2014/main" val="1209046893"/>
                    </a:ext>
                  </a:extLst>
                </a:gridCol>
                <a:gridCol w="6850425">
                  <a:extLst>
                    <a:ext uri="{9D8B030D-6E8A-4147-A177-3AD203B41FA5}">
                      <a16:colId xmlns:a16="http://schemas.microsoft.com/office/drawing/2014/main" val="3343239273"/>
                    </a:ext>
                  </a:extLst>
                </a:gridCol>
              </a:tblGrid>
              <a:tr h="58618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600" dirty="0">
                          <a:effectLst/>
                        </a:rPr>
                        <a:t>Название функции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600" dirty="0">
                          <a:effectLst/>
                        </a:rPr>
                        <a:t>Функциональное назначение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22384388"/>
                  </a:ext>
                </a:extLst>
              </a:tr>
              <a:tr h="40020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600">
                          <a:effectLst/>
                        </a:rPr>
                        <a:t>StringToDate(string)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600" dirty="0">
                          <a:effectLst/>
                        </a:rPr>
                        <a:t>Позволяет преобразовать строку в дату(</a:t>
                      </a:r>
                      <a:r>
                        <a:rPr lang="ru-RU" sz="1600" dirty="0" err="1">
                          <a:effectLst/>
                        </a:rPr>
                        <a:t>datetime</a:t>
                      </a:r>
                      <a:r>
                        <a:rPr lang="ru-RU" sz="1600" dirty="0">
                          <a:effectLst/>
                        </a:rPr>
                        <a:t>).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32942921"/>
                  </a:ext>
                </a:extLst>
              </a:tr>
              <a:tr h="40020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600">
                          <a:effectLst/>
                        </a:rPr>
                        <a:t>DateToString(date)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600">
                          <a:effectLst/>
                        </a:rPr>
                        <a:t>Позволяет преобразовать дату(datetime) в строку.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96077212"/>
                  </a:ext>
                </a:extLst>
              </a:tr>
              <a:tr h="40020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600">
                          <a:effectLst/>
                        </a:rPr>
                        <a:t>delete_duplicate(my_list)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600">
                          <a:effectLst/>
                        </a:rPr>
                        <a:t>Позволяет удалить дубликаты в списке.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35562343"/>
                  </a:ext>
                </a:extLst>
              </a:tr>
              <a:tr h="40020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600">
                          <a:effectLst/>
                        </a:rPr>
                        <a:t>array_column_of_CSV(index)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600">
                          <a:effectLst/>
                        </a:rPr>
                        <a:t>Позволяет получить определенный столбец из файла.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61757905"/>
                  </a:ext>
                </a:extLst>
              </a:tr>
              <a:tr h="64181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600">
                          <a:effectLst/>
                        </a:rPr>
                        <a:t>array_columns_of_CSV(start=0, end=None)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600" dirty="0">
                          <a:effectLst/>
                        </a:rPr>
                        <a:t>Позволяет получить определенные столбцы из файла.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30155878"/>
                  </a:ext>
                </a:extLst>
              </a:tr>
              <a:tr h="40020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600">
                          <a:effectLst/>
                        </a:rPr>
                        <a:t>edit_cell(tree, event)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600">
                          <a:effectLst/>
                        </a:rPr>
                        <a:t>Позволяет редактировать ячейку в таблице.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98751087"/>
                  </a:ext>
                </a:extLst>
              </a:tr>
              <a:tr h="82253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600" dirty="0" err="1">
                          <a:effectLst/>
                        </a:rPr>
                        <a:t>journal</a:t>
                      </a:r>
                      <a:r>
                        <a:rPr lang="ru-RU" sz="1600" dirty="0">
                          <a:effectLst/>
                        </a:rPr>
                        <a:t>(</a:t>
                      </a:r>
                      <a:r>
                        <a:rPr lang="ru-RU" sz="1600" dirty="0" err="1">
                          <a:effectLst/>
                        </a:rPr>
                        <a:t>data</a:t>
                      </a:r>
                      <a:r>
                        <a:rPr lang="ru-RU" sz="1600" dirty="0">
                          <a:effectLst/>
                        </a:rPr>
                        <a:t>)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600" dirty="0">
                          <a:effectLst/>
                        </a:rPr>
                        <a:t>Создает окно журнала с таблицей, позволяет редактировать таблицу, сохранить внесенные изменения.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19639491"/>
                  </a:ext>
                </a:extLst>
              </a:tr>
              <a:tr h="64181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600">
                          <a:effectLst/>
                        </a:rPr>
                        <a:t>count_misses(tree)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600" dirty="0">
                          <a:effectLst/>
                        </a:rPr>
                        <a:t>Создает окно списка пропусков с таблицей, позволяет сохранить таблицу.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86048665"/>
                  </a:ext>
                </a:extLst>
              </a:tr>
            </a:tbl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D789-BFB5-4A23-BCBA-731DF75AA17A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48496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D80A181B-444B-4186-8AE5-703D6893F0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6405131"/>
              </p:ext>
            </p:extLst>
          </p:nvPr>
        </p:nvGraphicFramePr>
        <p:xfrm>
          <a:off x="752354" y="324091"/>
          <a:ext cx="10601446" cy="5983752"/>
        </p:xfrm>
        <a:graphic>
          <a:graphicData uri="http://schemas.openxmlformats.org/drawingml/2006/table">
            <a:tbl>
              <a:tblPr firstRow="1" firstCol="1" bandRow="1">
                <a:tableStyleId>{5202B0CA-FC54-4496-8BCA-5EF66A818D29}</a:tableStyleId>
              </a:tblPr>
              <a:tblGrid>
                <a:gridCol w="3695096">
                  <a:extLst>
                    <a:ext uri="{9D8B030D-6E8A-4147-A177-3AD203B41FA5}">
                      <a16:colId xmlns:a16="http://schemas.microsoft.com/office/drawing/2014/main" val="3604420034"/>
                    </a:ext>
                  </a:extLst>
                </a:gridCol>
                <a:gridCol w="6906350">
                  <a:extLst>
                    <a:ext uri="{9D8B030D-6E8A-4147-A177-3AD203B41FA5}">
                      <a16:colId xmlns:a16="http://schemas.microsoft.com/office/drawing/2014/main" val="2904434017"/>
                    </a:ext>
                  </a:extLst>
                </a:gridCol>
              </a:tblGrid>
              <a:tr h="61746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600" dirty="0">
                          <a:effectLst/>
                        </a:rPr>
                        <a:t>Название функции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600" dirty="0">
                          <a:effectLst/>
                        </a:rPr>
                        <a:t>Функциональное назначение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78444785"/>
                  </a:ext>
                </a:extLst>
              </a:tr>
              <a:tr h="599097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ru-RU" sz="1600" dirty="0" err="1">
                          <a:solidFill>
                            <a:schemeClr val="tx1"/>
                          </a:solidFill>
                          <a:effectLst/>
                        </a:rPr>
                        <a:t>fragmentation</a:t>
                      </a: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ru-RU" sz="1600" dirty="0" err="1">
                          <a:solidFill>
                            <a:schemeClr val="tx1"/>
                          </a:solidFill>
                          <a:effectLst/>
                        </a:rPr>
                        <a:t>df</a:t>
                      </a: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</a:rPr>
                        <a:t>Позволяет разбить группу на две подгруппы и сохранить в двух файлах.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82281395"/>
                  </a:ext>
                </a:extLst>
              </a:tr>
              <a:tr h="429129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ru-RU" sz="1600">
                          <a:solidFill>
                            <a:schemeClr val="tx1"/>
                          </a:solidFill>
                          <a:effectLst/>
                        </a:rPr>
                        <a:t>grouping(tree)</a:t>
                      </a:r>
                      <a:endParaRPr lang="ru-RU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ru-RU" sz="1600">
                          <a:solidFill>
                            <a:schemeClr val="tx1"/>
                          </a:solidFill>
                          <a:effectLst/>
                        </a:rPr>
                        <a:t>Позволяет создать из массива список со студентами.</a:t>
                      </a:r>
                      <a:endParaRPr lang="ru-RU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30914175"/>
                  </a:ext>
                </a:extLst>
              </a:tr>
              <a:tr h="626024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ru-RU" sz="1600">
                          <a:solidFill>
                            <a:schemeClr val="tx1"/>
                          </a:solidFill>
                          <a:effectLst/>
                        </a:rPr>
                        <a:t>list_group(group)</a:t>
                      </a:r>
                      <a:endParaRPr lang="ru-RU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ru-RU" sz="1600">
                          <a:solidFill>
                            <a:schemeClr val="tx1"/>
                          </a:solidFill>
                          <a:effectLst/>
                        </a:rPr>
                        <a:t>Создает окно списка студентов с таблицей, позволяет сохранить таблицу.</a:t>
                      </a:r>
                      <a:endParaRPr lang="ru-RU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29660691"/>
                  </a:ext>
                </a:extLst>
              </a:tr>
              <a:tr h="429129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ru-RU" sz="1600">
                          <a:solidFill>
                            <a:schemeClr val="tx1"/>
                          </a:solidFill>
                          <a:effectLst/>
                        </a:rPr>
                        <a:t>edit_row(tree)</a:t>
                      </a:r>
                      <a:endParaRPr lang="ru-RU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</a:rPr>
                        <a:t>Позволяет редактировать строку в таблице.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26053024"/>
                  </a:ext>
                </a:extLst>
              </a:tr>
              <a:tr h="429129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ru-RU" sz="1600">
                          <a:solidFill>
                            <a:schemeClr val="tx1"/>
                          </a:solidFill>
                          <a:effectLst/>
                        </a:rPr>
                        <a:t>save_file(added_list)</a:t>
                      </a:r>
                      <a:endParaRPr lang="ru-RU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</a:rPr>
                        <a:t>Позволяет сохранить список в файл.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21401339"/>
                  </a:ext>
                </a:extLst>
              </a:tr>
              <a:tr h="897806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ru-RU" sz="1600" dirty="0" err="1">
                          <a:solidFill>
                            <a:schemeClr val="tx1"/>
                          </a:solidFill>
                          <a:effectLst/>
                        </a:rPr>
                        <a:t>download_window</a:t>
                      </a: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</a:rPr>
                        <a:t>()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</a:rPr>
                        <a:t>Позволяет загрузить файл и проверить его на отсутствие, а также на ошибки, при ошибке вызывает окно с ошибкой.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13499695"/>
                  </a:ext>
                </a:extLst>
              </a:tr>
              <a:tr h="897806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ru-RU" sz="1600" b="1" kern="1200" dirty="0" err="1">
                          <a:solidFill>
                            <a:schemeClr val="tx1"/>
                          </a:solidFill>
                          <a:effectLst/>
                        </a:rPr>
                        <a:t>authorization_window</a:t>
                      </a:r>
                      <a:r>
                        <a:rPr lang="ru-RU" sz="1600" b="1" kern="1200" dirty="0">
                          <a:solidFill>
                            <a:schemeClr val="tx1"/>
                          </a:solidFill>
                          <a:effectLst/>
                        </a:rPr>
                        <a:t>()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ru-RU" sz="1600" kern="1200" dirty="0">
                          <a:solidFill>
                            <a:schemeClr val="tx1"/>
                          </a:solidFill>
                          <a:effectLst/>
                        </a:rPr>
                        <a:t>Позволяет войти в систему, вызывает окно авторизации.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0010804"/>
                  </a:ext>
                </a:extLst>
              </a:tr>
              <a:tr h="850179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ru-RU" sz="1600">
                          <a:solidFill>
                            <a:schemeClr val="tx1"/>
                          </a:solidFill>
                          <a:effectLst/>
                        </a:rPr>
                        <a:t>main_window()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ru-RU" sz="1600" kern="1200" dirty="0">
                          <a:solidFill>
                            <a:schemeClr val="tx1"/>
                          </a:solidFill>
                          <a:effectLst/>
                        </a:rPr>
                        <a:t>Вызывает главное окно, с таблицей из файла «</a:t>
                      </a:r>
                      <a:r>
                        <a:rPr lang="ru-RU" sz="1600" kern="1200" dirty="0" err="1">
                          <a:solidFill>
                            <a:schemeClr val="tx1"/>
                          </a:solidFill>
                          <a:effectLst/>
                        </a:rPr>
                        <a:t>data</a:t>
                      </a:r>
                      <a:r>
                        <a:rPr lang="ru-RU" sz="1600" kern="1200" dirty="0">
                          <a:solidFill>
                            <a:schemeClr val="tx1"/>
                          </a:solidFill>
                          <a:effectLst/>
                        </a:rPr>
                        <a:t>», а также имеет функционал редактирования таблицы и вызов других окон в данной программе.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94947746"/>
                  </a:ext>
                </a:extLst>
              </a:tr>
            </a:tbl>
          </a:graphicData>
        </a:graphic>
      </p:graphicFrame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2329B96-440E-4AE4-AF1F-12477EFFA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D789-BFB5-4A23-BCBA-731DF75AA17A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63825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A696FB-D02F-4384-AEBE-4885A0677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2600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Блок-схема алгоритма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D789-BFB5-4A23-BCBA-731DF75AA17A}" type="slidenum">
              <a:rPr lang="ru-RU" smtClean="0"/>
              <a:t>12</a:t>
            </a:fld>
            <a:endParaRPr lang="ru-RU"/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14F19193-6A6C-4510-89E8-E93F860BF1F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0506" y="891251"/>
            <a:ext cx="3157329" cy="54595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177604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41C7E9-6AEC-48FF-836D-FF9B57DE3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778" y="1514225"/>
            <a:ext cx="10676021" cy="4421354"/>
          </a:xfrm>
        </p:spPr>
        <p:txBody>
          <a:bodyPr>
            <a:normAutofit lnSpcReduction="10000"/>
          </a:bodyPr>
          <a:lstStyle/>
          <a:p>
            <a:pPr indent="0" algn="just">
              <a:lnSpc>
                <a:spcPct val="150000"/>
              </a:lnSpc>
              <a:buNone/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Результатом выполнения данной курсовой работы является разработка программы, которая упрощает учёт посещаемости, а также позволяет создавать отчеты. Во время выполнения работы были выполнены следующие задачи:</a:t>
            </a:r>
          </a:p>
          <a:p>
            <a:pPr marL="742950" lvl="1" indent="-285750" algn="just">
              <a:lnSpc>
                <a:spcPct val="150000"/>
              </a:lnSpc>
              <a:buFont typeface="Symbol" panose="05050102010706020507" pitchFamily="18" charset="2"/>
              <a:buChar char="-"/>
              <a:tabLst>
                <a:tab pos="630555" algn="l"/>
              </a:tabLst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Спроектирован и разработан интерфейс для программы.</a:t>
            </a:r>
          </a:p>
          <a:p>
            <a:pPr marL="742950" lvl="1" indent="-285750" algn="just">
              <a:lnSpc>
                <a:spcPct val="150000"/>
              </a:lnSpc>
              <a:buFont typeface="Symbol" panose="05050102010706020507" pitchFamily="18" charset="2"/>
              <a:buChar char="-"/>
              <a:tabLst>
                <a:tab pos="630555" algn="l"/>
              </a:tabLst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Проанализирована предметная область.</a:t>
            </a:r>
          </a:p>
          <a:p>
            <a:pPr marL="742950" lvl="1" indent="-285750" algn="just">
              <a:lnSpc>
                <a:spcPct val="150000"/>
              </a:lnSpc>
              <a:buFont typeface="Symbol" panose="05050102010706020507" pitchFamily="18" charset="2"/>
              <a:buChar char="-"/>
              <a:tabLst>
                <a:tab pos="630555" algn="l"/>
              </a:tabLst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Проанализированы входные и выходные данные системы.</a:t>
            </a:r>
          </a:p>
          <a:p>
            <a:pPr marL="742950" lvl="1" indent="-285750" algn="just">
              <a:lnSpc>
                <a:spcPct val="150000"/>
              </a:lnSpc>
              <a:buFont typeface="Symbol" panose="05050102010706020507" pitchFamily="18" charset="2"/>
              <a:buChar char="-"/>
              <a:tabLst>
                <a:tab pos="630555" algn="l"/>
              </a:tabLst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Было совершено тестирование программы.</a:t>
            </a:r>
          </a:p>
          <a:p>
            <a:pPr marL="742950" lvl="1" indent="-285750" algn="just">
              <a:lnSpc>
                <a:spcPct val="150000"/>
              </a:lnSpc>
              <a:buFont typeface="Symbol" panose="05050102010706020507" pitchFamily="18" charset="2"/>
              <a:buChar char="-"/>
              <a:tabLst>
                <a:tab pos="630555" algn="l"/>
              </a:tabLst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Разработка функций, которые позволяет создавать, редактировать таблицы.</a:t>
            </a:r>
          </a:p>
          <a:p>
            <a:pPr indent="0" algn="just">
              <a:lnSpc>
                <a:spcPct val="150000"/>
              </a:lnSpc>
              <a:buNone/>
            </a:pP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Программа разработана в соответствии с техническим заданием.</a:t>
            </a:r>
          </a:p>
          <a:p>
            <a:pPr marL="0" indent="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D789-BFB5-4A23-BCBA-731DF75AA17A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28701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10B42F5C-CEAD-467E-95A7-48CD2BAB99D0}"/>
              </a:ext>
            </a:extLst>
          </p:cNvPr>
          <p:cNvSpPr/>
          <p:nvPr/>
        </p:nvSpPr>
        <p:spPr>
          <a:xfrm>
            <a:off x="3049" y="238523"/>
            <a:ext cx="121889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2400"/>
              </a:spcBef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Факультет цифровых технологий и кибербезопасности</a:t>
            </a:r>
          </a:p>
          <a:p>
            <a:pPr algn="ctr"/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Кафедра информационной безопасности и цифровых технологий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275AAD3-E3D8-4BE5-A45A-EB4FBBEFD5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4248" y="55562"/>
            <a:ext cx="1729695" cy="1729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Заголовок 7">
            <a:extLst>
              <a:ext uri="{FF2B5EF4-FFF2-40B4-BE49-F238E27FC236}">
                <a16:creationId xmlns:a16="http://schemas.microsoft.com/office/drawing/2014/main" id="{9C54B19A-07B6-44EC-9F55-11D8C2A2A0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30321"/>
            <a:ext cx="9144000" cy="1370671"/>
          </a:xfrm>
        </p:spPr>
        <p:txBody>
          <a:bodyPr>
            <a:noAutofit/>
          </a:bodyPr>
          <a:lstStyle/>
          <a:p>
            <a:r>
              <a:rPr lang="ru-RU" sz="1800" dirty="0">
                <a:latin typeface="Times New Roman" panose="02020603050405020304" pitchFamily="18" charset="0"/>
              </a:rPr>
              <a:t>КУРСОВАЯ РАБОТА </a:t>
            </a:r>
            <a:br>
              <a:rPr lang="ru-RU" sz="1800" dirty="0">
                <a:latin typeface="Times New Roman" panose="02020603050405020304" pitchFamily="18" charset="0"/>
              </a:rPr>
            </a:br>
            <a:br>
              <a:rPr lang="ru-RU" sz="1800" dirty="0">
                <a:latin typeface="Times New Roman" panose="02020603050405020304" pitchFamily="18" charset="0"/>
              </a:rPr>
            </a:br>
            <a:r>
              <a:rPr lang="ru-R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«Разработка компьютерной программы «Учет посещаемости студентов»</a:t>
            </a:r>
            <a:br>
              <a:rPr lang="ru-RU" sz="1800" dirty="0">
                <a:latin typeface="Times New Roman" panose="02020603050405020304" pitchFamily="18" charset="0"/>
              </a:rPr>
            </a:br>
            <a:br>
              <a:rPr lang="ru-RU" sz="1800" dirty="0">
                <a:latin typeface="Times New Roman" panose="02020603050405020304" pitchFamily="18" charset="0"/>
              </a:rPr>
            </a:br>
            <a:r>
              <a:rPr lang="ru-RU" sz="1800" dirty="0">
                <a:latin typeface="Times New Roman" panose="02020603050405020304" pitchFamily="18" charset="0"/>
              </a:rPr>
              <a:t>выполнена в рамках изучения дисциплины</a:t>
            </a:r>
            <a:br>
              <a:rPr lang="ru-RU" sz="1800" dirty="0">
                <a:latin typeface="Times New Roman" panose="02020603050405020304" pitchFamily="18" charset="0"/>
              </a:rPr>
            </a:br>
            <a:r>
              <a:rPr lang="ru-RU" sz="1800" dirty="0">
                <a:latin typeface="Times New Roman" panose="02020603050405020304" pitchFamily="18" charset="0"/>
              </a:rPr>
              <a:t>«Основы программирования»</a:t>
            </a:r>
            <a:br>
              <a:rPr lang="ru-RU" sz="1800" dirty="0">
                <a:latin typeface="Times New Roman" panose="02020603050405020304" pitchFamily="18" charset="0"/>
              </a:rPr>
            </a:br>
            <a:br>
              <a:rPr lang="ru-RU" sz="1800" dirty="0">
                <a:latin typeface="Times New Roman" panose="02020603050405020304" pitchFamily="18" charset="0"/>
              </a:rPr>
            </a:b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Направление подготовки: 09.03.01 Информатика и вычислительная техника</a:t>
            </a:r>
            <a:b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ru-RU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82A51C-0F08-47D7-B185-36A0E2C6B915}"/>
              </a:ext>
            </a:extLst>
          </p:cNvPr>
          <p:cNvSpPr txBox="1"/>
          <p:nvPr/>
        </p:nvSpPr>
        <p:spPr>
          <a:xfrm>
            <a:off x="8187777" y="4334896"/>
            <a:ext cx="361446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Исполнитель: студент группы ВВС-38 </a:t>
            </a:r>
          </a:p>
          <a:p>
            <a:pPr>
              <a:spcAft>
                <a:spcPts val="1200"/>
              </a:spcAft>
            </a:pPr>
            <a:r>
              <a:rPr lang="ru-RU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Молодожонов В.В.</a:t>
            </a:r>
            <a:endParaRPr lang="ru-RU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Научный руководитель: старший преподаватель кафедры 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ИБиЦТ</a:t>
            </a:r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  <a:p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Смирнова Ю.А 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932449" y="6361793"/>
            <a:ext cx="2327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Астрахань – 2022</a:t>
            </a:r>
          </a:p>
        </p:txBody>
      </p:sp>
    </p:spTree>
    <p:extLst>
      <p:ext uri="{BB962C8B-B14F-4D97-AF65-F5344CB8AC3E}">
        <p14:creationId xmlns:p14="http://schemas.microsoft.com/office/powerpoint/2010/main" val="275141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BC1F3D-EFA0-4076-8EE8-69CDC4284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07572" y="1581785"/>
            <a:ext cx="10515600" cy="4351338"/>
          </a:xfrm>
        </p:spPr>
        <p:txBody>
          <a:bodyPr>
            <a:noAutofit/>
          </a:bodyPr>
          <a:lstStyle/>
          <a:p>
            <a:pPr indent="0" algn="just">
              <a:lnSpc>
                <a:spcPct val="150000"/>
              </a:lnSpc>
              <a:buNone/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ru-RU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 развитием информационных технологий и телекоммуникаций жизнь становится все более мобильной и информативной. Новые технологии прочно входят в различные отрасли хозяйствования, сферы жизни и несут новые нормы в них. Так уже нераздельна информационная сфера с образовательной, все реальнее движение к полной цифровизации образования. Вследствие этого появились не только возможности, но и потребность в реализации вспомогательного программного обеспечения. Однако в современных условиях не представляется возможным организация подобных систем крупными компаниями, а потому данную нишу должны заполнить малые, самостоятельные разработчики. </a:t>
            </a:r>
            <a:endParaRPr lang="ru-RU" sz="2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D789-BFB5-4A23-BCBA-731DF75AA17A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9265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1BD98B6E-8F26-4E6D-9292-7A06105380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80010"/>
            <a:ext cx="10515600" cy="579695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ru-RU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Показателем работы студентов и преподавателей, обучающих их, является успеваемость по дисциплинам, что находится в прямо пропорциональной зависимости от процента посещаемости занятий. Руководство института заинтересованно в том, чтобы осуществлялся непрерывный учет и контроль за деятельностью студентов, а именно за их посещаемостью. </a:t>
            </a:r>
          </a:p>
          <a:p>
            <a:pPr marL="0" indent="0">
              <a:buNone/>
            </a:pPr>
            <a:r>
              <a:rPr lang="ru-RU" sz="3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ru-RU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На данный момент учет и контроль осуществляется "вручную". Обработка данных "вручную" является трудоемкой и занимает много времени. Кроме того, задачи учета и контроля посещаемости и успеваемости студентов осложняются еще и тем, что необходимая информация хранится на бумажных носителях.</a:t>
            </a:r>
            <a:endParaRPr lang="ru-RU" sz="3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ru-RU" sz="32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710F34C-BDE0-476A-BA0A-9C8BDFB7F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D789-BFB5-4A23-BCBA-731DF75AA17A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3640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4DE1EBF4-C1BA-462E-96DD-D02C486B44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95647"/>
            <a:ext cx="10515600" cy="508263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3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ru-RU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Такая программа поможет упростить учёт посещаемости, а также создавать отчеты. Поэтому тема «Разработка компьютерной программы «Учет посещаемости студентов» сегодня является актуальной. Именно поэтому данный проект предоставляет возможность для реализации студентом. Благодаря такому программному обеспечению можно упростить и ускорить работу преподавателей с учетом и отчётами о посещаемости.</a:t>
            </a:r>
            <a:endParaRPr lang="ru-RU" sz="3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endParaRPr lang="ru-RU" sz="36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851A131-3C16-4EEE-9F6E-DE95AB636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D789-BFB5-4A23-BCBA-731DF75AA17A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5088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D789-BFB5-4A23-BCBA-731DF75AA17A}" type="slidenum">
              <a:rPr lang="ru-RU" smtClean="0"/>
              <a:t>5</a:t>
            </a:fld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278674" y="391272"/>
            <a:ext cx="11643360" cy="60369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ct val="150000"/>
              </a:lnSpc>
            </a:pPr>
            <a:r>
              <a:rPr lang="ru-RU" sz="2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Целью курсовой работы является: </a:t>
            </a:r>
            <a:r>
              <a:rPr lang="ru-RU" sz="2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разработать программу, которая позволяет упростить работу, предоставляющей возможность сокращения времени при учете посещаемости студентов, и вход по логину и паролю.</a:t>
            </a:r>
            <a:endParaRPr lang="ru-RU" sz="2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0215" algn="just">
              <a:lnSpc>
                <a:spcPct val="150000"/>
              </a:lnSpc>
            </a:pPr>
            <a:r>
              <a:rPr lang="ru-RU" sz="2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Разработать программу со следующим функционалом:</a:t>
            </a:r>
            <a:endParaRPr lang="ru-RU" sz="2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+mj-lt"/>
              <a:buAutoNum type="arabicPeriod"/>
              <a:tabLst>
                <a:tab pos="450215" algn="l"/>
              </a:tabLst>
            </a:pPr>
            <a:r>
              <a:rPr lang="ru-RU" sz="2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Распределение группы на подгруппы</a:t>
            </a:r>
          </a:p>
          <a:p>
            <a:pPr marL="742950" lvl="1" indent="-285750" algn="just">
              <a:lnSpc>
                <a:spcPct val="150000"/>
              </a:lnSpc>
              <a:buFont typeface="+mj-lt"/>
              <a:buAutoNum type="arabicPeriod"/>
              <a:tabLst>
                <a:tab pos="450215" algn="l"/>
              </a:tabLst>
            </a:pPr>
            <a:r>
              <a:rPr lang="ru-RU" sz="2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Журнал посещаемости пар</a:t>
            </a:r>
          </a:p>
          <a:p>
            <a:pPr marL="742950" lvl="1" indent="-285750" algn="just">
              <a:lnSpc>
                <a:spcPct val="150000"/>
              </a:lnSpc>
              <a:buFont typeface="+mj-lt"/>
              <a:buAutoNum type="arabicPeriod"/>
              <a:tabLst>
                <a:tab pos="450215" algn="l"/>
              </a:tabLst>
            </a:pPr>
            <a:r>
              <a:rPr lang="ru-RU" sz="2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Учет пропусков студентов</a:t>
            </a:r>
          </a:p>
          <a:p>
            <a:pPr marL="742950" lvl="1" indent="-285750" algn="just">
              <a:lnSpc>
                <a:spcPct val="150000"/>
              </a:lnSpc>
              <a:buFont typeface="+mj-lt"/>
              <a:buAutoNum type="arabicPeriod"/>
              <a:tabLst>
                <a:tab pos="450215" algn="l"/>
              </a:tabLst>
            </a:pPr>
            <a:r>
              <a:rPr lang="ru-RU" sz="2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Отчет о формировании списков посещаемости</a:t>
            </a:r>
          </a:p>
        </p:txBody>
      </p:sp>
    </p:spTree>
    <p:extLst>
      <p:ext uri="{BB962C8B-B14F-4D97-AF65-F5344CB8AC3E}">
        <p14:creationId xmlns:p14="http://schemas.microsoft.com/office/powerpoint/2010/main" val="1319275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F8C64F-D83B-4CCB-8CEC-3ED9FABFB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 параметров входной информации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D789-BFB5-4A23-BCBA-731DF75AA17A}" type="slidenum">
              <a:rPr lang="ru-RU" smtClean="0"/>
              <a:t>6</a:t>
            </a:fld>
            <a:endParaRPr lang="ru-RU"/>
          </a:p>
        </p:txBody>
      </p:sp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94078B1D-C29C-4EE8-9DDA-D0879A037CA9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898027960"/>
              </p:ext>
            </p:extLst>
          </p:nvPr>
        </p:nvGraphicFramePr>
        <p:xfrm>
          <a:off x="1594717" y="2320053"/>
          <a:ext cx="9002565" cy="3406932"/>
        </p:xfrm>
        <a:graphic>
          <a:graphicData uri="http://schemas.openxmlformats.org/drawingml/2006/table">
            <a:tbl>
              <a:tblPr firstRow="1" firstCol="1" bandRow="1">
                <a:tableStyleId>{5202B0CA-FC54-4496-8BCA-5EF66A818D29}</a:tableStyleId>
              </a:tblPr>
              <a:tblGrid>
                <a:gridCol w="4967567">
                  <a:extLst>
                    <a:ext uri="{9D8B030D-6E8A-4147-A177-3AD203B41FA5}">
                      <a16:colId xmlns:a16="http://schemas.microsoft.com/office/drawing/2014/main" val="3066394978"/>
                    </a:ext>
                  </a:extLst>
                </a:gridCol>
                <a:gridCol w="4034998">
                  <a:extLst>
                    <a:ext uri="{9D8B030D-6E8A-4147-A177-3AD203B41FA5}">
                      <a16:colId xmlns:a16="http://schemas.microsoft.com/office/drawing/2014/main" val="3353719123"/>
                    </a:ext>
                  </a:extLst>
                </a:gridCol>
              </a:tblGrid>
              <a:tr h="567822">
                <a:tc>
                  <a:txBody>
                    <a:bodyPr/>
                    <a:lstStyle/>
                    <a:p>
                      <a:pPr algn="ctr"/>
                      <a:r>
                        <a:rPr lang="ru-RU" sz="2800" dirty="0">
                          <a:solidFill>
                            <a:schemeClr val="bg1"/>
                          </a:solidFill>
                          <a:effectLst/>
                        </a:rPr>
                        <a:t>Название параметра</a:t>
                      </a:r>
                      <a:endParaRPr lang="ru-RU" sz="28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>
                          <a:solidFill>
                            <a:schemeClr val="bg1"/>
                          </a:solidFill>
                          <a:effectLst/>
                        </a:rPr>
                        <a:t>Тип данных</a:t>
                      </a:r>
                      <a:endParaRPr lang="ru-RU" sz="28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286169737"/>
                  </a:ext>
                </a:extLst>
              </a:tr>
              <a:tr h="567822">
                <a:tc>
                  <a:txBody>
                    <a:bodyPr/>
                    <a:lstStyle/>
                    <a:p>
                      <a:r>
                        <a:rPr lang="ru-RU" sz="2800" dirty="0">
                          <a:solidFill>
                            <a:schemeClr val="tx1"/>
                          </a:solidFill>
                          <a:effectLst/>
                        </a:rPr>
                        <a:t>Фамилия</a:t>
                      </a:r>
                      <a:endParaRPr lang="ru-RU" sz="2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r>
                        <a:rPr lang="ru-RU" sz="2800">
                          <a:solidFill>
                            <a:schemeClr val="tx1"/>
                          </a:solidFill>
                          <a:effectLst/>
                        </a:rPr>
                        <a:t>Строка</a:t>
                      </a:r>
                      <a:endParaRPr lang="ru-RU" sz="2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2492148057"/>
                  </a:ext>
                </a:extLst>
              </a:tr>
              <a:tr h="567822">
                <a:tc>
                  <a:txBody>
                    <a:bodyPr/>
                    <a:lstStyle/>
                    <a:p>
                      <a:r>
                        <a:rPr lang="ru-RU" sz="2800">
                          <a:solidFill>
                            <a:schemeClr val="tx1"/>
                          </a:solidFill>
                          <a:effectLst/>
                        </a:rPr>
                        <a:t>Имя</a:t>
                      </a:r>
                      <a:endParaRPr lang="ru-RU" sz="2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r>
                        <a:rPr lang="ru-RU" sz="2800">
                          <a:solidFill>
                            <a:schemeClr val="tx1"/>
                          </a:solidFill>
                          <a:effectLst/>
                        </a:rPr>
                        <a:t>Строка</a:t>
                      </a:r>
                      <a:endParaRPr lang="ru-RU" sz="2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2250033883"/>
                  </a:ext>
                </a:extLst>
              </a:tr>
              <a:tr h="567822">
                <a:tc>
                  <a:txBody>
                    <a:bodyPr/>
                    <a:lstStyle/>
                    <a:p>
                      <a:r>
                        <a:rPr lang="ru-RU" sz="2800">
                          <a:solidFill>
                            <a:schemeClr val="tx1"/>
                          </a:solidFill>
                          <a:effectLst/>
                        </a:rPr>
                        <a:t>Отчество</a:t>
                      </a:r>
                      <a:endParaRPr lang="ru-RU" sz="2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r>
                        <a:rPr lang="ru-RU" sz="2800">
                          <a:solidFill>
                            <a:schemeClr val="tx1"/>
                          </a:solidFill>
                          <a:effectLst/>
                        </a:rPr>
                        <a:t>Строка</a:t>
                      </a:r>
                      <a:endParaRPr lang="ru-RU" sz="2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3124397165"/>
                  </a:ext>
                </a:extLst>
              </a:tr>
              <a:tr h="567822">
                <a:tc>
                  <a:txBody>
                    <a:bodyPr/>
                    <a:lstStyle/>
                    <a:p>
                      <a:r>
                        <a:rPr lang="ru-RU" sz="2800">
                          <a:solidFill>
                            <a:schemeClr val="tx1"/>
                          </a:solidFill>
                          <a:effectLst/>
                        </a:rPr>
                        <a:t>Дата проведения занятия</a:t>
                      </a:r>
                      <a:endParaRPr lang="ru-RU" sz="2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r>
                        <a:rPr lang="ru-RU" sz="2800">
                          <a:solidFill>
                            <a:schemeClr val="tx1"/>
                          </a:solidFill>
                          <a:effectLst/>
                        </a:rPr>
                        <a:t>Дата</a:t>
                      </a:r>
                      <a:endParaRPr lang="ru-RU" sz="2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2214128740"/>
                  </a:ext>
                </a:extLst>
              </a:tr>
              <a:tr h="567822">
                <a:tc>
                  <a:txBody>
                    <a:bodyPr/>
                    <a:lstStyle/>
                    <a:p>
                      <a:r>
                        <a:rPr lang="ru-RU" sz="2800">
                          <a:solidFill>
                            <a:schemeClr val="tx1"/>
                          </a:solidFill>
                          <a:effectLst/>
                        </a:rPr>
                        <a:t>Статус маркера</a:t>
                      </a:r>
                      <a:endParaRPr lang="ru-RU" sz="2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r>
                        <a:rPr lang="ru-RU" sz="2800" dirty="0">
                          <a:solidFill>
                            <a:schemeClr val="tx1"/>
                          </a:solidFill>
                          <a:effectLst/>
                        </a:rPr>
                        <a:t>Символ</a:t>
                      </a:r>
                      <a:endParaRPr lang="ru-RU" sz="2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6619981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4572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F8C64F-D83B-4CCB-8CEC-3ED9FABFB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 параметров выходной информации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D789-BFB5-4A23-BCBA-731DF75AA17A}" type="slidenum">
              <a:rPr lang="ru-RU" smtClean="0"/>
              <a:t>7</a:t>
            </a:fld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515600" cy="4351338"/>
          </a:xfrm>
        </p:spPr>
        <p:txBody>
          <a:bodyPr>
            <a:normAutofit/>
          </a:bodyPr>
          <a:lstStyle/>
          <a:p>
            <a:pPr indent="0" algn="just">
              <a:lnSpc>
                <a:spcPct val="120000"/>
              </a:lnSpc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Выходными документами программы являются файлы формата .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csv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 «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», «Первая подгруппа», «Вторая подгруппа», «Список студентов», «Список пропусков». </a:t>
            </a:r>
          </a:p>
          <a:p>
            <a:pPr indent="0" algn="just">
              <a:lnSpc>
                <a:spcPct val="120000"/>
              </a:lnSpc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Отчет «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» представляет собой документ, в котором хранятся события журнала.</a:t>
            </a:r>
          </a:p>
          <a:p>
            <a:pPr indent="0" algn="just">
              <a:lnSpc>
                <a:spcPct val="120000"/>
              </a:lnSpc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Отчет «Первая подгруппа» представляет собой документ, в котором группа разбивается на первую часть.</a:t>
            </a:r>
          </a:p>
          <a:p>
            <a:pPr indent="0" algn="just">
              <a:lnSpc>
                <a:spcPct val="120000"/>
              </a:lnSpc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Отчет «Вторая подгруппа» представляет собой документ, в котором группа разбивается на вторую часть.</a:t>
            </a:r>
          </a:p>
          <a:p>
            <a:pPr indent="0" algn="just">
              <a:lnSpc>
                <a:spcPct val="120000"/>
              </a:lnSpc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Отчет «Список студентов» представляет собой документ, в котором показан список всех студентов.</a:t>
            </a:r>
          </a:p>
          <a:p>
            <a:pPr indent="0" algn="just">
              <a:lnSpc>
                <a:spcPct val="120000"/>
              </a:lnSpc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Отчет «Список пропусков» представляет собой документ, в котором показан список студентов с количеством пропусков.</a:t>
            </a:r>
          </a:p>
          <a:p>
            <a:pPr algn="just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698184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24D112-ADE6-45E3-BAA9-21CF4F384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69" y="282521"/>
            <a:ext cx="11858017" cy="806978"/>
          </a:xfrm>
        </p:spPr>
        <p:txBody>
          <a:bodyPr>
            <a:normAutofit/>
          </a:bodyPr>
          <a:lstStyle/>
          <a:p>
            <a:pPr algn="ctr"/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Требования к техническому и программному обеспечению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8EC42FA-D3B8-4EDF-AF10-DD19F7732D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9498"/>
            <a:ext cx="10515600" cy="56000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Требования к программному обеспечению:</a:t>
            </a:r>
          </a:p>
          <a:p>
            <a:pPr>
              <a:buFont typeface="Segoe UI Light" panose="020B0502040204020203" pitchFamily="34" charset="0"/>
              <a:buChar char="‒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Microsoft Windows 8/8.1/10</a:t>
            </a:r>
          </a:p>
          <a:p>
            <a:pPr>
              <a:buFont typeface="Segoe UI Light" panose="020B0502040204020203" pitchFamily="34" charset="0"/>
              <a:buChar char="‒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3.5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выше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Требования к техническому обеспечению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ЦП: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2000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МГц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ОЗУ: 1024 Мб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Видеокарта: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DirectX 9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совместимый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Видеопамять: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128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Мб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Внутренняя или внешняя звуковая карта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D789-BFB5-4A23-BCBA-731DF75AA17A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71320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Общие сведения о работе системы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pPr indent="0" algn="just">
              <a:lnSpc>
                <a:spcPct val="100000"/>
              </a:lnSpc>
              <a:buNone/>
            </a:pP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Программный продукт разработан средствами языка программирования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Python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3.9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Приложение использует библиотеки:</a:t>
            </a:r>
          </a:p>
          <a:p>
            <a:pPr indent="450215" algn="just">
              <a:lnSpc>
                <a:spcPct val="100000"/>
              </a:lnSpc>
            </a:pPr>
            <a:r>
              <a:rPr lang="ru-RU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Tkinter</a:t>
            </a: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- это графическая библиотека, позволяющая создавать программы с оконным интерфейсом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0215" algn="just">
              <a:lnSpc>
                <a:spcPct val="100000"/>
              </a:lnSpc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Pandas </a:t>
            </a: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- это программная библиотека, позволяющая обрабатывать и анализировать с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</a:t>
            </a: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-мерными массивами.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0215" algn="just">
              <a:lnSpc>
                <a:spcPct val="100000"/>
              </a:lnSpc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CSV</a:t>
            </a: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- это библиотека, позволяющая читать и записывать файлы формата .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CSV</a:t>
            </a: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0215" algn="just">
              <a:lnSpc>
                <a:spcPct val="100000"/>
              </a:lnSpc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Datetime</a:t>
            </a: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- 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модуль для работы с датой и временем.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0215" algn="just">
              <a:lnSpc>
                <a:spcPct val="100000"/>
              </a:lnSpc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Sys</a:t>
            </a: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- 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модуль предоставляет системе особые параметры и функции.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D789-BFB5-4A23-BCBA-731DF75AA17A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879578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492</TotalTime>
  <Words>1191</Words>
  <Application>Microsoft Office PowerPoint</Application>
  <PresentationFormat>Широкоэкранный</PresentationFormat>
  <Paragraphs>143</Paragraphs>
  <Slides>14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Segoe UI Light</vt:lpstr>
      <vt:lpstr>Symbol</vt:lpstr>
      <vt:lpstr>Times New Roman</vt:lpstr>
      <vt:lpstr>Тема Office</vt:lpstr>
      <vt:lpstr>КУРСОВАЯ РАБОТА   «Разработка компьютерной программы «Учет посещаемости студентов»  выполнена в рамках изучения дисциплины «Основы программирования»  Направление подготовки: 09.03.01 Информатика и вычислительная техника </vt:lpstr>
      <vt:lpstr>ВВЕДЕНИЕ</vt:lpstr>
      <vt:lpstr>Презентация PowerPoint</vt:lpstr>
      <vt:lpstr>Презентация PowerPoint</vt:lpstr>
      <vt:lpstr>Презентация PowerPoint</vt:lpstr>
      <vt:lpstr>Описание параметров входной информации</vt:lpstr>
      <vt:lpstr>Описание параметров выходной информации</vt:lpstr>
      <vt:lpstr>Требования к техническому и программному обеспечению</vt:lpstr>
      <vt:lpstr>Общие сведения о работе системы</vt:lpstr>
      <vt:lpstr>Руководство программиста</vt:lpstr>
      <vt:lpstr>Презентация PowerPoint</vt:lpstr>
      <vt:lpstr>Блок-схема алгоритма</vt:lpstr>
      <vt:lpstr>Заключение</vt:lpstr>
      <vt:lpstr>КУРСОВАЯ РАБОТА   «Разработка компьютерной программы «Учет посещаемости студентов»  выполнена в рамках изучения дисциплины «Основы программирования»  Направление подготовки: 09.03.01 Информатика и вычислительная техника 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КУРСОВАЯ РАБОТА   Программное обеспечение системы резервирования билетов в кинотеатр  выполнена в рамках изучения дисциплины «Основы программирования»  Направление подготовки: 09.03.02 Информатика и вычислительная техника</dc:title>
  <dc:creator>Чингиз</dc:creator>
  <cp:lastModifiedBy>Владислав Молодожонов</cp:lastModifiedBy>
  <cp:revision>36</cp:revision>
  <dcterms:created xsi:type="dcterms:W3CDTF">2021-05-26T06:31:00Z</dcterms:created>
  <dcterms:modified xsi:type="dcterms:W3CDTF">2022-06-21T18:47:11Z</dcterms:modified>
</cp:coreProperties>
</file>