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71" r:id="rId5"/>
    <p:sldId id="258" r:id="rId6"/>
    <p:sldId id="259" r:id="rId7"/>
    <p:sldId id="265" r:id="rId8"/>
    <p:sldId id="261" r:id="rId9"/>
    <p:sldId id="268" r:id="rId10"/>
    <p:sldId id="269" r:id="rId11"/>
    <p:sldId id="272" r:id="rId12"/>
    <p:sldId id="262" r:id="rId13"/>
    <p:sldId id="263" r:id="rId14"/>
    <p:sldId id="27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18" autoAdjust="0"/>
  </p:normalViewPr>
  <p:slideViewPr>
    <p:cSldViewPr snapToGrid="0">
      <p:cViewPr varScale="1">
        <p:scale>
          <a:sx n="83" d="100"/>
          <a:sy n="83" d="100"/>
        </p:scale>
        <p:origin x="163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6DE19-7F9E-4FA7-8EED-418951F7D8DC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9B4C7-3B3E-4490-B193-3E42B1434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73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 уважаемая комиссия. Вашему вниманию представляется курсовая работа на тему… по дисциплине  студент группы……..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9B4C7-3B3E-4490-B193-3E42B14346F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52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9B4C7-3B3E-4490-B193-3E42B14346F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88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входной информации используются текстовые файл формата .</a:t>
            </a:r>
            <a:r>
              <a:rPr lang="ru-RU" dirty="0" err="1"/>
              <a:t>txt</a:t>
            </a:r>
            <a:r>
              <a:rPr lang="ru-RU" dirty="0"/>
              <a:t>, соответствующие предметной области – далее приведена спецификация их параметров. Основным</a:t>
            </a:r>
            <a:r>
              <a:rPr lang="ru-RU" baseline="0" dirty="0"/>
              <a:t> документом является ….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9B4C7-3B3E-4490-B193-3E42B14346F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414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Выходными документами программы являются файлы формата 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Отчет ***** представляет собой документ, в котором ******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9B4C7-3B3E-4490-B193-3E42B14346F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85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удобства работы пользователя информационная система должна иметь следующие интерфейсы:</a:t>
            </a:r>
          </a:p>
          <a:p>
            <a:pPr lvl="1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</a:t>
            </a:r>
          </a:p>
          <a:p>
            <a:pPr lvl="1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******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Выводимые текстовые сообщения выводятся только на русском языке.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Ввод информации осуществляется с помощью стандартных средств: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Клавиатура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Манипулятор типа «мышь»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Осуществляется проверка всех вводимых данных.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9B4C7-3B3E-4490-B193-3E42B14346F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780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разработке программы было написано *** функций, основные из них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9B4C7-3B3E-4490-B193-3E42B14346F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478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 уважаемая комиссия. Вашему вниманию представляется курсовая работа на тему… по дисциплине  студент группы……..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9B4C7-3B3E-4490-B193-3E42B14346F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32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6EB2-908D-499E-B2D1-212C6906FB54}" type="datetime1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43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BED1-0AB5-4C20-B2AC-AC2585012C56}" type="datetime1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55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5F99-0626-43AD-8733-8D98D1A60846}" type="datetime1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50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07E0-58A0-4CDB-8BE9-2A58568B4CD8}" type="datetime1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30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F340-A21C-423F-ACB5-A6191E498B33}" type="datetime1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64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3DED-5239-47F5-9426-AECB026DDB36}" type="datetime1">
              <a:rPr lang="ru-RU" smtClean="0"/>
              <a:t>27.06.2022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D4F2-0BCE-4EC7-9BB2-2951E1E97C2F}" type="datetime1">
              <a:rPr lang="ru-RU" smtClean="0"/>
              <a:t>27.06.2022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57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2167-9680-4828-BFF1-8337B18A353F}" type="datetime1">
              <a:rPr lang="ru-RU" smtClean="0"/>
              <a:t>27.06.2022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35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493F-540C-49DA-9B4B-FB33E4457053}" type="datetime1">
              <a:rPr lang="ru-RU" smtClean="0"/>
              <a:t>27.06.2022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15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40FE-A306-4B15-A9AF-17AA0DB32F8D}" type="datetime1">
              <a:rPr lang="ru-RU" smtClean="0"/>
              <a:t>27.06.2022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78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310E-96BB-42B0-B6AF-E9EDD14182E3}" type="datetime1">
              <a:rPr lang="ru-RU" smtClean="0"/>
              <a:t>27.06.2022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26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68754-CE83-405C-B486-BC727CADBEC0}" type="datetime1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05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0B42F5C-CEAD-467E-95A7-48CD2BAB99D0}"/>
              </a:ext>
            </a:extLst>
          </p:cNvPr>
          <p:cNvSpPr/>
          <p:nvPr/>
        </p:nvSpPr>
        <p:spPr>
          <a:xfrm>
            <a:off x="3049" y="238523"/>
            <a:ext cx="12188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400"/>
              </a:spcBef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Факультет цифровых технологий и кибербезопасности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информационной безопасности и цифровых технологий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75AAD3-E3D8-4BE5-A45A-EB4FBBEF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248" y="55562"/>
            <a:ext cx="1729695" cy="172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C54B19A-07B6-44EC-9F55-11D8C2A2A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0321"/>
            <a:ext cx="9144000" cy="1370671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</a:rPr>
              <a:t>КУРСОВАЯ РАБОТА </a:t>
            </a:r>
            <a:br>
              <a:rPr lang="ru-RU" sz="1800" dirty="0">
                <a:latin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компьютерной программы «Учет посещаемости студентов»</a:t>
            </a:r>
            <a:br>
              <a:rPr lang="ru-RU" sz="1800" dirty="0">
                <a:latin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</a:rPr>
              <a:t>выполнена в рамках изучения дисциплины</a:t>
            </a: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</a:rPr>
              <a:t>«Основы программирования»</a:t>
            </a:r>
            <a:br>
              <a:rPr lang="ru-RU" sz="1800" dirty="0">
                <a:latin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Направление подготовки: 09.03.01 Информатика и вычислительная техника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2A51C-0F08-47D7-B185-36A0E2C6B915}"/>
              </a:ext>
            </a:extLst>
          </p:cNvPr>
          <p:cNvSpPr txBox="1"/>
          <p:nvPr/>
        </p:nvSpPr>
        <p:spPr>
          <a:xfrm>
            <a:off x="8187777" y="4334896"/>
            <a:ext cx="36144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Исполнитель: студент группы ВВС-38 </a:t>
            </a:r>
          </a:p>
          <a:p>
            <a:pPr>
              <a:spcAft>
                <a:spcPts val="120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Молодожонов В.В.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руководитель: старший преподаватель кафедры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ИБиЦТ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Смирнова Ю.А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32449" y="6361793"/>
            <a:ext cx="232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Астрахань – 2022</a:t>
            </a:r>
          </a:p>
        </p:txBody>
      </p:sp>
    </p:spTree>
    <p:extLst>
      <p:ext uri="{BB962C8B-B14F-4D97-AF65-F5344CB8AC3E}">
        <p14:creationId xmlns:p14="http://schemas.microsoft.com/office/powerpoint/2010/main" val="3858558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39"/>
    </mc:Choice>
    <mc:Fallback>
      <p:transition spd="slow" advTm="1133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программиста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DA7C255-291B-4709-A9D0-BAB0AE5CE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275976"/>
              </p:ext>
            </p:extLst>
          </p:nvPr>
        </p:nvGraphicFramePr>
        <p:xfrm>
          <a:off x="838199" y="2164466"/>
          <a:ext cx="10515599" cy="4033609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3665174">
                  <a:extLst>
                    <a:ext uri="{9D8B030D-6E8A-4147-A177-3AD203B41FA5}">
                      <a16:colId xmlns:a16="http://schemas.microsoft.com/office/drawing/2014/main" val="1209046893"/>
                    </a:ext>
                  </a:extLst>
                </a:gridCol>
                <a:gridCol w="6850425">
                  <a:extLst>
                    <a:ext uri="{9D8B030D-6E8A-4147-A177-3AD203B41FA5}">
                      <a16:colId xmlns:a16="http://schemas.microsoft.com/office/drawing/2014/main" val="3343239273"/>
                    </a:ext>
                  </a:extLst>
                </a:gridCol>
              </a:tblGrid>
              <a:tr h="5037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Название функции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Функциональное назначение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2384388"/>
                  </a:ext>
                </a:extLst>
              </a:tr>
              <a:tr h="3439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 err="1">
                          <a:effectLst/>
                        </a:rPr>
                        <a:t>StringToDate</a:t>
                      </a:r>
                      <a:r>
                        <a:rPr lang="ru-RU" sz="1400" dirty="0">
                          <a:effectLst/>
                        </a:rPr>
                        <a:t>(</a:t>
                      </a:r>
                      <a:r>
                        <a:rPr lang="ru-RU" sz="1400" dirty="0" err="1">
                          <a:effectLst/>
                        </a:rPr>
                        <a:t>string</a:t>
                      </a:r>
                      <a:r>
                        <a:rPr lang="ru-RU" sz="1400" dirty="0">
                          <a:effectLst/>
                        </a:rPr>
                        <a:t>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Позволяет преобразовать строку в дату(</a:t>
                      </a:r>
                      <a:r>
                        <a:rPr lang="ru-RU" sz="1400" dirty="0" err="1">
                          <a:effectLst/>
                        </a:rPr>
                        <a:t>datetime</a:t>
                      </a:r>
                      <a:r>
                        <a:rPr lang="ru-RU" sz="1400" dirty="0">
                          <a:effectLst/>
                        </a:rPr>
                        <a:t>).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2942921"/>
                  </a:ext>
                </a:extLst>
              </a:tr>
              <a:tr h="3439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 err="1">
                          <a:effectLst/>
                        </a:rPr>
                        <a:t>DateToString</a:t>
                      </a:r>
                      <a:r>
                        <a:rPr lang="ru-RU" sz="1400" dirty="0">
                          <a:effectLst/>
                        </a:rPr>
                        <a:t>(</a:t>
                      </a:r>
                      <a:r>
                        <a:rPr lang="ru-RU" sz="1400" dirty="0" err="1">
                          <a:effectLst/>
                        </a:rPr>
                        <a:t>date</a:t>
                      </a:r>
                      <a:r>
                        <a:rPr lang="ru-RU" sz="1400" dirty="0">
                          <a:effectLst/>
                        </a:rPr>
                        <a:t>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Позволяет преобразовать дату(</a:t>
                      </a:r>
                      <a:r>
                        <a:rPr lang="ru-RU" sz="1400" dirty="0" err="1">
                          <a:effectLst/>
                        </a:rPr>
                        <a:t>datetime</a:t>
                      </a:r>
                      <a:r>
                        <a:rPr lang="ru-RU" sz="1400" dirty="0">
                          <a:effectLst/>
                        </a:rPr>
                        <a:t>) в строку.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6077212"/>
                  </a:ext>
                </a:extLst>
              </a:tr>
              <a:tr h="3439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delete_duplicate(my_list)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Позволяет удалить дубликаты в списке.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5562343"/>
                  </a:ext>
                </a:extLst>
              </a:tr>
              <a:tr h="3439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array_column_of_CSV(index)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Позволяет получить определенный столбец из файла.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1757905"/>
                  </a:ext>
                </a:extLst>
              </a:tr>
              <a:tr h="5515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array_columns_of_CSV(start=0, end=None)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Позволяет получить определенные столбцы из файла.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0155878"/>
                  </a:ext>
                </a:extLst>
              </a:tr>
              <a:tr h="3439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edit_cell(tree, event)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Позволяет редактировать ячейку в таблице.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8751087"/>
                  </a:ext>
                </a:extLst>
              </a:tr>
              <a:tr h="7069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 err="1">
                          <a:effectLst/>
                        </a:rPr>
                        <a:t>journal</a:t>
                      </a:r>
                      <a:r>
                        <a:rPr lang="ru-RU" sz="1400" dirty="0">
                          <a:effectLst/>
                        </a:rPr>
                        <a:t>(</a:t>
                      </a:r>
                      <a:r>
                        <a:rPr lang="ru-RU" sz="1400" dirty="0" err="1">
                          <a:effectLst/>
                        </a:rPr>
                        <a:t>data</a:t>
                      </a:r>
                      <a:r>
                        <a:rPr lang="ru-RU" sz="1400" dirty="0">
                          <a:effectLst/>
                        </a:rPr>
                        <a:t>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Создает окно журнала с таблицей, позволяет редактировать таблицу, сохранить внесенные изменения.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9639491"/>
                  </a:ext>
                </a:extLst>
              </a:tr>
              <a:tr h="5515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count_misses(tree)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Создает окно списка пропусков с таблицей, позволяет сохранить таблицу.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6048665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80B01-D0B2-4959-ADC4-2FC2BB40F9AD}"/>
              </a:ext>
            </a:extLst>
          </p:cNvPr>
          <p:cNvSpPr txBox="1"/>
          <p:nvPr/>
        </p:nvSpPr>
        <p:spPr>
          <a:xfrm>
            <a:off x="1610808" y="1506022"/>
            <a:ext cx="897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ru-RU" dirty="0"/>
              <a:t>В разработке программы было написано 18 функций, основные из них:</a:t>
            </a:r>
          </a:p>
        </p:txBody>
      </p:sp>
    </p:spTree>
    <p:extLst>
      <p:ext uri="{BB962C8B-B14F-4D97-AF65-F5344CB8AC3E}">
        <p14:creationId xmlns:p14="http://schemas.microsoft.com/office/powerpoint/2010/main" val="230484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80A181B-444B-4186-8AE5-703D6893F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405131"/>
              </p:ext>
            </p:extLst>
          </p:nvPr>
        </p:nvGraphicFramePr>
        <p:xfrm>
          <a:off x="752354" y="324091"/>
          <a:ext cx="10601446" cy="598375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3695096">
                  <a:extLst>
                    <a:ext uri="{9D8B030D-6E8A-4147-A177-3AD203B41FA5}">
                      <a16:colId xmlns:a16="http://schemas.microsoft.com/office/drawing/2014/main" val="3604420034"/>
                    </a:ext>
                  </a:extLst>
                </a:gridCol>
                <a:gridCol w="6906350">
                  <a:extLst>
                    <a:ext uri="{9D8B030D-6E8A-4147-A177-3AD203B41FA5}">
                      <a16:colId xmlns:a16="http://schemas.microsoft.com/office/drawing/2014/main" val="2904434017"/>
                    </a:ext>
                  </a:extLst>
                </a:gridCol>
              </a:tblGrid>
              <a:tr h="6174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Название функции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Функциональное назначение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8444785"/>
                  </a:ext>
                </a:extLst>
              </a:tr>
              <a:tr h="5990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fragmentation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df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Позволяет разбить группу на две подгруппы и сохранить в двух файлах.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2281395"/>
                  </a:ext>
                </a:extLst>
              </a:tr>
              <a:tr h="42912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grouping(tree)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Позволяет создать из массива список со студентами.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0914175"/>
                  </a:ext>
                </a:extLst>
              </a:tr>
              <a:tr h="6260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list_group(group)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Создает окно списка студентов с таблицей, позволяет сохранить таблицу.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9660691"/>
                  </a:ext>
                </a:extLst>
              </a:tr>
              <a:tr h="42912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edit_row(tree)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Позволяет редактировать строку в таблице.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053024"/>
                  </a:ext>
                </a:extLst>
              </a:tr>
              <a:tr h="42912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save_file(added_list)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Позволяет сохранить список в файл.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1401339"/>
                  </a:ext>
                </a:extLst>
              </a:tr>
              <a:tr h="89780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download_window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Позволяет загрузить файл и проверить его на отсутствие, а также на ошибки, при ошибке вызывает окно с ошибкой.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3499695"/>
                  </a:ext>
                </a:extLst>
              </a:tr>
              <a:tr h="89780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b="1" kern="1200" dirty="0" err="1">
                          <a:solidFill>
                            <a:schemeClr val="tx1"/>
                          </a:solidFill>
                          <a:effectLst/>
                        </a:rPr>
                        <a:t>authorization_window</a:t>
                      </a:r>
                      <a:r>
                        <a:rPr lang="ru-RU" sz="1600" b="1" kern="12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</a:rPr>
                        <a:t>Позволяет войти в систему, вызывает окно авторизации.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010804"/>
                  </a:ext>
                </a:extLst>
              </a:tr>
              <a:tr h="85017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main_window()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</a:rPr>
                        <a:t>Вызывает главное окно, с таблицей из файла «</a:t>
                      </a:r>
                      <a:r>
                        <a:rPr lang="ru-RU" sz="1600" kern="1200" dirty="0" err="1"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</a:rPr>
                        <a:t>», а также имеет функционал редактирования таблицы и вызов других окон в данной программе.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4947746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329B96-440E-4AE4-AF1F-12477EFF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38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696FB-D02F-4384-AEBE-4885A067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6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алгоритма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12</a:t>
            </a:fld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4F19193-6A6C-4510-89E8-E93F860BF1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06" y="891251"/>
            <a:ext cx="3157329" cy="545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76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1C7E9-6AEC-48FF-836D-FF9B57DE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778" y="1514225"/>
            <a:ext cx="10676021" cy="4421354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Результатом выполнения данной курсовой работы является разработка программы, которая упрощает учёт посещаемости, а также позволяет создавать отчеты. Во время выполнения работы были выполнены следующие задачи:</a:t>
            </a:r>
          </a:p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Спроектирован и разработан интерфейс для программы.</a:t>
            </a:r>
          </a:p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Проанализирована предметная область.</a:t>
            </a:r>
          </a:p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Проанализированы входные и выходные данные системы.</a:t>
            </a:r>
          </a:p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Было совершено тестирование программы.</a:t>
            </a:r>
          </a:p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функций, которые позволяет создавать, редактировать таблицы.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 разработана в соответствии с техническим заданием.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87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0B42F5C-CEAD-467E-95A7-48CD2BAB99D0}"/>
              </a:ext>
            </a:extLst>
          </p:cNvPr>
          <p:cNvSpPr/>
          <p:nvPr/>
        </p:nvSpPr>
        <p:spPr>
          <a:xfrm>
            <a:off x="3049" y="238523"/>
            <a:ext cx="12188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400"/>
              </a:spcBef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Факультет цифровых технологий и кибербезопасности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информационной безопасности и цифровых технологий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75AAD3-E3D8-4BE5-A45A-EB4FBBEF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248" y="55562"/>
            <a:ext cx="1729695" cy="172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C54B19A-07B6-44EC-9F55-11D8C2A2A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0321"/>
            <a:ext cx="9144000" cy="1370671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</a:rPr>
              <a:t>КУРСОВАЯ РАБОТА </a:t>
            </a:r>
            <a:br>
              <a:rPr lang="ru-RU" sz="1800" dirty="0">
                <a:latin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компьютерной программы «Учет посещаемости студентов»</a:t>
            </a:r>
            <a:br>
              <a:rPr lang="ru-RU" sz="1800" dirty="0">
                <a:latin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</a:rPr>
              <a:t>выполнена в рамках изучения дисциплины</a:t>
            </a: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</a:rPr>
              <a:t>«Основы программирования»</a:t>
            </a:r>
            <a:br>
              <a:rPr lang="ru-RU" sz="1800" dirty="0">
                <a:latin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Направление подготовки: 09.03.01 Информатика и вычислительная техника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2A51C-0F08-47D7-B185-36A0E2C6B915}"/>
              </a:ext>
            </a:extLst>
          </p:cNvPr>
          <p:cNvSpPr txBox="1"/>
          <p:nvPr/>
        </p:nvSpPr>
        <p:spPr>
          <a:xfrm>
            <a:off x="8187777" y="4334896"/>
            <a:ext cx="36144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Исполнитель: студент группы ВВС-38 </a:t>
            </a:r>
          </a:p>
          <a:p>
            <a:pPr>
              <a:spcAft>
                <a:spcPts val="120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Молодожонов В.В.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руководитель: старший преподаватель кафедры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ИБиЦТ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Смирнова Ю.А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32449" y="6361793"/>
            <a:ext cx="232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Астрахань – 2022</a:t>
            </a:r>
          </a:p>
        </p:txBody>
      </p:sp>
    </p:spTree>
    <p:extLst>
      <p:ext uri="{BB962C8B-B14F-4D97-AF65-F5344CB8AC3E}">
        <p14:creationId xmlns:p14="http://schemas.microsoft.com/office/powerpoint/2010/main" val="27514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C1F3D-EFA0-4076-8EE8-69CDC428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7572" y="1581785"/>
            <a:ext cx="10515600" cy="4351338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развитием информационных технологий и телекоммуникаций жизнь становится все более мобильной и информативной. Новые технологии прочно входят в различные отрасли хозяйствования, сферы жизни и несут новые нормы в них. Так уже нераздельна информационная сфера с образовательной, все реальнее движение к полной цифровизации образования. Вследствие этого появились не только возможности, но и потребность в реализации вспомогательного программного обеспечения. Однако в современных условиях не представляется возможным организация подобных систем крупными компаниями, а потому данную нишу должны заполнить малые, самостоятельные разработчики. 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26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5"/>
    </mc:Choice>
    <mc:Fallback>
      <p:transition spd="slow" advTm="16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BD98B6E-8F26-4E6D-9292-7A061053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010"/>
            <a:ext cx="10515600" cy="57969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Показателем работы студентов и преподавателей, обучающих их, является успеваемость по дисциплинам, что находится в прямо пропорциональной зависимости от процента посещаемости занятий. Руководство института заинтересованно в том, чтобы осуществлялся непрерывный учет и контроль за деятельностью студентов, а именно за их посещаемостью. 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данный момент учет и контроль осуществляется "вручную". Обработка данных "вручную" является трудоемкой и занимает много времени. Кроме того, задачи учета и контроля посещаемости и успеваемости студентов осложняются еще и тем, что необходимая информация хранится на бумажных носителях.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10F34C-BDE0-476A-BA0A-9C8BDFB7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64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E1EBF4-C1BA-462E-96DD-D02C486B4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5647"/>
            <a:ext cx="10515600" cy="50826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Такая программа поможет упростить учёт посещаемости, а также создавать отчеты. Поэтому тема «Разработка компьютерной программы «Учет посещаемости студентов» сегодня является актуальной. Именно поэтому данный проект предоставляет возможность для реализации студентом. Благодаря такому программному обеспечению можно упростить и ускорить работу преподавателей с учетом и отчётами о посещаемости.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51A131-3C16-4EEE-9F6E-DE95AB63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08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78674" y="391272"/>
            <a:ext cx="11643360" cy="6036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курсовой работы является: </a:t>
            </a:r>
            <a:r>
              <a:rPr lang="ru-RU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программу, которая позволяет упростить работу, предоставляющей возможность сокращения времени при учете посещаемости студентов, и вход по логину и паролю.</a:t>
            </a:r>
            <a:endParaRPr lang="ru-RU" sz="2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программу со следующим функционалом:</a:t>
            </a:r>
            <a:endParaRPr lang="ru-RU" sz="2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  <a:tabLst>
                <a:tab pos="450215" algn="l"/>
              </a:tabLst>
            </a:pPr>
            <a:r>
              <a:rPr lang="ru-RU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Распределение группы на подгруппы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  <a:tabLst>
                <a:tab pos="450215" algn="l"/>
              </a:tabLst>
            </a:pPr>
            <a:r>
              <a:rPr lang="ru-RU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Журнал посещаемости пар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  <a:tabLst>
                <a:tab pos="450215" algn="l"/>
              </a:tabLst>
            </a:pPr>
            <a:r>
              <a:rPr lang="ru-RU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Учет пропусков студентов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  <a:tabLst>
                <a:tab pos="450215" algn="l"/>
              </a:tabLst>
            </a:pPr>
            <a:r>
              <a:rPr lang="ru-RU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о формировании списков посещаемости</a:t>
            </a:r>
          </a:p>
        </p:txBody>
      </p:sp>
    </p:spTree>
    <p:extLst>
      <p:ext uri="{BB962C8B-B14F-4D97-AF65-F5344CB8AC3E}">
        <p14:creationId xmlns:p14="http://schemas.microsoft.com/office/powerpoint/2010/main" val="131927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8C64F-D83B-4CCB-8CEC-3ED9FABF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параметров входной информации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4078B1D-C29C-4EE8-9DDA-D0879A037CA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98027960"/>
              </p:ext>
            </p:extLst>
          </p:nvPr>
        </p:nvGraphicFramePr>
        <p:xfrm>
          <a:off x="1594717" y="2320053"/>
          <a:ext cx="9002565" cy="340693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4967567">
                  <a:extLst>
                    <a:ext uri="{9D8B030D-6E8A-4147-A177-3AD203B41FA5}">
                      <a16:colId xmlns:a16="http://schemas.microsoft.com/office/drawing/2014/main" val="3066394978"/>
                    </a:ext>
                  </a:extLst>
                </a:gridCol>
                <a:gridCol w="4034998">
                  <a:extLst>
                    <a:ext uri="{9D8B030D-6E8A-4147-A177-3AD203B41FA5}">
                      <a16:colId xmlns:a16="http://schemas.microsoft.com/office/drawing/2014/main" val="3353719123"/>
                    </a:ext>
                  </a:extLst>
                </a:gridCol>
              </a:tblGrid>
              <a:tr h="567822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1"/>
                          </a:solidFill>
                          <a:effectLst/>
                        </a:rPr>
                        <a:t>Название параметра</a:t>
                      </a:r>
                      <a:endParaRPr lang="ru-RU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1"/>
                          </a:solidFill>
                          <a:effectLst/>
                        </a:rPr>
                        <a:t>Тип данных</a:t>
                      </a:r>
                      <a:endParaRPr lang="ru-RU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86169737"/>
                  </a:ext>
                </a:extLst>
              </a:tr>
              <a:tr h="567822"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Фамилия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Строка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492148057"/>
                  </a:ext>
                </a:extLst>
              </a:tr>
              <a:tr h="567822"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Имя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Строка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250033883"/>
                  </a:ext>
                </a:extLst>
              </a:tr>
              <a:tr h="567822"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Отчество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Строка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124397165"/>
                  </a:ext>
                </a:extLst>
              </a:tr>
              <a:tr h="567822"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Дата проведения занятия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Дата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214128740"/>
                  </a:ext>
                </a:extLst>
              </a:tr>
              <a:tr h="567822"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Статус маркера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Символ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6199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57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8C64F-D83B-4CCB-8CEC-3ED9FABF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параметров выходной информации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7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pPr indent="0" algn="just">
              <a:lnSpc>
                <a:spcPct val="12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Выходными документами программы являются файлы формата 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csv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», «Первая подгруппа», «Вторая подгруппа», «Список студентов», «Список пропусков». 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представляет собой документ, в котором хранятся события журнала.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«Первая подгруппа» представляет собой документ, в котором группа разбивается на первую часть.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«Вторая подгруппа» представляет собой документ, в котором группа разбивается на вторую часть.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«Список студентов» представляет собой документ, в котором показан список всех студентов.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«Список пропусков» представляет собой документ, в котором показан список студентов с количеством пропусков.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81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4D112-ADE6-45E3-BAA9-21CF4F38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69" y="282521"/>
            <a:ext cx="11858017" cy="806978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техническому и программному обеспечению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C42FA-D3B8-4EDF-AF10-DD19F773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498"/>
            <a:ext cx="10515600" cy="5600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программному обеспечению:</a:t>
            </a:r>
          </a:p>
          <a:p>
            <a:pPr>
              <a:buFont typeface="Segoe UI Light" panose="020B0502040204020203" pitchFamily="34" charset="0"/>
              <a:buChar char="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Windows 8/8.1/10</a:t>
            </a:r>
          </a:p>
          <a:p>
            <a:pPr>
              <a:buFont typeface="Segoe UI Light" panose="020B0502040204020203" pitchFamily="34" charset="0"/>
              <a:buChar char="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3.5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выше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техническому обеспечению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ЦП: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МГц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ОЗУ: 1024 Мб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Видеокарта: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DirectX 9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совместимый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Видеопамять: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Мб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Внутренняя или внешняя звуковая карта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13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 о работе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Программный продукт разработан средствами языка программирования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3.9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Приложение использует библиотеки:</a:t>
            </a:r>
          </a:p>
          <a:p>
            <a:pPr indent="450215" algn="just">
              <a:lnSpc>
                <a:spcPct val="100000"/>
              </a:lnSpc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Tkinter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это графическая библиотека, позволяющая создавать программы с оконным интерфейсом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0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Pandas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это программная библиотека, позволяющая обрабатывать и анализировать с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-мерными массивами.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0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CSV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это библиотека, позволяющая читать и записывать файлы формата .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CSV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0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Datetime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модуль для работы с датой и временем.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0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Sys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модуль предоставляет системе особые параметры и функции.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7957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1204</Words>
  <Application>Microsoft Office PowerPoint</Application>
  <PresentationFormat>Широкоэкранный</PresentationFormat>
  <Paragraphs>144</Paragraphs>
  <Slides>14</Slides>
  <Notes>7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 Light</vt:lpstr>
      <vt:lpstr>Symbol</vt:lpstr>
      <vt:lpstr>Times New Roman</vt:lpstr>
      <vt:lpstr>Тема Office</vt:lpstr>
      <vt:lpstr>КУРСОВАЯ РАБОТА   «Разработка компьютерной программы «Учет посещаемости студентов»  выполнена в рамках изучения дисциплины «Основы программирования»  Направление подготовки: 09.03.01 Информатика и вычислительная техника </vt:lpstr>
      <vt:lpstr>ВВЕДЕНИЕ</vt:lpstr>
      <vt:lpstr>Презентация PowerPoint</vt:lpstr>
      <vt:lpstr>Презентация PowerPoint</vt:lpstr>
      <vt:lpstr>Презентация PowerPoint</vt:lpstr>
      <vt:lpstr>Описание параметров входной информации</vt:lpstr>
      <vt:lpstr>Описание параметров выходной информации</vt:lpstr>
      <vt:lpstr>Требования к техническому и программному обеспечению</vt:lpstr>
      <vt:lpstr>Общие сведения о работе системы</vt:lpstr>
      <vt:lpstr>Руководство программиста</vt:lpstr>
      <vt:lpstr>Презентация PowerPoint</vt:lpstr>
      <vt:lpstr>Блок-схема алгоритма</vt:lpstr>
      <vt:lpstr>Заключение</vt:lpstr>
      <vt:lpstr>КУРСОВАЯ РАБОТА   «Разработка компьютерной программы «Учет посещаемости студентов»  выполнена в рамках изучения дисциплины «Основы программирования»  Направление подготовки: 09.03.01 Информатика и вычислительная техника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 Программное обеспечение системы резервирования билетов в кинотеатр  выполнена в рамках изучения дисциплины «Основы программирования»  Направление подготовки: 09.03.02 Информатика и вычислительная техника</dc:title>
  <dc:creator>Чингиз</dc:creator>
  <cp:lastModifiedBy>Владислав Молодожонов</cp:lastModifiedBy>
  <cp:revision>38</cp:revision>
  <dcterms:created xsi:type="dcterms:W3CDTF">2021-05-26T06:31:00Z</dcterms:created>
  <dcterms:modified xsi:type="dcterms:W3CDTF">2022-06-27T18:52:23Z</dcterms:modified>
</cp:coreProperties>
</file>