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58" r:id="rId6"/>
    <p:sldId id="259" r:id="rId7"/>
    <p:sldId id="265" r:id="rId8"/>
    <p:sldId id="261" r:id="rId9"/>
    <p:sldId id="268" r:id="rId10"/>
    <p:sldId id="269" r:id="rId11"/>
    <p:sldId id="272" r:id="rId12"/>
    <p:sldId id="262" r:id="rId13"/>
    <p:sldId id="263" r:id="rId14"/>
    <p:sldId id="27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6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DE19-7F9E-4FA7-8EED-418951F7D8DC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B4C7-3B3E-4490-B193-3E42B1434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2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8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входной информации используются текстовые файл формата .</a:t>
            </a:r>
            <a:r>
              <a:rPr lang="ru-RU" dirty="0" err="1"/>
              <a:t>txt</a:t>
            </a:r>
            <a:r>
              <a:rPr lang="ru-RU" dirty="0"/>
              <a:t>, соответствующие предметной области – далее приведена спецификация их параметров. Основным</a:t>
            </a:r>
            <a:r>
              <a:rPr lang="ru-RU" baseline="0" dirty="0"/>
              <a:t> документом является ….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1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Выходными документами программы являются файлы формата 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Отчет ***** представляет собой документ, в котором ******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5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удобства работы пользователя информационная система должна иметь следующие интерфейсы: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******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Выводимые текстовые сообщения выводятся только на русском языке.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Ввод информации осуществляется с помощью стандартных средств: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Клавиатура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Манипулятор типа «мышь»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проверка всех вводимых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8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разработке программы было написано *** функций, основные из них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7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 уважаемая комиссия. Вашему вниманию представляется курсовая работа на тему… по дисциплине  студент группы……..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9B4C7-3B3E-4490-B193-3E42B14346F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E6EB2-908D-499E-B2D1-212C6906FB54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4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BED1-0AB5-4C20-B2AC-AC2585012C56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5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5F99-0626-43AD-8733-8D98D1A60846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07E0-58A0-4CDB-8BE9-2A58568B4CD8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3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AF340-A21C-423F-ACB5-A6191E498B33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6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3DED-5239-47F5-9426-AECB026DDB36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D4F2-0BCE-4EC7-9BB2-2951E1E97C2F}" type="datetime1">
              <a:rPr lang="ru-RU" smtClean="0"/>
              <a:t>21.06.2022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7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2167-9680-4828-BFF1-8337B18A353F}" type="datetime1">
              <a:rPr lang="ru-RU" smtClean="0"/>
              <a:t>21.06.2022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93F-540C-49DA-9B4B-FB33E4457053}" type="datetime1">
              <a:rPr lang="ru-RU" smtClean="0"/>
              <a:t>21.06.2022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40FE-A306-4B15-A9AF-17AA0DB32F8D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310E-96BB-42B0-B6AF-E9EDD14182E3}" type="datetime1">
              <a:rPr lang="ru-RU" smtClean="0"/>
              <a:t>21.06.2022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6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8754-CE83-405C-B486-BC727CADBEC0}" type="datetime1">
              <a:rPr lang="ru-RU" smtClean="0"/>
              <a:t>21.06.2022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D789-BFB5-4A23-BCBA-731DF75AA1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5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385855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программиста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DA7C255-291B-4709-A9D0-BAB0AE5CE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070545"/>
              </p:ext>
            </p:extLst>
          </p:nvPr>
        </p:nvGraphicFramePr>
        <p:xfrm>
          <a:off x="838199" y="1504709"/>
          <a:ext cx="10515599" cy="474395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65174">
                  <a:extLst>
                    <a:ext uri="{9D8B030D-6E8A-4147-A177-3AD203B41FA5}">
                      <a16:colId xmlns:a16="http://schemas.microsoft.com/office/drawing/2014/main" val="1209046893"/>
                    </a:ext>
                  </a:extLst>
                </a:gridCol>
                <a:gridCol w="6850425">
                  <a:extLst>
                    <a:ext uri="{9D8B030D-6E8A-4147-A177-3AD203B41FA5}">
                      <a16:colId xmlns:a16="http://schemas.microsoft.com/office/drawing/2014/main" val="3343239273"/>
                    </a:ext>
                  </a:extLst>
                </a:gridCol>
              </a:tblGrid>
              <a:tr h="5861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Название функции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Функциональное 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2384388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StringToDate(string)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Позволяет преобразовать строку в дату(</a:t>
                      </a:r>
                      <a:r>
                        <a:rPr lang="ru-RU" sz="1600" dirty="0" err="1">
                          <a:effectLst/>
                        </a:rPr>
                        <a:t>datetime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942921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DateToString(date)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преобразовать дату(datetime) в строку.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6077212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delete_duplicate(my_list)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удалить дубликаты в списке.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562343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array_column_of_CSV(index)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получить определенный столбец из файла.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757905"/>
                  </a:ext>
                </a:extLst>
              </a:tr>
              <a:tr h="64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array_columns_of_CSV(start=0, end=None)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Позволяет получить определенные столбцы из файла.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0155878"/>
                  </a:ext>
                </a:extLst>
              </a:tr>
              <a:tr h="4002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edit_cell(tree, event)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Позволяет редактировать ячейку в таблице.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751087"/>
                  </a:ext>
                </a:extLst>
              </a:tr>
              <a:tr h="8225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effectLst/>
                        </a:rPr>
                        <a:t>journal</a:t>
                      </a:r>
                      <a:r>
                        <a:rPr lang="ru-RU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effectLst/>
                        </a:rPr>
                        <a:t>data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Создает окно журнала с таблицей, позволяет редактировать таблицу, сохранить внесенные изменения.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639491"/>
                  </a:ext>
                </a:extLst>
              </a:tr>
              <a:tr h="641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count_misses(tree)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Создает окно списка пропусков с таблицей, позволяет сохранить таблицу.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04866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80A181B-444B-4186-8AE5-703D6893F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405131"/>
              </p:ext>
            </p:extLst>
          </p:nvPr>
        </p:nvGraphicFramePr>
        <p:xfrm>
          <a:off x="752354" y="324091"/>
          <a:ext cx="10601446" cy="598375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695096">
                  <a:extLst>
                    <a:ext uri="{9D8B030D-6E8A-4147-A177-3AD203B41FA5}">
                      <a16:colId xmlns:a16="http://schemas.microsoft.com/office/drawing/2014/main" val="3604420034"/>
                    </a:ext>
                  </a:extLst>
                </a:gridCol>
                <a:gridCol w="6906350">
                  <a:extLst>
                    <a:ext uri="{9D8B030D-6E8A-4147-A177-3AD203B41FA5}">
                      <a16:colId xmlns:a16="http://schemas.microsoft.com/office/drawing/2014/main" val="2904434017"/>
                    </a:ext>
                  </a:extLst>
                </a:gridCol>
              </a:tblGrid>
              <a:tr h="617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Название функции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Функциональное назначение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444785"/>
                  </a:ext>
                </a:extLst>
              </a:tr>
              <a:tr h="5990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fragmentation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df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разбить группу на две подгруппы и сохранить в двух файлах.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281395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grouping(tree)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Позволяет создать из массива список со студентами.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14175"/>
                  </a:ext>
                </a:extLst>
              </a:tr>
              <a:tr h="6260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list_group(group)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Создает окно списка студентов с таблицей, позволяет сохранить таблицу.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9660691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edit_row(tree)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редактировать строку в таблице.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6053024"/>
                  </a:ext>
                </a:extLst>
              </a:tr>
              <a:tr h="429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save_file(added_list)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сохранить список в файл.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401339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</a:rPr>
                        <a:t>download_window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</a:rPr>
                        <a:t>Позволяет загрузить файл и проверить его на отсутствие, а также на ошибки, при ошибке вызывает окно с ошибкой.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499695"/>
                  </a:ext>
                </a:extLst>
              </a:tr>
              <a:tr h="8978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b="1" kern="1200" dirty="0" err="1">
                          <a:solidFill>
                            <a:schemeClr val="tx1"/>
                          </a:solidFill>
                          <a:effectLst/>
                        </a:rPr>
                        <a:t>authorization_window</a:t>
                      </a:r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Позволяет войти в систему, вызывает окно авторизации.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010804"/>
                  </a:ext>
                </a:extLst>
              </a:tr>
              <a:tr h="85017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</a:rPr>
                        <a:t>main_window()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Вызывает главное окно, с таблицей из файла «</a:t>
                      </a:r>
                      <a:r>
                        <a:rPr lang="ru-RU" sz="1600" kern="1200" dirty="0" err="1"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</a:rPr>
                        <a:t>», а также имеет функционал редактирования таблицы и вызов других окон в данной программе.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49477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329B96-440E-4AE4-AF1F-12477EF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3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696FB-D02F-4384-AEBE-4885A06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4F19193-6A6C-4510-89E8-E93F860BF1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06" y="891251"/>
            <a:ext cx="3157329" cy="545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76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1C7E9-6AEC-48FF-836D-FF9B57DE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778" y="1514225"/>
            <a:ext cx="10676021" cy="4421354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выполнения данной курсовой работы является разработка программы, которая упрощает учёт посещаемости, а также позволяет создавать отчеты. Во время выполнения работы были выполнены следующие задачи: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Спроектирован и разработан интерфейс для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Проанализирована предметная область.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Проанализированы входные и выходные данные системы.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совершено тестирование программы.</a:t>
            </a:r>
          </a:p>
          <a:p>
            <a:pPr marL="742950" lvl="1" indent="-28575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функций, которые позволяет создавать, редактировать таблицы.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разработана в соответствии с техническим заданием.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48" y="55562"/>
            <a:ext cx="1729695" cy="17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компьютерной программы «Учет посещаемости студентов»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09.03.01 Информатика и вычислительная техника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Исполнитель: студент группы ВВС-38 </a:t>
            </a: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Молодожонов В.В.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старший преподаватель 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Смирнова Ю.А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32449" y="6361793"/>
            <a:ext cx="232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– 2022</a:t>
            </a:r>
          </a:p>
        </p:txBody>
      </p:sp>
    </p:spTree>
    <p:extLst>
      <p:ext uri="{BB962C8B-B14F-4D97-AF65-F5344CB8AC3E}">
        <p14:creationId xmlns:p14="http://schemas.microsoft.com/office/powerpoint/2010/main" val="2751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C1F3D-EFA0-4076-8EE8-69CDC42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72" y="1581785"/>
            <a:ext cx="10515600" cy="435133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развитием информационных технологий и телекоммуникаций жизнь становится все более мобильной и информативной. Новые технологии прочно входят в различные отрасли хозяйствования, сферы жизни и несут новые нормы в них. Так уже нераздельна информационная сфера с образовательной, все реальнее движение к полной цифровизации образования. Вследствие этого появились не только возможности, но и потребность в реализации вспомогательного программного обеспечения. Однако в современных условиях не представляется возможным организация подобных систем крупными компаниями, а потому данную нишу должны заполнить малые, самостоятельные разработчики. 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BD98B6E-8F26-4E6D-9292-7A061053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010"/>
            <a:ext cx="10515600" cy="5796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Показателем работы студентов и преподавателей, обучающих их, является успеваемость по дисциплинам, что находится в прямо пропорциональной зависимости от процента посещаемости занятий. Руководство института заинтересованно в том, чтобы осуществлялся непрерывный учет и контроль за деятельностью студентов, а именно за их посещаемостью. 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данный момент учет и контроль осуществляется "вручную". Обработка данных "вручную" является трудоемкой и занимает много времени. Кроме того, задачи учета и контроля посещаемости и успеваемости студентов осложняются еще и тем, что необходимая информация хранится на бумажных носителях.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0F34C-BDE0-476A-BA0A-9C8BDFB7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4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E1EBF4-C1BA-462E-96DD-D02C486B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647"/>
            <a:ext cx="10515600" cy="50826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Такая программа поможет упростить учёт посещаемости, а также создавать отчеты. Поэтому тема «Разработка компьютерной программы «Учет посещаемости студентов» сегодня является актуальной. Именно поэтому данный проект представляет возможность для реализации студентом. Благодаря такому программному обеспечению можно упростить и ускорить работу преподавателей с учетом и отчётами о посещаемости.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51A131-3C16-4EEE-9F6E-DE95AB63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78674" y="391272"/>
            <a:ext cx="11643360" cy="603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курсовой работы является: </a:t>
            </a: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программу, которая позволяет упростить работу, предоставляющей возможность сокращения времени при учете посещаемости студентов, и вход по логину и паролю.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программу со следующим функционалом: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группы на подгруппы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Журнал посещаемости пар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 пропусков студентов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  <a:tabLst>
                <a:tab pos="450215" algn="l"/>
              </a:tabLst>
            </a:pPr>
            <a:r>
              <a:rPr lang="ru-RU" sz="2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о формировании списков посещаемости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3192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входной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4078B1D-C29C-4EE8-9DDA-D0879A037C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8027960"/>
              </p:ext>
            </p:extLst>
          </p:nvPr>
        </p:nvGraphicFramePr>
        <p:xfrm>
          <a:off x="1594717" y="2320053"/>
          <a:ext cx="9002565" cy="340693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4967567">
                  <a:extLst>
                    <a:ext uri="{9D8B030D-6E8A-4147-A177-3AD203B41FA5}">
                      <a16:colId xmlns:a16="http://schemas.microsoft.com/office/drawing/2014/main" val="3066394978"/>
                    </a:ext>
                  </a:extLst>
                </a:gridCol>
                <a:gridCol w="4034998">
                  <a:extLst>
                    <a:ext uri="{9D8B030D-6E8A-4147-A177-3AD203B41FA5}">
                      <a16:colId xmlns:a16="http://schemas.microsoft.com/office/drawing/2014/main" val="3353719123"/>
                    </a:ext>
                  </a:extLst>
                </a:gridCol>
              </a:tblGrid>
              <a:tr h="567822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Название параметра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  <a:effectLst/>
                        </a:rPr>
                        <a:t>Тип данных</a:t>
                      </a:r>
                      <a:endParaRPr lang="ru-RU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616973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Фамилия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92148057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Имя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50033883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Отчество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Строка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124397165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 проведения занятия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14128740"/>
                  </a:ext>
                </a:extLst>
              </a:tr>
              <a:tr h="567822">
                <a:tc>
                  <a:txBody>
                    <a:bodyPr/>
                    <a:lstStyle/>
                    <a:p>
                      <a:r>
                        <a:rPr lang="ru-RU" sz="2800">
                          <a:solidFill>
                            <a:schemeClr val="tx1"/>
                          </a:solidFill>
                          <a:effectLst/>
                        </a:rPr>
                        <a:t>Статус маркера</a:t>
                      </a:r>
                      <a:endParaRPr lang="ru-RU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Символ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6199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5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выходной информации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Выходными документами программы являются файлы формата 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csv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«Первая подгруппа», «Вторая подгруппа», «Список студентов», «Список пропусков». 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представляет собой документ, в котором хранятся события журнала.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«Первая подгруппа» представляет собой документ, в котором группа разбивается на первую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«Вторая подгруппа» представляет собой документ, в котором группа разбивается на вторую часть.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студентов» представляет собой документ, в котором показан список всех студентов.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«Список пропусков» представляет собой документ, в котором показан список студентов с количеством пропусков.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8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4D112-ADE6-45E3-BAA9-21CF4F3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282521"/>
            <a:ext cx="11858017" cy="8069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и программному обеспечению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42FA-D3B8-4EDF-AF10-DD19F773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498"/>
            <a:ext cx="10515600" cy="560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программному обеспечению: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8/8.1/10</a:t>
            </a:r>
          </a:p>
          <a:p>
            <a:pPr>
              <a:buFont typeface="Segoe UI Light" panose="020B0502040204020203" pitchFamily="34" charset="0"/>
              <a:buChar char="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выше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обеспечению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ЦП: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МГц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ОЗУ: 1024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Видеокарта: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 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совместимый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Видеопамять: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Мб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или внешняя звуковая карта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 о работе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indent="0" algn="just">
              <a:lnSpc>
                <a:spcPct val="100000"/>
              </a:lnSpc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Программный продукт разработан средствами языка программирования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3.9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Приложение использует библиотеки:</a:t>
            </a:r>
          </a:p>
          <a:p>
            <a:pPr indent="450215" algn="just">
              <a:lnSpc>
                <a:spcPct val="100000"/>
              </a:lnSpc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графическая библиотека, позволяющая создавать программы с оконным интерфейсом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Pandas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это программная библиотека, позволяющая обрабатывать и анализировать с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-мерными массивами.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это библиотека, позволяющая читать и записывать файлы формата 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CSV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Datetime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для работы с датой и временем.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предоставляет системе особые параметры и функции.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D789-BFB5-4A23-BCBA-731DF75AA1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957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1191</Words>
  <Application>Microsoft Office PowerPoint</Application>
  <PresentationFormat>Широкоэкранный</PresentationFormat>
  <Paragraphs>143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 Light</vt:lpstr>
      <vt:lpstr>Symbol</vt:lpstr>
      <vt:lpstr>Times New Roman</vt:lpstr>
      <vt:lpstr>Тема Office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  <vt:lpstr>ВВЕДЕНИЕ</vt:lpstr>
      <vt:lpstr>Презентация PowerPoint</vt:lpstr>
      <vt:lpstr>Презентация PowerPoint</vt:lpstr>
      <vt:lpstr>Презентация PowerPoint</vt:lpstr>
      <vt:lpstr>Описание параметров входной информации</vt:lpstr>
      <vt:lpstr>Описание параметров выходной информации</vt:lpstr>
      <vt:lpstr>Требования к техническому и программному обеспечению</vt:lpstr>
      <vt:lpstr>Общие сведения о работе системы</vt:lpstr>
      <vt:lpstr>Руководство программиста</vt:lpstr>
      <vt:lpstr>Презентация PowerPoint</vt:lpstr>
      <vt:lpstr>Блок-схема алгоритма</vt:lpstr>
      <vt:lpstr>Заключение</vt:lpstr>
      <vt:lpstr>КУРСОВАЯ РАБОТА   «Разработка компьютерной программы «Учет посещаемости студентов»  выполнена в рамках изучения дисциплины «Основы программирования»  Направление подготовки: 09.03.01 Информатика и вычислительная техника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 Программное обеспечение системы резервирования билетов в кинотеатр  выполнена в рамках изучения дисциплины «Основы программирования»  Направление подготовки: 09.03.02 Информатика и вычислительная техника</dc:title>
  <dc:creator>Чингиз</dc:creator>
  <cp:lastModifiedBy>Владислав Молодожонов</cp:lastModifiedBy>
  <cp:revision>35</cp:revision>
  <dcterms:created xsi:type="dcterms:W3CDTF">2021-05-26T06:31:00Z</dcterms:created>
  <dcterms:modified xsi:type="dcterms:W3CDTF">2022-06-21T15:26:01Z</dcterms:modified>
</cp:coreProperties>
</file>