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League Spartan" charset="1" panose="00000800000000000000"/>
      <p:regular r:id="rId26"/>
    </p:embeddedFont>
    <p:embeddedFont>
      <p:font typeface="Poppins" charset="1" panose="00000500000000000000"/>
      <p:regular r:id="rId27"/>
    </p:embeddedFont>
    <p:embeddedFont>
      <p:font typeface="Poppins Bold" charset="1" panose="00000800000000000000"/>
      <p:regular r:id="rId28"/>
    </p:embeddedFont>
    <p:embeddedFont>
      <p:font typeface="Poppins Medium" charset="1" panose="00000600000000000000"/>
      <p:regular r:id="rId29"/>
    </p:embeddedFont>
    <p:embeddedFont>
      <p:font typeface="Open Sans Bold" charset="1" panose="020B0806030504020204"/>
      <p:regular r:id="rId30"/>
    </p:embeddedFont>
    <p:embeddedFont>
      <p:font typeface="Open Sans" charset="1" panose="020B0606030504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 Id="rId7" Target="../media/image8.jpe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TextBox 2" id="2"/>
          <p:cNvSpPr txBox="true"/>
          <p:nvPr/>
        </p:nvSpPr>
        <p:spPr>
          <a:xfrm rot="0">
            <a:off x="-2822266" y="-458340"/>
            <a:ext cx="23932533" cy="11117955"/>
          </a:xfrm>
          <a:prstGeom prst="rect">
            <a:avLst/>
          </a:prstGeom>
        </p:spPr>
        <p:txBody>
          <a:bodyPr anchor="t" rtlCol="false" tIns="0" lIns="0" bIns="0" rIns="0">
            <a:spAutoFit/>
          </a:bodyPr>
          <a:lstStyle/>
          <a:p>
            <a:pPr algn="ctr">
              <a:lnSpc>
                <a:spcPts val="5850"/>
              </a:lnSpc>
            </a:pPr>
            <a:r>
              <a:rPr lang="en-US" sz="4179">
                <a:solidFill>
                  <a:srgbClr val="779D54">
                    <a:alpha val="7843"/>
                  </a:srgbClr>
                </a:solidFill>
                <a:latin typeface="League Spartan"/>
              </a:rPr>
              <a:t>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HelpLine </a:t>
            </a:r>
          </a:p>
        </p:txBody>
      </p:sp>
      <p:grpSp>
        <p:nvGrpSpPr>
          <p:cNvPr name="Group 3" id="3"/>
          <p:cNvGrpSpPr/>
          <p:nvPr/>
        </p:nvGrpSpPr>
        <p:grpSpPr>
          <a:xfrm rot="-5400000">
            <a:off x="-225028" y="287954"/>
            <a:ext cx="2507456" cy="3086100"/>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005572" y="6461522"/>
            <a:ext cx="2507456" cy="3086100"/>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5744948" y="3208934"/>
            <a:ext cx="6798104" cy="3869131"/>
            <a:chOff x="0" y="0"/>
            <a:chExt cx="9064139" cy="5158842"/>
          </a:xfrm>
        </p:grpSpPr>
        <p:sp>
          <p:nvSpPr>
            <p:cNvPr name="Freeform 10" id="10"/>
            <p:cNvSpPr/>
            <p:nvPr/>
          </p:nvSpPr>
          <p:spPr>
            <a:xfrm flipH="false" flipV="false" rot="0">
              <a:off x="6345809" y="0"/>
              <a:ext cx="2718330" cy="2560172"/>
            </a:xfrm>
            <a:custGeom>
              <a:avLst/>
              <a:gdLst/>
              <a:ahLst/>
              <a:cxnLst/>
              <a:rect r="r" b="b" t="t" l="l"/>
              <a:pathLst>
                <a:path h="2560172" w="2718330">
                  <a:moveTo>
                    <a:pt x="0" y="0"/>
                  </a:moveTo>
                  <a:lnTo>
                    <a:pt x="2718330" y="0"/>
                  </a:lnTo>
                  <a:lnTo>
                    <a:pt x="2718330" y="2560172"/>
                  </a:lnTo>
                  <a:lnTo>
                    <a:pt x="0" y="2560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137195" y="3460852"/>
              <a:ext cx="2749919" cy="1697990"/>
            </a:xfrm>
            <a:prstGeom prst="rect">
              <a:avLst/>
            </a:prstGeom>
          </p:spPr>
          <p:txBody>
            <a:bodyPr anchor="t" rtlCol="false" tIns="0" lIns="0" bIns="0" rIns="0">
              <a:spAutoFit/>
            </a:bodyPr>
            <a:lstStyle/>
            <a:p>
              <a:pPr algn="ctr">
                <a:lnSpc>
                  <a:spcPts val="8979"/>
                </a:lnSpc>
              </a:pPr>
              <a:r>
                <a:rPr lang="en-US" sz="6414">
                  <a:solidFill>
                    <a:srgbClr val="000000"/>
                  </a:solidFill>
                  <a:latin typeface="League Spartan"/>
                </a:rPr>
                <a:t>Line</a:t>
              </a:r>
            </a:p>
          </p:txBody>
        </p:sp>
        <p:sp>
          <p:nvSpPr>
            <p:cNvPr name="TextBox 12" id="12"/>
            <p:cNvSpPr txBox="true"/>
            <p:nvPr/>
          </p:nvSpPr>
          <p:spPr>
            <a:xfrm rot="0">
              <a:off x="0" y="231472"/>
              <a:ext cx="7704974" cy="4314390"/>
            </a:xfrm>
            <a:prstGeom prst="rect">
              <a:avLst/>
            </a:prstGeom>
          </p:spPr>
          <p:txBody>
            <a:bodyPr anchor="t" rtlCol="false" tIns="0" lIns="0" bIns="0" rIns="0">
              <a:spAutoFit/>
            </a:bodyPr>
            <a:lstStyle/>
            <a:p>
              <a:pPr algn="ctr">
                <a:lnSpc>
                  <a:spcPts val="27166"/>
                </a:lnSpc>
              </a:pPr>
              <a:r>
                <a:rPr lang="en-US" sz="19404">
                  <a:solidFill>
                    <a:srgbClr val="000000"/>
                  </a:solidFill>
                  <a:latin typeface="League Spartan"/>
                </a:rPr>
                <a:t>Help</a:t>
              </a:r>
            </a:p>
          </p:txBody>
        </p:sp>
      </p:grpSp>
      <p:sp>
        <p:nvSpPr>
          <p:cNvPr name="TextBox 13" id="13"/>
          <p:cNvSpPr txBox="true"/>
          <p:nvPr/>
        </p:nvSpPr>
        <p:spPr>
          <a:xfrm rot="0">
            <a:off x="1028700" y="8276025"/>
            <a:ext cx="5531305" cy="969139"/>
          </a:xfrm>
          <a:prstGeom prst="rect">
            <a:avLst/>
          </a:prstGeom>
        </p:spPr>
        <p:txBody>
          <a:bodyPr anchor="t" rtlCol="false" tIns="0" lIns="0" bIns="0" rIns="0">
            <a:spAutoFit/>
          </a:bodyPr>
          <a:lstStyle/>
          <a:p>
            <a:pPr algn="l">
              <a:lnSpc>
                <a:spcPts val="3807"/>
              </a:lnSpc>
            </a:pPr>
            <a:r>
              <a:rPr lang="en-US" sz="2719">
                <a:solidFill>
                  <a:srgbClr val="285430"/>
                </a:solidFill>
                <a:latin typeface="Poppins"/>
              </a:rPr>
              <a:t>Conectando generosidade, alimentando esperança.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7" id="7"/>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8" id="8"/>
          <p:cNvSpPr txBox="true"/>
          <p:nvPr/>
        </p:nvSpPr>
        <p:spPr>
          <a:xfrm rot="0">
            <a:off x="2462771" y="1322066"/>
            <a:ext cx="945199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Proto-Persona</a:t>
            </a:r>
          </a:p>
        </p:txBody>
      </p:sp>
      <p:sp>
        <p:nvSpPr>
          <p:cNvPr name="TextBox 9" id="9"/>
          <p:cNvSpPr txBox="true"/>
          <p:nvPr/>
        </p:nvSpPr>
        <p:spPr>
          <a:xfrm rot="0">
            <a:off x="2462771" y="2130525"/>
            <a:ext cx="5550254" cy="609654"/>
          </a:xfrm>
          <a:prstGeom prst="rect">
            <a:avLst/>
          </a:prstGeom>
        </p:spPr>
        <p:txBody>
          <a:bodyPr anchor="t" rtlCol="false" tIns="0" lIns="0" bIns="0" rIns="0">
            <a:spAutoFit/>
          </a:bodyPr>
          <a:lstStyle/>
          <a:p>
            <a:pPr algn="l">
              <a:lnSpc>
                <a:spcPts val="4722"/>
              </a:lnSpc>
            </a:pPr>
            <a:r>
              <a:rPr lang="en-US" sz="3372">
                <a:solidFill>
                  <a:srgbClr val="285430"/>
                </a:solidFill>
                <a:latin typeface="Poppins"/>
              </a:rPr>
              <a:t>Representante da ONG</a:t>
            </a:r>
          </a:p>
        </p:txBody>
      </p:sp>
      <p:grpSp>
        <p:nvGrpSpPr>
          <p:cNvPr name="Group 10" id="10"/>
          <p:cNvGrpSpPr/>
          <p:nvPr/>
        </p:nvGrpSpPr>
        <p:grpSpPr>
          <a:xfrm rot="0">
            <a:off x="2547419" y="3041849"/>
            <a:ext cx="4203302" cy="4203302"/>
            <a:chOff x="0" y="0"/>
            <a:chExt cx="5604403" cy="5604403"/>
          </a:xfrm>
        </p:grpSpPr>
        <p:grpSp>
          <p:nvGrpSpPr>
            <p:cNvPr name="Group 11" id="11"/>
            <p:cNvGrpSpPr/>
            <p:nvPr/>
          </p:nvGrpSpPr>
          <p:grpSpPr>
            <a:xfrm rot="0">
              <a:off x="0" y="0"/>
              <a:ext cx="5604403" cy="560440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44010" y="444010"/>
              <a:ext cx="4716382" cy="4716382"/>
              <a:chOff x="0" y="0"/>
              <a:chExt cx="812800" cy="812800"/>
            </a:xfrm>
          </p:grpSpPr>
          <p:sp>
            <p:nvSpPr>
              <p:cNvPr name="Freeform 15" id="15"/>
              <p:cNvSpPr/>
              <p:nvPr/>
            </p:nvSpPr>
            <p:spPr>
              <a:xfrm flipH="false" flipV="false" rot="-186000">
                <a:off x="-11543" y="-11543"/>
                <a:ext cx="835886" cy="835886"/>
              </a:xfrm>
              <a:custGeom>
                <a:avLst/>
                <a:gdLst/>
                <a:ahLst/>
                <a:cxnLst/>
                <a:rect r="r" b="b" t="t" l="l"/>
                <a:pathLst>
                  <a:path h="835886" w="835886">
                    <a:moveTo>
                      <a:pt x="439921" y="12138"/>
                    </a:moveTo>
                    <a:cubicBezTo>
                      <a:pt x="215801" y="0"/>
                      <a:pt x="24276" y="171845"/>
                      <a:pt x="12138" y="395965"/>
                    </a:cubicBezTo>
                    <a:cubicBezTo>
                      <a:pt x="0" y="620085"/>
                      <a:pt x="171845" y="811610"/>
                      <a:pt x="395965" y="823748"/>
                    </a:cubicBezTo>
                    <a:cubicBezTo>
                      <a:pt x="620085" y="835886"/>
                      <a:pt x="811610" y="664041"/>
                      <a:pt x="823748" y="439921"/>
                    </a:cubicBezTo>
                    <a:cubicBezTo>
                      <a:pt x="835886" y="215801"/>
                      <a:pt x="664041" y="24276"/>
                      <a:pt x="439921" y="12138"/>
                    </a:cubicBezTo>
                    <a:close/>
                  </a:path>
                </a:pathLst>
              </a:custGeom>
              <a:blipFill>
                <a:blip r:embed="rId4"/>
                <a:stretch>
                  <a:fillRect l="-11579" t="-3187" r="-59575" b="-11058"/>
                </a:stretch>
              </a:blipFill>
            </p:spPr>
          </p:sp>
        </p:grpSp>
      </p:grpSp>
      <p:sp>
        <p:nvSpPr>
          <p:cNvPr name="TextBox 16" id="16"/>
          <p:cNvSpPr txBox="true"/>
          <p:nvPr/>
        </p:nvSpPr>
        <p:spPr>
          <a:xfrm rot="0">
            <a:off x="10085067" y="2263663"/>
            <a:ext cx="4488884" cy="420613"/>
          </a:xfrm>
          <a:prstGeom prst="rect">
            <a:avLst/>
          </a:prstGeom>
        </p:spPr>
        <p:txBody>
          <a:bodyPr anchor="t" rtlCol="false" tIns="0" lIns="0" bIns="0" rIns="0">
            <a:spAutoFit/>
          </a:bodyPr>
          <a:lstStyle/>
          <a:p>
            <a:pPr algn="l">
              <a:lnSpc>
                <a:spcPts val="3249"/>
              </a:lnSpc>
            </a:pPr>
            <a:r>
              <a:rPr lang="en-US" sz="3249" spc="-97">
                <a:solidFill>
                  <a:srgbClr val="202020"/>
                </a:solidFill>
                <a:latin typeface="League Spartan"/>
              </a:rPr>
              <a:t>Definição da persona:</a:t>
            </a:r>
          </a:p>
        </p:txBody>
      </p:sp>
      <p:sp>
        <p:nvSpPr>
          <p:cNvPr name="TextBox 17" id="17"/>
          <p:cNvSpPr txBox="true"/>
          <p:nvPr/>
        </p:nvSpPr>
        <p:spPr>
          <a:xfrm rot="0">
            <a:off x="10011548" y="2852426"/>
            <a:ext cx="8276452" cy="3140787"/>
          </a:xfrm>
          <a:prstGeom prst="rect">
            <a:avLst/>
          </a:prstGeom>
        </p:spPr>
        <p:txBody>
          <a:bodyPr anchor="t" rtlCol="false" tIns="0" lIns="0" bIns="0" rIns="0">
            <a:spAutoFit/>
          </a:bodyPr>
          <a:lstStyle/>
          <a:p>
            <a:pPr algn="l" marL="583816" indent="-291908" lvl="1">
              <a:lnSpc>
                <a:spcPts val="4164"/>
              </a:lnSpc>
              <a:buFont typeface="Arial"/>
              <a:buChar char="•"/>
            </a:pPr>
            <a:r>
              <a:rPr lang="en-US" sz="2704">
                <a:solidFill>
                  <a:srgbClr val="285430"/>
                </a:solidFill>
                <a:latin typeface="Poppins"/>
              </a:rPr>
              <a:t>Empático;</a:t>
            </a:r>
          </a:p>
          <a:p>
            <a:pPr algn="l" marL="583816" indent="-291908" lvl="1">
              <a:lnSpc>
                <a:spcPts val="4164"/>
              </a:lnSpc>
              <a:buFont typeface="Arial"/>
              <a:buChar char="•"/>
            </a:pPr>
            <a:r>
              <a:rPr lang="en-US" sz="2704">
                <a:solidFill>
                  <a:srgbClr val="285430"/>
                </a:solidFill>
                <a:latin typeface="Poppins"/>
              </a:rPr>
              <a:t>Responsável;</a:t>
            </a:r>
          </a:p>
          <a:p>
            <a:pPr algn="l" marL="583816" indent="-291908" lvl="1">
              <a:lnSpc>
                <a:spcPts val="4164"/>
              </a:lnSpc>
              <a:buFont typeface="Arial"/>
              <a:buChar char="•"/>
            </a:pPr>
            <a:r>
              <a:rPr lang="en-US" sz="2704">
                <a:solidFill>
                  <a:srgbClr val="285430"/>
                </a:solidFill>
                <a:latin typeface="Poppins"/>
              </a:rPr>
              <a:t>Gosta de estudar sobre gestão de pessoas;</a:t>
            </a:r>
          </a:p>
          <a:p>
            <a:pPr algn="l" marL="583816" indent="-291908" lvl="1">
              <a:lnSpc>
                <a:spcPts val="4164"/>
              </a:lnSpc>
              <a:buFont typeface="Arial"/>
              <a:buChar char="•"/>
            </a:pPr>
            <a:r>
              <a:rPr lang="en-US" sz="2704">
                <a:solidFill>
                  <a:srgbClr val="285430"/>
                </a:solidFill>
                <a:latin typeface="Poppins"/>
              </a:rPr>
              <a:t>Defensor dos direitos humanos e da igualdade;</a:t>
            </a:r>
          </a:p>
          <a:p>
            <a:pPr algn="l">
              <a:lnSpc>
                <a:spcPts val="4164"/>
              </a:lnSpc>
            </a:pPr>
          </a:p>
        </p:txBody>
      </p:sp>
      <p:sp>
        <p:nvSpPr>
          <p:cNvPr name="TextBox 18" id="18"/>
          <p:cNvSpPr txBox="true"/>
          <p:nvPr/>
        </p:nvSpPr>
        <p:spPr>
          <a:xfrm rot="0">
            <a:off x="10085067" y="6342337"/>
            <a:ext cx="5871102" cy="407075"/>
          </a:xfrm>
          <a:prstGeom prst="rect">
            <a:avLst/>
          </a:prstGeom>
        </p:spPr>
        <p:txBody>
          <a:bodyPr anchor="t" rtlCol="false" tIns="0" lIns="0" bIns="0" rIns="0">
            <a:spAutoFit/>
          </a:bodyPr>
          <a:lstStyle/>
          <a:p>
            <a:pPr algn="l">
              <a:lnSpc>
                <a:spcPts val="3159"/>
              </a:lnSpc>
            </a:pPr>
            <a:r>
              <a:rPr lang="en-US" sz="3159" spc="-94">
                <a:solidFill>
                  <a:srgbClr val="202020"/>
                </a:solidFill>
                <a:latin typeface="League Spartan"/>
              </a:rPr>
              <a:t>Dores e Necessidades:</a:t>
            </a:r>
          </a:p>
        </p:txBody>
      </p:sp>
      <p:sp>
        <p:nvSpPr>
          <p:cNvPr name="TextBox 19" id="19"/>
          <p:cNvSpPr txBox="true"/>
          <p:nvPr/>
        </p:nvSpPr>
        <p:spPr>
          <a:xfrm rot="0">
            <a:off x="10011548" y="6782627"/>
            <a:ext cx="7804956" cy="3250475"/>
          </a:xfrm>
          <a:prstGeom prst="rect">
            <a:avLst/>
          </a:prstGeom>
        </p:spPr>
        <p:txBody>
          <a:bodyPr anchor="t" rtlCol="false" tIns="0" lIns="0" bIns="0" rIns="0">
            <a:spAutoFit/>
          </a:bodyPr>
          <a:lstStyle/>
          <a:p>
            <a:pPr algn="l" marL="567597" indent="-283799" lvl="1">
              <a:lnSpc>
                <a:spcPts val="4390"/>
              </a:lnSpc>
              <a:buFont typeface="Arial"/>
              <a:buChar char="•"/>
            </a:pPr>
            <a:r>
              <a:rPr lang="en-US" sz="2628">
                <a:solidFill>
                  <a:srgbClr val="285430"/>
                </a:solidFill>
                <a:latin typeface="Poppins"/>
              </a:rPr>
              <a:t>Dificuldade em alcançar doadores potenciais;</a:t>
            </a:r>
          </a:p>
          <a:p>
            <a:pPr algn="l" marL="567597" indent="-283799" lvl="1">
              <a:lnSpc>
                <a:spcPts val="4390"/>
              </a:lnSpc>
              <a:buFont typeface="Arial"/>
              <a:buChar char="•"/>
            </a:pPr>
            <a:r>
              <a:rPr lang="en-US" sz="2628">
                <a:solidFill>
                  <a:srgbClr val="285430"/>
                </a:solidFill>
                <a:latin typeface="Poppins"/>
              </a:rPr>
              <a:t>Falta de transparência e comunicação com doadores;</a:t>
            </a:r>
          </a:p>
          <a:p>
            <a:pPr algn="l" marL="567597" indent="-283799" lvl="1">
              <a:lnSpc>
                <a:spcPts val="4390"/>
              </a:lnSpc>
              <a:buFont typeface="Arial"/>
              <a:buChar char="•"/>
            </a:pPr>
            <a:r>
              <a:rPr lang="en-US" sz="2628">
                <a:solidFill>
                  <a:srgbClr val="285430"/>
                </a:solidFill>
                <a:latin typeface="Poppins"/>
              </a:rPr>
              <a:t>Necessidade de ampliar a base de apoio.</a:t>
            </a:r>
          </a:p>
          <a:p>
            <a:pPr algn="l">
              <a:lnSpc>
                <a:spcPts val="3680"/>
              </a:lnSpc>
            </a:pPr>
          </a:p>
        </p:txBody>
      </p:sp>
      <p:sp>
        <p:nvSpPr>
          <p:cNvPr name="TextBox 20" id="20"/>
          <p:cNvSpPr txBox="true"/>
          <p:nvPr/>
        </p:nvSpPr>
        <p:spPr>
          <a:xfrm rot="0">
            <a:off x="696921" y="8106576"/>
            <a:ext cx="8272126" cy="1829348"/>
          </a:xfrm>
          <a:prstGeom prst="rect">
            <a:avLst/>
          </a:prstGeom>
        </p:spPr>
        <p:txBody>
          <a:bodyPr anchor="t" rtlCol="false" tIns="0" lIns="0" bIns="0" rIns="0">
            <a:spAutoFit/>
          </a:bodyPr>
          <a:lstStyle/>
          <a:p>
            <a:pPr algn="ctr">
              <a:lnSpc>
                <a:spcPts val="3644"/>
              </a:lnSpc>
              <a:spcBef>
                <a:spcPct val="0"/>
              </a:spcBef>
            </a:pPr>
            <a:r>
              <a:rPr lang="en-US" sz="2603">
                <a:solidFill>
                  <a:srgbClr val="285430"/>
                </a:solidFill>
                <a:latin typeface="Poppins"/>
              </a:rPr>
              <a:t>“Um líder comprometido e apaixonado por causas sociais, dedicado a encontrar soluções inovadoras para atender às necessidades da organização.”</a:t>
            </a:r>
          </a:p>
        </p:txBody>
      </p:sp>
      <p:sp>
        <p:nvSpPr>
          <p:cNvPr name="TextBox 21" id="21"/>
          <p:cNvSpPr txBox="true"/>
          <p:nvPr/>
        </p:nvSpPr>
        <p:spPr>
          <a:xfrm rot="0">
            <a:off x="3123177" y="7523284"/>
            <a:ext cx="3419615" cy="438508"/>
          </a:xfrm>
          <a:prstGeom prst="rect">
            <a:avLst/>
          </a:prstGeom>
        </p:spPr>
        <p:txBody>
          <a:bodyPr anchor="t" rtlCol="false" tIns="0" lIns="0" bIns="0" rIns="0">
            <a:spAutoFit/>
          </a:bodyPr>
          <a:lstStyle/>
          <a:p>
            <a:pPr algn="l">
              <a:lnSpc>
                <a:spcPts val="3369"/>
              </a:lnSpc>
            </a:pPr>
            <a:r>
              <a:rPr lang="en-US" sz="3369" spc="-101">
                <a:solidFill>
                  <a:srgbClr val="202020"/>
                </a:solidFill>
                <a:latin typeface="League Spartan"/>
              </a:rPr>
              <a:t>Flávio Medeiros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7" id="7"/>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8" id="8"/>
          <p:cNvSpPr txBox="true"/>
          <p:nvPr/>
        </p:nvSpPr>
        <p:spPr>
          <a:xfrm rot="0">
            <a:off x="2462771" y="1322066"/>
            <a:ext cx="945199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Proto-Persona</a:t>
            </a:r>
          </a:p>
        </p:txBody>
      </p:sp>
      <p:sp>
        <p:nvSpPr>
          <p:cNvPr name="TextBox 9" id="9"/>
          <p:cNvSpPr txBox="true"/>
          <p:nvPr/>
        </p:nvSpPr>
        <p:spPr>
          <a:xfrm rot="0">
            <a:off x="2462771" y="2131151"/>
            <a:ext cx="5550254" cy="609654"/>
          </a:xfrm>
          <a:prstGeom prst="rect">
            <a:avLst/>
          </a:prstGeom>
        </p:spPr>
        <p:txBody>
          <a:bodyPr anchor="t" rtlCol="false" tIns="0" lIns="0" bIns="0" rIns="0">
            <a:spAutoFit/>
          </a:bodyPr>
          <a:lstStyle/>
          <a:p>
            <a:pPr algn="l">
              <a:lnSpc>
                <a:spcPts val="4722"/>
              </a:lnSpc>
            </a:pPr>
            <a:r>
              <a:rPr lang="en-US" sz="3372">
                <a:solidFill>
                  <a:srgbClr val="285430"/>
                </a:solidFill>
                <a:latin typeface="Poppins"/>
              </a:rPr>
              <a:t>Voluntário</a:t>
            </a:r>
          </a:p>
        </p:txBody>
      </p:sp>
      <p:grpSp>
        <p:nvGrpSpPr>
          <p:cNvPr name="Group 10" id="10"/>
          <p:cNvGrpSpPr/>
          <p:nvPr/>
        </p:nvGrpSpPr>
        <p:grpSpPr>
          <a:xfrm rot="0">
            <a:off x="2547419" y="2820550"/>
            <a:ext cx="4203302" cy="4203302"/>
            <a:chOff x="0" y="0"/>
            <a:chExt cx="5604403" cy="5604403"/>
          </a:xfrm>
        </p:grpSpPr>
        <p:grpSp>
          <p:nvGrpSpPr>
            <p:cNvPr name="Group 11" id="11"/>
            <p:cNvGrpSpPr/>
            <p:nvPr/>
          </p:nvGrpSpPr>
          <p:grpSpPr>
            <a:xfrm rot="0">
              <a:off x="0" y="0"/>
              <a:ext cx="5604403" cy="560440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44010" y="444010"/>
              <a:ext cx="4716382" cy="47163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4245" t="0" r="-25754" b="0"/>
                </a:stretch>
              </a:blipFill>
            </p:spPr>
          </p:sp>
        </p:grpSp>
      </p:grpSp>
      <p:sp>
        <p:nvSpPr>
          <p:cNvPr name="TextBox 16" id="16"/>
          <p:cNvSpPr txBox="true"/>
          <p:nvPr/>
        </p:nvSpPr>
        <p:spPr>
          <a:xfrm rot="0">
            <a:off x="10085067" y="2263663"/>
            <a:ext cx="4488884" cy="420613"/>
          </a:xfrm>
          <a:prstGeom prst="rect">
            <a:avLst/>
          </a:prstGeom>
        </p:spPr>
        <p:txBody>
          <a:bodyPr anchor="t" rtlCol="false" tIns="0" lIns="0" bIns="0" rIns="0">
            <a:spAutoFit/>
          </a:bodyPr>
          <a:lstStyle/>
          <a:p>
            <a:pPr algn="l">
              <a:lnSpc>
                <a:spcPts val="3249"/>
              </a:lnSpc>
            </a:pPr>
            <a:r>
              <a:rPr lang="en-US" sz="3249" spc="-97">
                <a:solidFill>
                  <a:srgbClr val="202020"/>
                </a:solidFill>
                <a:latin typeface="League Spartan"/>
              </a:rPr>
              <a:t>Definição da persona:</a:t>
            </a:r>
          </a:p>
        </p:txBody>
      </p:sp>
      <p:sp>
        <p:nvSpPr>
          <p:cNvPr name="TextBox 17" id="17"/>
          <p:cNvSpPr txBox="true"/>
          <p:nvPr/>
        </p:nvSpPr>
        <p:spPr>
          <a:xfrm rot="0">
            <a:off x="10011548" y="2884301"/>
            <a:ext cx="8276452" cy="2634600"/>
          </a:xfrm>
          <a:prstGeom prst="rect">
            <a:avLst/>
          </a:prstGeom>
        </p:spPr>
        <p:txBody>
          <a:bodyPr anchor="t" rtlCol="false" tIns="0" lIns="0" bIns="0" rIns="0">
            <a:spAutoFit/>
          </a:bodyPr>
          <a:lstStyle/>
          <a:p>
            <a:pPr algn="l" marL="583816" indent="-291908" lvl="1">
              <a:lnSpc>
                <a:spcPts val="5300"/>
              </a:lnSpc>
              <a:buFont typeface="Arial"/>
              <a:buChar char="•"/>
            </a:pPr>
            <a:r>
              <a:rPr lang="en-US" sz="2704">
                <a:solidFill>
                  <a:srgbClr val="285430"/>
                </a:solidFill>
                <a:latin typeface="Poppins"/>
              </a:rPr>
              <a:t>Proativo;</a:t>
            </a:r>
          </a:p>
          <a:p>
            <a:pPr algn="l" marL="583816" indent="-291908" lvl="1">
              <a:lnSpc>
                <a:spcPts val="5300"/>
              </a:lnSpc>
              <a:buFont typeface="Arial"/>
              <a:buChar char="•"/>
            </a:pPr>
            <a:r>
              <a:rPr lang="en-US" sz="2704">
                <a:solidFill>
                  <a:srgbClr val="285430"/>
                </a:solidFill>
                <a:latin typeface="Poppins"/>
              </a:rPr>
              <a:t>Comprometido;</a:t>
            </a:r>
          </a:p>
          <a:p>
            <a:pPr algn="l" marL="583816" indent="-291908" lvl="1">
              <a:lnSpc>
                <a:spcPts val="5300"/>
              </a:lnSpc>
              <a:buFont typeface="Arial"/>
              <a:buChar char="•"/>
            </a:pPr>
            <a:r>
              <a:rPr lang="en-US" sz="2704">
                <a:solidFill>
                  <a:srgbClr val="285430"/>
                </a:solidFill>
                <a:latin typeface="Poppins"/>
              </a:rPr>
              <a:t>Colaborativo;</a:t>
            </a:r>
          </a:p>
          <a:p>
            <a:pPr algn="l" marL="583816" indent="-291908" lvl="1">
              <a:lnSpc>
                <a:spcPts val="5300"/>
              </a:lnSpc>
              <a:buFont typeface="Arial"/>
              <a:buChar char="•"/>
            </a:pPr>
            <a:r>
              <a:rPr lang="en-US" sz="2704">
                <a:solidFill>
                  <a:srgbClr val="285430"/>
                </a:solidFill>
                <a:latin typeface="Poppins"/>
              </a:rPr>
              <a:t>Estuda sobre desenvolvimento comunitário.</a:t>
            </a:r>
          </a:p>
        </p:txBody>
      </p:sp>
      <p:sp>
        <p:nvSpPr>
          <p:cNvPr name="TextBox 18" id="18"/>
          <p:cNvSpPr txBox="true"/>
          <p:nvPr/>
        </p:nvSpPr>
        <p:spPr>
          <a:xfrm rot="0">
            <a:off x="10085067" y="6342337"/>
            <a:ext cx="5871102" cy="407075"/>
          </a:xfrm>
          <a:prstGeom prst="rect">
            <a:avLst/>
          </a:prstGeom>
        </p:spPr>
        <p:txBody>
          <a:bodyPr anchor="t" rtlCol="false" tIns="0" lIns="0" bIns="0" rIns="0">
            <a:spAutoFit/>
          </a:bodyPr>
          <a:lstStyle/>
          <a:p>
            <a:pPr algn="l">
              <a:lnSpc>
                <a:spcPts val="3159"/>
              </a:lnSpc>
            </a:pPr>
            <a:r>
              <a:rPr lang="en-US" sz="3159" spc="-94">
                <a:solidFill>
                  <a:srgbClr val="202020"/>
                </a:solidFill>
                <a:latin typeface="League Spartan"/>
              </a:rPr>
              <a:t>Dores e Necessidades:</a:t>
            </a:r>
          </a:p>
        </p:txBody>
      </p:sp>
      <p:sp>
        <p:nvSpPr>
          <p:cNvPr name="TextBox 19" id="19"/>
          <p:cNvSpPr txBox="true"/>
          <p:nvPr/>
        </p:nvSpPr>
        <p:spPr>
          <a:xfrm rot="0">
            <a:off x="10011548" y="6782627"/>
            <a:ext cx="7804956" cy="6012725"/>
          </a:xfrm>
          <a:prstGeom prst="rect">
            <a:avLst/>
          </a:prstGeom>
        </p:spPr>
        <p:txBody>
          <a:bodyPr anchor="t" rtlCol="false" tIns="0" lIns="0" bIns="0" rIns="0">
            <a:spAutoFit/>
          </a:bodyPr>
          <a:lstStyle/>
          <a:p>
            <a:pPr algn="l" marL="567597" indent="-283799" lvl="1">
              <a:lnSpc>
                <a:spcPts val="4390"/>
              </a:lnSpc>
              <a:buFont typeface="Arial"/>
              <a:buChar char="•"/>
            </a:pPr>
            <a:r>
              <a:rPr lang="en-US" sz="2628">
                <a:solidFill>
                  <a:srgbClr val="285430"/>
                </a:solidFill>
                <a:latin typeface="Poppins"/>
              </a:rPr>
              <a:t>Necessidade de reconhecimento e valorização;</a:t>
            </a:r>
          </a:p>
          <a:p>
            <a:pPr algn="l" marL="567597" indent="-283799" lvl="1">
              <a:lnSpc>
                <a:spcPts val="4390"/>
              </a:lnSpc>
              <a:buFont typeface="Arial"/>
              <a:buChar char="•"/>
            </a:pPr>
            <a:r>
              <a:rPr lang="en-US" sz="2628">
                <a:solidFill>
                  <a:srgbClr val="285430"/>
                </a:solidFill>
                <a:latin typeface="Poppins"/>
              </a:rPr>
              <a:t>Falta de oportunidades claras de voluntariado;</a:t>
            </a:r>
          </a:p>
          <a:p>
            <a:pPr algn="l" marL="567597" indent="-283799" lvl="1">
              <a:lnSpc>
                <a:spcPts val="4390"/>
              </a:lnSpc>
              <a:buFont typeface="Arial"/>
              <a:buChar char="•"/>
            </a:pPr>
            <a:r>
              <a:rPr lang="en-US" sz="2628">
                <a:solidFill>
                  <a:srgbClr val="285430"/>
                </a:solidFill>
                <a:latin typeface="Poppins"/>
              </a:rPr>
              <a:t>Dificuldade de acesso a locais distantes e de difícil alcance para prestar ajuda.</a:t>
            </a:r>
          </a:p>
          <a:p>
            <a:pPr algn="l">
              <a:lnSpc>
                <a:spcPts val="4390"/>
              </a:lnSpc>
            </a:pPr>
          </a:p>
          <a:p>
            <a:pPr algn="l" marL="567597" indent="-283799" lvl="1">
              <a:lnSpc>
                <a:spcPts val="4390"/>
              </a:lnSpc>
              <a:buFont typeface="Arial"/>
              <a:buChar char="•"/>
            </a:pPr>
          </a:p>
          <a:p>
            <a:pPr algn="l" marL="567597" indent="-283799" lvl="1">
              <a:lnSpc>
                <a:spcPts val="4390"/>
              </a:lnSpc>
              <a:buFont typeface="Arial"/>
              <a:buChar char="•"/>
            </a:pPr>
          </a:p>
          <a:p>
            <a:pPr algn="l" marL="567597" indent="-283799" lvl="1">
              <a:lnSpc>
                <a:spcPts val="4390"/>
              </a:lnSpc>
              <a:buFont typeface="Arial"/>
              <a:buChar char="•"/>
            </a:pPr>
          </a:p>
          <a:p>
            <a:pPr algn="l">
              <a:lnSpc>
                <a:spcPts val="3680"/>
              </a:lnSpc>
            </a:pPr>
          </a:p>
        </p:txBody>
      </p:sp>
      <p:sp>
        <p:nvSpPr>
          <p:cNvPr name="TextBox 20" id="20"/>
          <p:cNvSpPr txBox="true"/>
          <p:nvPr/>
        </p:nvSpPr>
        <p:spPr>
          <a:xfrm rot="0">
            <a:off x="696921" y="8106576"/>
            <a:ext cx="8272126" cy="1829348"/>
          </a:xfrm>
          <a:prstGeom prst="rect">
            <a:avLst/>
          </a:prstGeom>
        </p:spPr>
        <p:txBody>
          <a:bodyPr anchor="t" rtlCol="false" tIns="0" lIns="0" bIns="0" rIns="0">
            <a:spAutoFit/>
          </a:bodyPr>
          <a:lstStyle/>
          <a:p>
            <a:pPr algn="ctr">
              <a:lnSpc>
                <a:spcPts val="3644"/>
              </a:lnSpc>
              <a:spcBef>
                <a:spcPct val="0"/>
              </a:spcBef>
            </a:pPr>
            <a:r>
              <a:rPr lang="en-US" sz="2603">
                <a:solidFill>
                  <a:srgbClr val="285430"/>
                </a:solidFill>
                <a:latin typeface="Poppins"/>
              </a:rPr>
              <a:t>”Um agente de mudança comprometido, dedicado a oferecer seu tempo e habilidades para causas que impactam positivamente a comunidade."</a:t>
            </a:r>
          </a:p>
        </p:txBody>
      </p:sp>
      <p:sp>
        <p:nvSpPr>
          <p:cNvPr name="TextBox 21" id="21"/>
          <p:cNvSpPr txBox="true"/>
          <p:nvPr/>
        </p:nvSpPr>
        <p:spPr>
          <a:xfrm rot="0">
            <a:off x="3123177" y="7412635"/>
            <a:ext cx="3419615" cy="438508"/>
          </a:xfrm>
          <a:prstGeom prst="rect">
            <a:avLst/>
          </a:prstGeom>
        </p:spPr>
        <p:txBody>
          <a:bodyPr anchor="t" rtlCol="false" tIns="0" lIns="0" bIns="0" rIns="0">
            <a:spAutoFit/>
          </a:bodyPr>
          <a:lstStyle/>
          <a:p>
            <a:pPr algn="l">
              <a:lnSpc>
                <a:spcPts val="3369"/>
              </a:lnSpc>
            </a:pPr>
            <a:r>
              <a:rPr lang="en-US" sz="3369" spc="-101">
                <a:solidFill>
                  <a:srgbClr val="202020"/>
                </a:solidFill>
                <a:latin typeface="League Spartan"/>
              </a:rPr>
              <a:t>Erick Klomann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462771" y="1322066"/>
            <a:ext cx="945199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Jornada do Usuário</a:t>
            </a:r>
          </a:p>
        </p:txBody>
      </p:sp>
      <p:sp>
        <p:nvSpPr>
          <p:cNvPr name="AutoShape 12" id="12"/>
          <p:cNvSpPr/>
          <p:nvPr/>
        </p:nvSpPr>
        <p:spPr>
          <a:xfrm flipV="true">
            <a:off x="2539916" y="3645218"/>
            <a:ext cx="13323264" cy="0"/>
          </a:xfrm>
          <a:prstGeom prst="line">
            <a:avLst/>
          </a:prstGeom>
          <a:ln cap="flat" w="28575">
            <a:solidFill>
              <a:srgbClr val="65686A"/>
            </a:solidFill>
            <a:prstDash val="solid"/>
            <a:headEnd type="none" len="sm" w="sm"/>
            <a:tailEnd type="none" len="sm" w="sm"/>
          </a:ln>
        </p:spPr>
      </p:sp>
      <p:sp>
        <p:nvSpPr>
          <p:cNvPr name="AutoShape 13" id="13"/>
          <p:cNvSpPr/>
          <p:nvPr/>
        </p:nvSpPr>
        <p:spPr>
          <a:xfrm>
            <a:off x="2541306" y="5374807"/>
            <a:ext cx="13323264" cy="0"/>
          </a:xfrm>
          <a:prstGeom prst="line">
            <a:avLst/>
          </a:prstGeom>
          <a:ln cap="flat" w="28575">
            <a:solidFill>
              <a:srgbClr val="65686A"/>
            </a:solidFill>
            <a:prstDash val="solid"/>
            <a:headEnd type="none" len="sm" w="sm"/>
            <a:tailEnd type="none" len="sm" w="sm"/>
          </a:ln>
        </p:spPr>
      </p:sp>
      <p:sp>
        <p:nvSpPr>
          <p:cNvPr name="AutoShape 14" id="14"/>
          <p:cNvSpPr/>
          <p:nvPr/>
        </p:nvSpPr>
        <p:spPr>
          <a:xfrm>
            <a:off x="2468964" y="7009306"/>
            <a:ext cx="13323264" cy="0"/>
          </a:xfrm>
          <a:prstGeom prst="line">
            <a:avLst/>
          </a:prstGeom>
          <a:ln cap="flat" w="28575">
            <a:solidFill>
              <a:srgbClr val="65686A"/>
            </a:solidFill>
            <a:prstDash val="solid"/>
            <a:headEnd type="none" len="sm" w="sm"/>
            <a:tailEnd type="none" len="sm" w="sm"/>
          </a:ln>
        </p:spPr>
      </p:sp>
      <p:grpSp>
        <p:nvGrpSpPr>
          <p:cNvPr name="Group 15" id="15"/>
          <p:cNvGrpSpPr/>
          <p:nvPr/>
        </p:nvGrpSpPr>
        <p:grpSpPr>
          <a:xfrm rot="0">
            <a:off x="10759624" y="2184928"/>
            <a:ext cx="2193437" cy="1222611"/>
            <a:chOff x="0" y="0"/>
            <a:chExt cx="744205" cy="414816"/>
          </a:xfrm>
        </p:grpSpPr>
        <p:sp>
          <p:nvSpPr>
            <p:cNvPr name="Freeform 16" id="16"/>
            <p:cNvSpPr/>
            <p:nvPr/>
          </p:nvSpPr>
          <p:spPr>
            <a:xfrm flipH="false" flipV="false" rot="0">
              <a:off x="0" y="0"/>
              <a:ext cx="744205" cy="414816"/>
            </a:xfrm>
            <a:custGeom>
              <a:avLst/>
              <a:gdLst/>
              <a:ahLst/>
              <a:cxnLst/>
              <a:rect r="r" b="b" t="t" l="l"/>
              <a:pathLst>
                <a:path h="414816" w="744205">
                  <a:moveTo>
                    <a:pt x="180009" y="0"/>
                  </a:moveTo>
                  <a:lnTo>
                    <a:pt x="564196" y="0"/>
                  </a:lnTo>
                  <a:cubicBezTo>
                    <a:pt x="611938" y="0"/>
                    <a:pt x="657724" y="18965"/>
                    <a:pt x="691482" y="52723"/>
                  </a:cubicBezTo>
                  <a:cubicBezTo>
                    <a:pt x="725240" y="86482"/>
                    <a:pt x="744205" y="132268"/>
                    <a:pt x="744205" y="180009"/>
                  </a:cubicBezTo>
                  <a:lnTo>
                    <a:pt x="744205" y="234808"/>
                  </a:lnTo>
                  <a:cubicBezTo>
                    <a:pt x="744205" y="282549"/>
                    <a:pt x="725240" y="328335"/>
                    <a:pt x="691482" y="362093"/>
                  </a:cubicBezTo>
                  <a:cubicBezTo>
                    <a:pt x="657724" y="395851"/>
                    <a:pt x="611938" y="414816"/>
                    <a:pt x="564196" y="414816"/>
                  </a:cubicBezTo>
                  <a:lnTo>
                    <a:pt x="180009" y="414816"/>
                  </a:lnTo>
                  <a:cubicBezTo>
                    <a:pt x="132268" y="414816"/>
                    <a:pt x="86482" y="395851"/>
                    <a:pt x="52723" y="362093"/>
                  </a:cubicBezTo>
                  <a:cubicBezTo>
                    <a:pt x="18965" y="328335"/>
                    <a:pt x="0" y="282549"/>
                    <a:pt x="0" y="234808"/>
                  </a:cubicBezTo>
                  <a:lnTo>
                    <a:pt x="0" y="180009"/>
                  </a:lnTo>
                  <a:cubicBezTo>
                    <a:pt x="0" y="132268"/>
                    <a:pt x="18965" y="86482"/>
                    <a:pt x="52723" y="52723"/>
                  </a:cubicBezTo>
                  <a:cubicBezTo>
                    <a:pt x="86482" y="18965"/>
                    <a:pt x="132268" y="0"/>
                    <a:pt x="180009" y="0"/>
                  </a:cubicBezTo>
                  <a:close/>
                </a:path>
              </a:pathLst>
            </a:custGeom>
            <a:solidFill>
              <a:srgbClr val="A4BE7B"/>
            </a:solidFill>
          </p:spPr>
        </p:sp>
        <p:sp>
          <p:nvSpPr>
            <p:cNvPr name="TextBox 17" id="17"/>
            <p:cNvSpPr txBox="true"/>
            <p:nvPr/>
          </p:nvSpPr>
          <p:spPr>
            <a:xfrm>
              <a:off x="0" y="-28575"/>
              <a:ext cx="744205" cy="443391"/>
            </a:xfrm>
            <a:prstGeom prst="rect">
              <a:avLst/>
            </a:prstGeom>
          </p:spPr>
          <p:txBody>
            <a:bodyPr anchor="ctr" rtlCol="false" tIns="50800" lIns="50800" bIns="50800" rIns="50800"/>
            <a:lstStyle/>
            <a:p>
              <a:pPr algn="ctr">
                <a:lnSpc>
                  <a:spcPts val="2380"/>
                </a:lnSpc>
              </a:pPr>
            </a:p>
          </p:txBody>
        </p:sp>
      </p:grpSp>
      <p:grpSp>
        <p:nvGrpSpPr>
          <p:cNvPr name="Group 18" id="18"/>
          <p:cNvGrpSpPr/>
          <p:nvPr/>
        </p:nvGrpSpPr>
        <p:grpSpPr>
          <a:xfrm rot="0">
            <a:off x="13795960" y="2184928"/>
            <a:ext cx="2193437" cy="1222611"/>
            <a:chOff x="0" y="0"/>
            <a:chExt cx="744205" cy="414816"/>
          </a:xfrm>
        </p:grpSpPr>
        <p:sp>
          <p:nvSpPr>
            <p:cNvPr name="Freeform 19" id="19"/>
            <p:cNvSpPr/>
            <p:nvPr/>
          </p:nvSpPr>
          <p:spPr>
            <a:xfrm flipH="false" flipV="false" rot="0">
              <a:off x="0" y="0"/>
              <a:ext cx="744205" cy="414816"/>
            </a:xfrm>
            <a:custGeom>
              <a:avLst/>
              <a:gdLst/>
              <a:ahLst/>
              <a:cxnLst/>
              <a:rect r="r" b="b" t="t" l="l"/>
              <a:pathLst>
                <a:path h="414816" w="744205">
                  <a:moveTo>
                    <a:pt x="180009" y="0"/>
                  </a:moveTo>
                  <a:lnTo>
                    <a:pt x="564196" y="0"/>
                  </a:lnTo>
                  <a:cubicBezTo>
                    <a:pt x="611938" y="0"/>
                    <a:pt x="657724" y="18965"/>
                    <a:pt x="691482" y="52723"/>
                  </a:cubicBezTo>
                  <a:cubicBezTo>
                    <a:pt x="725240" y="86482"/>
                    <a:pt x="744205" y="132268"/>
                    <a:pt x="744205" y="180009"/>
                  </a:cubicBezTo>
                  <a:lnTo>
                    <a:pt x="744205" y="234808"/>
                  </a:lnTo>
                  <a:cubicBezTo>
                    <a:pt x="744205" y="282549"/>
                    <a:pt x="725240" y="328335"/>
                    <a:pt x="691482" y="362093"/>
                  </a:cubicBezTo>
                  <a:cubicBezTo>
                    <a:pt x="657724" y="395851"/>
                    <a:pt x="611938" y="414816"/>
                    <a:pt x="564196" y="414816"/>
                  </a:cubicBezTo>
                  <a:lnTo>
                    <a:pt x="180009" y="414816"/>
                  </a:lnTo>
                  <a:cubicBezTo>
                    <a:pt x="132268" y="414816"/>
                    <a:pt x="86482" y="395851"/>
                    <a:pt x="52723" y="362093"/>
                  </a:cubicBezTo>
                  <a:cubicBezTo>
                    <a:pt x="18965" y="328335"/>
                    <a:pt x="0" y="282549"/>
                    <a:pt x="0" y="234808"/>
                  </a:cubicBezTo>
                  <a:lnTo>
                    <a:pt x="0" y="180009"/>
                  </a:lnTo>
                  <a:cubicBezTo>
                    <a:pt x="0" y="132268"/>
                    <a:pt x="18965" y="86482"/>
                    <a:pt x="52723" y="52723"/>
                  </a:cubicBezTo>
                  <a:cubicBezTo>
                    <a:pt x="86482" y="18965"/>
                    <a:pt x="132268" y="0"/>
                    <a:pt x="180009" y="0"/>
                  </a:cubicBezTo>
                  <a:close/>
                </a:path>
              </a:pathLst>
            </a:custGeom>
            <a:solidFill>
              <a:srgbClr val="A4BE7B"/>
            </a:solidFill>
          </p:spPr>
        </p:sp>
        <p:sp>
          <p:nvSpPr>
            <p:cNvPr name="TextBox 20" id="20"/>
            <p:cNvSpPr txBox="true"/>
            <p:nvPr/>
          </p:nvSpPr>
          <p:spPr>
            <a:xfrm>
              <a:off x="0" y="-28575"/>
              <a:ext cx="744205" cy="443391"/>
            </a:xfrm>
            <a:prstGeom prst="rect">
              <a:avLst/>
            </a:prstGeom>
          </p:spPr>
          <p:txBody>
            <a:bodyPr anchor="ctr" rtlCol="false" tIns="50800" lIns="50800" bIns="50800" rIns="50800"/>
            <a:lstStyle/>
            <a:p>
              <a:pPr algn="ctr">
                <a:lnSpc>
                  <a:spcPts val="2380"/>
                </a:lnSpc>
              </a:pPr>
            </a:p>
          </p:txBody>
        </p:sp>
      </p:grpSp>
      <p:grpSp>
        <p:nvGrpSpPr>
          <p:cNvPr name="Group 21" id="21"/>
          <p:cNvGrpSpPr/>
          <p:nvPr/>
        </p:nvGrpSpPr>
        <p:grpSpPr>
          <a:xfrm rot="0">
            <a:off x="4453672" y="2184928"/>
            <a:ext cx="2193437" cy="1222611"/>
            <a:chOff x="0" y="0"/>
            <a:chExt cx="2924582" cy="1630148"/>
          </a:xfrm>
        </p:grpSpPr>
        <p:grpSp>
          <p:nvGrpSpPr>
            <p:cNvPr name="Group 22" id="22"/>
            <p:cNvGrpSpPr/>
            <p:nvPr/>
          </p:nvGrpSpPr>
          <p:grpSpPr>
            <a:xfrm rot="0">
              <a:off x="0" y="0"/>
              <a:ext cx="2924582" cy="1630148"/>
              <a:chOff x="0" y="0"/>
              <a:chExt cx="744205" cy="414816"/>
            </a:xfrm>
          </p:grpSpPr>
          <p:sp>
            <p:nvSpPr>
              <p:cNvPr name="Freeform 23" id="23"/>
              <p:cNvSpPr/>
              <p:nvPr/>
            </p:nvSpPr>
            <p:spPr>
              <a:xfrm flipH="false" flipV="false" rot="0">
                <a:off x="0" y="0"/>
                <a:ext cx="744205" cy="414816"/>
              </a:xfrm>
              <a:custGeom>
                <a:avLst/>
                <a:gdLst/>
                <a:ahLst/>
                <a:cxnLst/>
                <a:rect r="r" b="b" t="t" l="l"/>
                <a:pathLst>
                  <a:path h="414816" w="744205">
                    <a:moveTo>
                      <a:pt x="139733" y="0"/>
                    </a:moveTo>
                    <a:lnTo>
                      <a:pt x="604472" y="0"/>
                    </a:lnTo>
                    <a:cubicBezTo>
                      <a:pt x="641531" y="0"/>
                      <a:pt x="677073" y="14722"/>
                      <a:pt x="703278" y="40927"/>
                    </a:cubicBezTo>
                    <a:cubicBezTo>
                      <a:pt x="729483" y="67132"/>
                      <a:pt x="744205" y="102674"/>
                      <a:pt x="744205" y="139733"/>
                    </a:cubicBezTo>
                    <a:lnTo>
                      <a:pt x="744205" y="275083"/>
                    </a:lnTo>
                    <a:cubicBezTo>
                      <a:pt x="744205" y="312143"/>
                      <a:pt x="729483" y="347684"/>
                      <a:pt x="703278" y="373890"/>
                    </a:cubicBezTo>
                    <a:cubicBezTo>
                      <a:pt x="677073" y="400095"/>
                      <a:pt x="641531" y="414816"/>
                      <a:pt x="604472" y="414816"/>
                    </a:cubicBezTo>
                    <a:lnTo>
                      <a:pt x="139733" y="414816"/>
                    </a:lnTo>
                    <a:cubicBezTo>
                      <a:pt x="102674" y="414816"/>
                      <a:pt x="67132" y="400095"/>
                      <a:pt x="40927" y="373890"/>
                    </a:cubicBezTo>
                    <a:cubicBezTo>
                      <a:pt x="14722" y="347684"/>
                      <a:pt x="0" y="312143"/>
                      <a:pt x="0" y="275083"/>
                    </a:cubicBezTo>
                    <a:lnTo>
                      <a:pt x="0" y="139733"/>
                    </a:lnTo>
                    <a:cubicBezTo>
                      <a:pt x="0" y="102674"/>
                      <a:pt x="14722" y="67132"/>
                      <a:pt x="40927" y="40927"/>
                    </a:cubicBezTo>
                    <a:cubicBezTo>
                      <a:pt x="67132" y="14722"/>
                      <a:pt x="102674" y="0"/>
                      <a:pt x="139733" y="0"/>
                    </a:cubicBezTo>
                    <a:close/>
                  </a:path>
                </a:pathLst>
              </a:custGeom>
              <a:solidFill>
                <a:srgbClr val="A4BE7B"/>
              </a:solidFill>
            </p:spPr>
          </p:sp>
          <p:sp>
            <p:nvSpPr>
              <p:cNvPr name="TextBox 24" id="24"/>
              <p:cNvSpPr txBox="true"/>
              <p:nvPr/>
            </p:nvSpPr>
            <p:spPr>
              <a:xfrm>
                <a:off x="0" y="-28575"/>
                <a:ext cx="744205" cy="443391"/>
              </a:xfrm>
              <a:prstGeom prst="rect">
                <a:avLst/>
              </a:prstGeom>
            </p:spPr>
            <p:txBody>
              <a:bodyPr anchor="ctr" rtlCol="false" tIns="50800" lIns="50800" bIns="50800" rIns="50800"/>
              <a:lstStyle/>
              <a:p>
                <a:pPr algn="ctr">
                  <a:lnSpc>
                    <a:spcPts val="2379"/>
                  </a:lnSpc>
                </a:pPr>
              </a:p>
            </p:txBody>
          </p:sp>
        </p:grpSp>
        <p:sp>
          <p:nvSpPr>
            <p:cNvPr name="TextBox 25" id="25"/>
            <p:cNvSpPr txBox="true"/>
            <p:nvPr/>
          </p:nvSpPr>
          <p:spPr>
            <a:xfrm rot="0">
              <a:off x="71706" y="208812"/>
              <a:ext cx="2781171" cy="1145850"/>
            </a:xfrm>
            <a:prstGeom prst="rect">
              <a:avLst/>
            </a:prstGeom>
          </p:spPr>
          <p:txBody>
            <a:bodyPr anchor="t" rtlCol="false" tIns="0" lIns="0" bIns="0" rIns="0">
              <a:spAutoFit/>
            </a:bodyPr>
            <a:lstStyle/>
            <a:p>
              <a:pPr algn="ctr">
                <a:lnSpc>
                  <a:spcPts val="3477"/>
                </a:lnSpc>
              </a:pPr>
              <a:r>
                <a:rPr lang="en-US" sz="2484">
                  <a:solidFill>
                    <a:srgbClr val="285430"/>
                  </a:solidFill>
                  <a:latin typeface="Poppins"/>
                </a:rPr>
                <a:t>Navegando pelo site</a:t>
              </a:r>
            </a:p>
          </p:txBody>
        </p:sp>
      </p:grpSp>
      <p:grpSp>
        <p:nvGrpSpPr>
          <p:cNvPr name="Group 26" id="26"/>
          <p:cNvGrpSpPr/>
          <p:nvPr/>
        </p:nvGrpSpPr>
        <p:grpSpPr>
          <a:xfrm rot="0">
            <a:off x="7721121" y="2184928"/>
            <a:ext cx="2193437" cy="1222611"/>
            <a:chOff x="0" y="0"/>
            <a:chExt cx="2924582" cy="1630148"/>
          </a:xfrm>
        </p:grpSpPr>
        <p:grpSp>
          <p:nvGrpSpPr>
            <p:cNvPr name="Group 27" id="27"/>
            <p:cNvGrpSpPr/>
            <p:nvPr/>
          </p:nvGrpSpPr>
          <p:grpSpPr>
            <a:xfrm rot="0">
              <a:off x="0" y="0"/>
              <a:ext cx="2924582" cy="1630148"/>
              <a:chOff x="0" y="0"/>
              <a:chExt cx="744205" cy="414816"/>
            </a:xfrm>
          </p:grpSpPr>
          <p:sp>
            <p:nvSpPr>
              <p:cNvPr name="Freeform 28" id="28"/>
              <p:cNvSpPr/>
              <p:nvPr/>
            </p:nvSpPr>
            <p:spPr>
              <a:xfrm flipH="false" flipV="false" rot="0">
                <a:off x="0" y="0"/>
                <a:ext cx="744205" cy="414816"/>
              </a:xfrm>
              <a:custGeom>
                <a:avLst/>
                <a:gdLst/>
                <a:ahLst/>
                <a:cxnLst/>
                <a:rect r="r" b="b" t="t" l="l"/>
                <a:pathLst>
                  <a:path h="414816" w="744205">
                    <a:moveTo>
                      <a:pt x="139733" y="0"/>
                    </a:moveTo>
                    <a:lnTo>
                      <a:pt x="604472" y="0"/>
                    </a:lnTo>
                    <a:cubicBezTo>
                      <a:pt x="641531" y="0"/>
                      <a:pt x="677073" y="14722"/>
                      <a:pt x="703278" y="40927"/>
                    </a:cubicBezTo>
                    <a:cubicBezTo>
                      <a:pt x="729483" y="67132"/>
                      <a:pt x="744205" y="102674"/>
                      <a:pt x="744205" y="139733"/>
                    </a:cubicBezTo>
                    <a:lnTo>
                      <a:pt x="744205" y="275083"/>
                    </a:lnTo>
                    <a:cubicBezTo>
                      <a:pt x="744205" y="312143"/>
                      <a:pt x="729483" y="347684"/>
                      <a:pt x="703278" y="373890"/>
                    </a:cubicBezTo>
                    <a:cubicBezTo>
                      <a:pt x="677073" y="400095"/>
                      <a:pt x="641531" y="414816"/>
                      <a:pt x="604472" y="414816"/>
                    </a:cubicBezTo>
                    <a:lnTo>
                      <a:pt x="139733" y="414816"/>
                    </a:lnTo>
                    <a:cubicBezTo>
                      <a:pt x="102674" y="414816"/>
                      <a:pt x="67132" y="400095"/>
                      <a:pt x="40927" y="373890"/>
                    </a:cubicBezTo>
                    <a:cubicBezTo>
                      <a:pt x="14722" y="347684"/>
                      <a:pt x="0" y="312143"/>
                      <a:pt x="0" y="275083"/>
                    </a:cubicBezTo>
                    <a:lnTo>
                      <a:pt x="0" y="139733"/>
                    </a:lnTo>
                    <a:cubicBezTo>
                      <a:pt x="0" y="102674"/>
                      <a:pt x="14722" y="67132"/>
                      <a:pt x="40927" y="40927"/>
                    </a:cubicBezTo>
                    <a:cubicBezTo>
                      <a:pt x="67132" y="14722"/>
                      <a:pt x="102674" y="0"/>
                      <a:pt x="139733" y="0"/>
                    </a:cubicBezTo>
                    <a:close/>
                  </a:path>
                </a:pathLst>
              </a:custGeom>
              <a:solidFill>
                <a:srgbClr val="A4BE7B"/>
              </a:solidFill>
            </p:spPr>
          </p:sp>
          <p:sp>
            <p:nvSpPr>
              <p:cNvPr name="TextBox 29" id="29"/>
              <p:cNvSpPr txBox="true"/>
              <p:nvPr/>
            </p:nvSpPr>
            <p:spPr>
              <a:xfrm>
                <a:off x="0" y="-28575"/>
                <a:ext cx="744205" cy="443391"/>
              </a:xfrm>
              <a:prstGeom prst="rect">
                <a:avLst/>
              </a:prstGeom>
            </p:spPr>
            <p:txBody>
              <a:bodyPr anchor="ctr" rtlCol="false" tIns="50800" lIns="50800" bIns="50800" rIns="50800"/>
              <a:lstStyle/>
              <a:p>
                <a:pPr algn="ctr">
                  <a:lnSpc>
                    <a:spcPts val="2379"/>
                  </a:lnSpc>
                </a:pPr>
              </a:p>
            </p:txBody>
          </p:sp>
        </p:grpSp>
        <p:sp>
          <p:nvSpPr>
            <p:cNvPr name="TextBox 30" id="30"/>
            <p:cNvSpPr txBox="true"/>
            <p:nvPr/>
          </p:nvSpPr>
          <p:spPr>
            <a:xfrm rot="0">
              <a:off x="71706" y="208812"/>
              <a:ext cx="2781171" cy="1145850"/>
            </a:xfrm>
            <a:prstGeom prst="rect">
              <a:avLst/>
            </a:prstGeom>
          </p:spPr>
          <p:txBody>
            <a:bodyPr anchor="t" rtlCol="false" tIns="0" lIns="0" bIns="0" rIns="0">
              <a:spAutoFit/>
            </a:bodyPr>
            <a:lstStyle/>
            <a:p>
              <a:pPr algn="ctr">
                <a:lnSpc>
                  <a:spcPts val="3477"/>
                </a:lnSpc>
              </a:pPr>
              <a:r>
                <a:rPr lang="en-US" sz="2484">
                  <a:solidFill>
                    <a:srgbClr val="285430"/>
                  </a:solidFill>
                  <a:latin typeface="Poppins"/>
                </a:rPr>
                <a:t>Cadastro ONG’s</a:t>
              </a:r>
            </a:p>
          </p:txBody>
        </p:sp>
      </p:grpSp>
      <p:sp>
        <p:nvSpPr>
          <p:cNvPr name="Freeform 31" id="31"/>
          <p:cNvSpPr/>
          <p:nvPr/>
        </p:nvSpPr>
        <p:spPr>
          <a:xfrm flipH="false" flipV="false" rot="0">
            <a:off x="14314803" y="5446975"/>
            <a:ext cx="1155751" cy="1155751"/>
          </a:xfrm>
          <a:custGeom>
            <a:avLst/>
            <a:gdLst/>
            <a:ahLst/>
            <a:cxnLst/>
            <a:rect r="r" b="b" t="t" l="l"/>
            <a:pathLst>
              <a:path h="1155751" w="1155751">
                <a:moveTo>
                  <a:pt x="0" y="0"/>
                </a:moveTo>
                <a:lnTo>
                  <a:pt x="1155751" y="0"/>
                </a:lnTo>
                <a:lnTo>
                  <a:pt x="1155751" y="1155752"/>
                </a:lnTo>
                <a:lnTo>
                  <a:pt x="0" y="1155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32" id="32"/>
          <p:cNvSpPr/>
          <p:nvPr/>
        </p:nvSpPr>
        <p:spPr>
          <a:xfrm>
            <a:off x="2468964" y="8847205"/>
            <a:ext cx="13323264" cy="0"/>
          </a:xfrm>
          <a:prstGeom prst="line">
            <a:avLst/>
          </a:prstGeom>
          <a:ln cap="flat" w="28575">
            <a:solidFill>
              <a:srgbClr val="65686A"/>
            </a:solidFill>
            <a:prstDash val="solid"/>
            <a:headEnd type="none" len="sm" w="sm"/>
            <a:tailEnd type="none" len="sm" w="sm"/>
          </a:ln>
        </p:spPr>
      </p:sp>
      <p:sp>
        <p:nvSpPr>
          <p:cNvPr name="AutoShape 33" id="33"/>
          <p:cNvSpPr/>
          <p:nvPr/>
        </p:nvSpPr>
        <p:spPr>
          <a:xfrm>
            <a:off x="7223741" y="2368186"/>
            <a:ext cx="0" cy="7695214"/>
          </a:xfrm>
          <a:prstGeom prst="line">
            <a:avLst/>
          </a:prstGeom>
          <a:ln cap="flat" w="28575">
            <a:solidFill>
              <a:srgbClr val="65686A"/>
            </a:solidFill>
            <a:prstDash val="solid"/>
            <a:headEnd type="none" len="sm" w="sm"/>
            <a:tailEnd type="none" len="sm" w="sm"/>
          </a:ln>
        </p:spPr>
      </p:sp>
      <p:sp>
        <p:nvSpPr>
          <p:cNvPr name="AutoShape 34" id="34"/>
          <p:cNvSpPr/>
          <p:nvPr/>
        </p:nvSpPr>
        <p:spPr>
          <a:xfrm>
            <a:off x="10364781" y="2344705"/>
            <a:ext cx="0" cy="7695214"/>
          </a:xfrm>
          <a:prstGeom prst="line">
            <a:avLst/>
          </a:prstGeom>
          <a:ln cap="flat" w="28575">
            <a:solidFill>
              <a:srgbClr val="65686A"/>
            </a:solidFill>
            <a:prstDash val="solid"/>
            <a:headEnd type="none" len="sm" w="sm"/>
            <a:tailEnd type="none" len="sm" w="sm"/>
          </a:ln>
        </p:spPr>
      </p:sp>
      <p:sp>
        <p:nvSpPr>
          <p:cNvPr name="AutoShape 35" id="35"/>
          <p:cNvSpPr/>
          <p:nvPr/>
        </p:nvSpPr>
        <p:spPr>
          <a:xfrm>
            <a:off x="13505821" y="2321224"/>
            <a:ext cx="0" cy="7695214"/>
          </a:xfrm>
          <a:prstGeom prst="line">
            <a:avLst/>
          </a:prstGeom>
          <a:ln cap="flat" w="28575">
            <a:solidFill>
              <a:srgbClr val="65686A"/>
            </a:solidFill>
            <a:prstDash val="solid"/>
            <a:headEnd type="none" len="sm" w="sm"/>
            <a:tailEnd type="none" len="sm" w="sm"/>
          </a:ln>
        </p:spPr>
      </p:sp>
      <p:sp>
        <p:nvSpPr>
          <p:cNvPr name="Freeform 36" id="36"/>
          <p:cNvSpPr/>
          <p:nvPr/>
        </p:nvSpPr>
        <p:spPr>
          <a:xfrm flipH="false" flipV="false" rot="0">
            <a:off x="8274473" y="5606198"/>
            <a:ext cx="959794" cy="959794"/>
          </a:xfrm>
          <a:custGeom>
            <a:avLst/>
            <a:gdLst/>
            <a:ahLst/>
            <a:cxnLst/>
            <a:rect r="r" b="b" t="t" l="l"/>
            <a:pathLst>
              <a:path h="959794" w="959794">
                <a:moveTo>
                  <a:pt x="0" y="0"/>
                </a:moveTo>
                <a:lnTo>
                  <a:pt x="959794" y="0"/>
                </a:lnTo>
                <a:lnTo>
                  <a:pt x="959794" y="959794"/>
                </a:lnTo>
                <a:lnTo>
                  <a:pt x="0" y="9597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2530254" y="2411405"/>
            <a:ext cx="1080914" cy="521184"/>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Fases</a:t>
            </a:r>
          </a:p>
        </p:txBody>
      </p:sp>
      <p:sp>
        <p:nvSpPr>
          <p:cNvPr name="TextBox 38" id="38"/>
          <p:cNvSpPr txBox="true"/>
          <p:nvPr/>
        </p:nvSpPr>
        <p:spPr>
          <a:xfrm rot="0">
            <a:off x="2658138" y="4092750"/>
            <a:ext cx="690022" cy="521185"/>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Faz</a:t>
            </a:r>
          </a:p>
        </p:txBody>
      </p:sp>
      <p:sp>
        <p:nvSpPr>
          <p:cNvPr name="TextBox 39" id="39"/>
          <p:cNvSpPr txBox="true"/>
          <p:nvPr/>
        </p:nvSpPr>
        <p:spPr>
          <a:xfrm rot="0">
            <a:off x="2502362" y="5792165"/>
            <a:ext cx="1117841" cy="521185"/>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Sente</a:t>
            </a:r>
          </a:p>
        </p:txBody>
      </p:sp>
      <p:sp>
        <p:nvSpPr>
          <p:cNvPr name="TextBox 40" id="40"/>
          <p:cNvSpPr txBox="true"/>
          <p:nvPr/>
        </p:nvSpPr>
        <p:spPr>
          <a:xfrm rot="0">
            <a:off x="2541306" y="7480081"/>
            <a:ext cx="1182975" cy="521185"/>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Pensa</a:t>
            </a:r>
          </a:p>
        </p:txBody>
      </p:sp>
      <p:sp>
        <p:nvSpPr>
          <p:cNvPr name="TextBox 41" id="41"/>
          <p:cNvSpPr txBox="true"/>
          <p:nvPr/>
        </p:nvSpPr>
        <p:spPr>
          <a:xfrm rot="0">
            <a:off x="2530254" y="2876185"/>
            <a:ext cx="1410883"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(Utilizador)</a:t>
            </a:r>
          </a:p>
        </p:txBody>
      </p:sp>
      <p:sp>
        <p:nvSpPr>
          <p:cNvPr name="TextBox 42" id="42"/>
          <p:cNvSpPr txBox="true"/>
          <p:nvPr/>
        </p:nvSpPr>
        <p:spPr>
          <a:xfrm rot="0">
            <a:off x="2632175" y="4556785"/>
            <a:ext cx="1017748"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(Ações)</a:t>
            </a:r>
          </a:p>
        </p:txBody>
      </p:sp>
      <p:sp>
        <p:nvSpPr>
          <p:cNvPr name="TextBox 43" id="43"/>
          <p:cNvSpPr txBox="true"/>
          <p:nvPr/>
        </p:nvSpPr>
        <p:spPr>
          <a:xfrm rot="0">
            <a:off x="2233072" y="6241936"/>
            <a:ext cx="2429427"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(Sentimentos)</a:t>
            </a:r>
          </a:p>
        </p:txBody>
      </p:sp>
      <p:sp>
        <p:nvSpPr>
          <p:cNvPr name="TextBox 44" id="44"/>
          <p:cNvSpPr txBox="true"/>
          <p:nvPr/>
        </p:nvSpPr>
        <p:spPr>
          <a:xfrm rot="0">
            <a:off x="2541306" y="7944116"/>
            <a:ext cx="1199486"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(Usuário)</a:t>
            </a:r>
          </a:p>
        </p:txBody>
      </p:sp>
      <p:sp>
        <p:nvSpPr>
          <p:cNvPr name="TextBox 45" id="45"/>
          <p:cNvSpPr txBox="true"/>
          <p:nvPr/>
        </p:nvSpPr>
        <p:spPr>
          <a:xfrm rot="0">
            <a:off x="4453672" y="4121325"/>
            <a:ext cx="2322083" cy="530478"/>
          </a:xfrm>
          <a:prstGeom prst="rect">
            <a:avLst/>
          </a:prstGeom>
        </p:spPr>
        <p:txBody>
          <a:bodyPr anchor="t" rtlCol="false" tIns="0" lIns="0" bIns="0" rIns="0">
            <a:spAutoFit/>
          </a:bodyPr>
          <a:lstStyle/>
          <a:p>
            <a:pPr algn="ctr" marL="330448" indent="-165224" lvl="1">
              <a:lnSpc>
                <a:spcPts val="2142"/>
              </a:lnSpc>
              <a:buFont typeface="Arial"/>
              <a:buChar char="•"/>
            </a:pPr>
            <a:r>
              <a:rPr lang="en-US" sz="1530">
                <a:solidFill>
                  <a:srgbClr val="65686A"/>
                </a:solidFill>
                <a:latin typeface="Poppins"/>
              </a:rPr>
              <a:t>Pesquisa no Google</a:t>
            </a:r>
          </a:p>
          <a:p>
            <a:pPr algn="ctr" marL="330448" indent="-165224" lvl="1">
              <a:lnSpc>
                <a:spcPts val="2142"/>
              </a:lnSpc>
              <a:buFont typeface="Arial"/>
              <a:buChar char="•"/>
            </a:pPr>
            <a:r>
              <a:rPr lang="en-US" sz="1530">
                <a:solidFill>
                  <a:srgbClr val="65686A"/>
                </a:solidFill>
                <a:latin typeface="Poppins"/>
              </a:rPr>
              <a:t>Navega pela Home</a:t>
            </a:r>
          </a:p>
        </p:txBody>
      </p:sp>
      <p:sp>
        <p:nvSpPr>
          <p:cNvPr name="TextBox 46" id="46"/>
          <p:cNvSpPr txBox="true"/>
          <p:nvPr/>
        </p:nvSpPr>
        <p:spPr>
          <a:xfrm rot="0">
            <a:off x="5027595" y="6593471"/>
            <a:ext cx="1174237"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Animado</a:t>
            </a:r>
          </a:p>
        </p:txBody>
      </p:sp>
      <p:sp>
        <p:nvSpPr>
          <p:cNvPr name="TextBox 47" id="47"/>
          <p:cNvSpPr txBox="true"/>
          <p:nvPr/>
        </p:nvSpPr>
        <p:spPr>
          <a:xfrm rot="0">
            <a:off x="4453672" y="7643966"/>
            <a:ext cx="2556906" cy="530478"/>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Site com boa proposta</a:t>
            </a:r>
          </a:p>
          <a:p>
            <a:pPr algn="l" marL="330448" indent="-165224" lvl="1">
              <a:lnSpc>
                <a:spcPts val="2142"/>
              </a:lnSpc>
              <a:buFont typeface="Arial"/>
              <a:buChar char="•"/>
            </a:pPr>
            <a:r>
              <a:rPr lang="en-US" sz="1530">
                <a:solidFill>
                  <a:srgbClr val="65686A"/>
                </a:solidFill>
                <a:latin typeface="Poppins"/>
              </a:rPr>
              <a:t>Site confiável</a:t>
            </a:r>
          </a:p>
        </p:txBody>
      </p:sp>
      <p:sp>
        <p:nvSpPr>
          <p:cNvPr name="TextBox 48" id="48"/>
          <p:cNvSpPr txBox="true"/>
          <p:nvPr/>
        </p:nvSpPr>
        <p:spPr>
          <a:xfrm rot="0">
            <a:off x="2545013" y="9188772"/>
            <a:ext cx="1805544" cy="521184"/>
          </a:xfrm>
          <a:prstGeom prst="rect">
            <a:avLst/>
          </a:prstGeom>
        </p:spPr>
        <p:txBody>
          <a:bodyPr anchor="t" rtlCol="false" tIns="0" lIns="0" bIns="0" rIns="0">
            <a:spAutoFit/>
          </a:bodyPr>
          <a:lstStyle/>
          <a:p>
            <a:pPr algn="ctr">
              <a:lnSpc>
                <a:spcPts val="4200"/>
              </a:lnSpc>
            </a:pPr>
            <a:r>
              <a:rPr lang="en-US" sz="3000">
                <a:solidFill>
                  <a:srgbClr val="000000"/>
                </a:solidFill>
                <a:latin typeface="League Spartan"/>
              </a:rPr>
              <a:t>Proposta</a:t>
            </a:r>
          </a:p>
        </p:txBody>
      </p:sp>
      <p:sp>
        <p:nvSpPr>
          <p:cNvPr name="TextBox 49" id="49"/>
          <p:cNvSpPr txBox="true"/>
          <p:nvPr/>
        </p:nvSpPr>
        <p:spPr>
          <a:xfrm rot="0">
            <a:off x="2552900" y="9702609"/>
            <a:ext cx="1590520"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(Mudanças)</a:t>
            </a:r>
          </a:p>
        </p:txBody>
      </p:sp>
      <p:sp>
        <p:nvSpPr>
          <p:cNvPr name="TextBox 50" id="50"/>
          <p:cNvSpPr txBox="true"/>
          <p:nvPr/>
        </p:nvSpPr>
        <p:spPr>
          <a:xfrm rot="0">
            <a:off x="4550335" y="8908962"/>
            <a:ext cx="2556906" cy="1061732"/>
          </a:xfrm>
          <a:prstGeom prst="rect">
            <a:avLst/>
          </a:prstGeom>
        </p:spPr>
        <p:txBody>
          <a:bodyPr anchor="t" rtlCol="false" tIns="0" lIns="0" bIns="0" rIns="0">
            <a:spAutoFit/>
          </a:bodyPr>
          <a:lstStyle/>
          <a:p>
            <a:pPr algn="l">
              <a:lnSpc>
                <a:spcPts val="2142"/>
              </a:lnSpc>
            </a:pPr>
          </a:p>
          <a:p>
            <a:pPr algn="l" marL="330448" indent="-165224" lvl="1">
              <a:lnSpc>
                <a:spcPts val="2142"/>
              </a:lnSpc>
              <a:buFont typeface="Arial"/>
              <a:buChar char="•"/>
            </a:pPr>
            <a:r>
              <a:rPr lang="en-US" sz="1530">
                <a:solidFill>
                  <a:srgbClr val="65686A"/>
                </a:solidFill>
                <a:latin typeface="Poppins"/>
              </a:rPr>
              <a:t>Terem mais links direcionadores para melhor navegação.</a:t>
            </a:r>
          </a:p>
        </p:txBody>
      </p:sp>
      <p:sp>
        <p:nvSpPr>
          <p:cNvPr name="TextBox 51" id="51"/>
          <p:cNvSpPr txBox="true"/>
          <p:nvPr/>
        </p:nvSpPr>
        <p:spPr>
          <a:xfrm rot="0">
            <a:off x="7494092" y="4092910"/>
            <a:ext cx="2647494" cy="796105"/>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Realiza o cadastro</a:t>
            </a:r>
          </a:p>
          <a:p>
            <a:pPr algn="l" marL="330448" indent="-165224" lvl="1">
              <a:lnSpc>
                <a:spcPts val="2142"/>
              </a:lnSpc>
              <a:buFont typeface="Arial"/>
              <a:buChar char="•"/>
            </a:pPr>
            <a:r>
              <a:rPr lang="en-US" sz="1530">
                <a:solidFill>
                  <a:srgbClr val="65686A"/>
                </a:solidFill>
                <a:latin typeface="Poppins"/>
              </a:rPr>
              <a:t>Aguarda revisão do site</a:t>
            </a:r>
          </a:p>
          <a:p>
            <a:pPr algn="l">
              <a:lnSpc>
                <a:spcPts val="2142"/>
              </a:lnSpc>
            </a:pPr>
          </a:p>
        </p:txBody>
      </p:sp>
      <p:sp>
        <p:nvSpPr>
          <p:cNvPr name="TextBox 52" id="52"/>
          <p:cNvSpPr txBox="true"/>
          <p:nvPr/>
        </p:nvSpPr>
        <p:spPr>
          <a:xfrm rot="0">
            <a:off x="8256629" y="6593471"/>
            <a:ext cx="995482"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Ansioso</a:t>
            </a:r>
          </a:p>
        </p:txBody>
      </p:sp>
      <p:sp>
        <p:nvSpPr>
          <p:cNvPr name="TextBox 53" id="53"/>
          <p:cNvSpPr txBox="true"/>
          <p:nvPr/>
        </p:nvSpPr>
        <p:spPr>
          <a:xfrm rot="0">
            <a:off x="7500180" y="7528742"/>
            <a:ext cx="2508381" cy="530478"/>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Não vejo a hora de utilizar este site</a:t>
            </a:r>
          </a:p>
        </p:txBody>
      </p:sp>
      <p:sp>
        <p:nvSpPr>
          <p:cNvPr name="TextBox 54" id="54"/>
          <p:cNvSpPr txBox="true"/>
          <p:nvPr/>
        </p:nvSpPr>
        <p:spPr>
          <a:xfrm rot="0">
            <a:off x="7340241" y="8851700"/>
            <a:ext cx="2969891" cy="1327360"/>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Cadastro realizado por etapas</a:t>
            </a:r>
          </a:p>
          <a:p>
            <a:pPr algn="l" marL="330448" indent="-165224" lvl="1">
              <a:lnSpc>
                <a:spcPts val="2142"/>
              </a:lnSpc>
              <a:buFont typeface="Arial"/>
              <a:buChar char="•"/>
            </a:pPr>
            <a:r>
              <a:rPr lang="en-US" sz="1530">
                <a:solidFill>
                  <a:srgbClr val="65686A"/>
                </a:solidFill>
                <a:latin typeface="Poppins"/>
              </a:rPr>
              <a:t>Facilitar o entendimento do usuário ao preencher o cadastro</a:t>
            </a:r>
          </a:p>
        </p:txBody>
      </p:sp>
      <p:sp>
        <p:nvSpPr>
          <p:cNvPr name="TextBox 55" id="55"/>
          <p:cNvSpPr txBox="true"/>
          <p:nvPr/>
        </p:nvSpPr>
        <p:spPr>
          <a:xfrm rot="0">
            <a:off x="13795960" y="2344668"/>
            <a:ext cx="2193437" cy="878557"/>
          </a:xfrm>
          <a:prstGeom prst="rect">
            <a:avLst/>
          </a:prstGeom>
        </p:spPr>
        <p:txBody>
          <a:bodyPr anchor="t" rtlCol="false" tIns="0" lIns="0" bIns="0" rIns="0">
            <a:spAutoFit/>
          </a:bodyPr>
          <a:lstStyle/>
          <a:p>
            <a:pPr algn="ctr">
              <a:lnSpc>
                <a:spcPts val="3479"/>
              </a:lnSpc>
              <a:spcBef>
                <a:spcPct val="0"/>
              </a:spcBef>
            </a:pPr>
            <a:r>
              <a:rPr lang="en-US" sz="2485">
                <a:solidFill>
                  <a:srgbClr val="285430"/>
                </a:solidFill>
                <a:latin typeface="Poppins"/>
              </a:rPr>
              <a:t>Contrata voluntário</a:t>
            </a:r>
          </a:p>
        </p:txBody>
      </p:sp>
      <p:sp>
        <p:nvSpPr>
          <p:cNvPr name="TextBox 56" id="56"/>
          <p:cNvSpPr txBox="true"/>
          <p:nvPr/>
        </p:nvSpPr>
        <p:spPr>
          <a:xfrm rot="0">
            <a:off x="10717701" y="3823476"/>
            <a:ext cx="2435201" cy="796105"/>
          </a:xfrm>
          <a:prstGeom prst="rect">
            <a:avLst/>
          </a:prstGeom>
        </p:spPr>
        <p:txBody>
          <a:bodyPr anchor="t" rtlCol="false" tIns="0" lIns="0" bIns="0" rIns="0">
            <a:spAutoFit/>
          </a:bodyPr>
          <a:lstStyle/>
          <a:p>
            <a:pPr algn="l">
              <a:lnSpc>
                <a:spcPts val="2142"/>
              </a:lnSpc>
            </a:pPr>
          </a:p>
          <a:p>
            <a:pPr algn="l" marL="330448" indent="-165224" lvl="1">
              <a:lnSpc>
                <a:spcPts val="2142"/>
              </a:lnSpc>
              <a:buFont typeface="Arial"/>
              <a:buChar char="•"/>
            </a:pPr>
            <a:r>
              <a:rPr lang="en-US" sz="1530">
                <a:solidFill>
                  <a:srgbClr val="65686A"/>
                </a:solidFill>
                <a:latin typeface="Poppins"/>
              </a:rPr>
              <a:t>Adiciona publicações</a:t>
            </a:r>
          </a:p>
          <a:p>
            <a:pPr algn="l" marL="330448" indent="-165224" lvl="1">
              <a:lnSpc>
                <a:spcPts val="2142"/>
              </a:lnSpc>
              <a:buFont typeface="Arial"/>
              <a:buChar char="•"/>
            </a:pPr>
            <a:r>
              <a:rPr lang="en-US" sz="1530">
                <a:solidFill>
                  <a:srgbClr val="65686A"/>
                </a:solidFill>
                <a:latin typeface="Poppins"/>
              </a:rPr>
              <a:t>Edita perfil</a:t>
            </a:r>
          </a:p>
        </p:txBody>
      </p:sp>
      <p:sp>
        <p:nvSpPr>
          <p:cNvPr name="Freeform 57" id="57"/>
          <p:cNvSpPr/>
          <p:nvPr/>
        </p:nvSpPr>
        <p:spPr>
          <a:xfrm flipH="false" flipV="false" rot="0">
            <a:off x="11463657" y="5614451"/>
            <a:ext cx="943288" cy="943288"/>
          </a:xfrm>
          <a:custGeom>
            <a:avLst/>
            <a:gdLst/>
            <a:ahLst/>
            <a:cxnLst/>
            <a:rect r="r" b="b" t="t" l="l"/>
            <a:pathLst>
              <a:path h="943288" w="943288">
                <a:moveTo>
                  <a:pt x="0" y="0"/>
                </a:moveTo>
                <a:lnTo>
                  <a:pt x="943288" y="0"/>
                </a:lnTo>
                <a:lnTo>
                  <a:pt x="943288" y="943288"/>
                </a:lnTo>
                <a:lnTo>
                  <a:pt x="0" y="9432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58" id="58"/>
          <p:cNvSpPr txBox="true"/>
          <p:nvPr/>
        </p:nvSpPr>
        <p:spPr>
          <a:xfrm rot="0">
            <a:off x="11727734" y="6593471"/>
            <a:ext cx="530740"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Feliz</a:t>
            </a:r>
          </a:p>
        </p:txBody>
      </p:sp>
      <p:sp>
        <p:nvSpPr>
          <p:cNvPr name="TextBox 59" id="59"/>
          <p:cNvSpPr txBox="true"/>
          <p:nvPr/>
        </p:nvSpPr>
        <p:spPr>
          <a:xfrm rot="0">
            <a:off x="10581138" y="7508656"/>
            <a:ext cx="2508381" cy="796105"/>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Estou satisfeito com as funcionalidades do site</a:t>
            </a:r>
          </a:p>
        </p:txBody>
      </p:sp>
      <p:sp>
        <p:nvSpPr>
          <p:cNvPr name="TextBox 60" id="60"/>
          <p:cNvSpPr txBox="true"/>
          <p:nvPr/>
        </p:nvSpPr>
        <p:spPr>
          <a:xfrm rot="0">
            <a:off x="10581138" y="9198413"/>
            <a:ext cx="2508381" cy="530478"/>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Dashboards com kpi’s intuitivas</a:t>
            </a:r>
          </a:p>
        </p:txBody>
      </p:sp>
      <p:sp>
        <p:nvSpPr>
          <p:cNvPr name="Freeform 61" id="61"/>
          <p:cNvSpPr/>
          <p:nvPr/>
        </p:nvSpPr>
        <p:spPr>
          <a:xfrm flipH="false" flipV="false" rot="0">
            <a:off x="5122200" y="5553207"/>
            <a:ext cx="943288" cy="943288"/>
          </a:xfrm>
          <a:custGeom>
            <a:avLst/>
            <a:gdLst/>
            <a:ahLst/>
            <a:cxnLst/>
            <a:rect r="r" b="b" t="t" l="l"/>
            <a:pathLst>
              <a:path h="943288" w="943288">
                <a:moveTo>
                  <a:pt x="0" y="0"/>
                </a:moveTo>
                <a:lnTo>
                  <a:pt x="943288" y="0"/>
                </a:lnTo>
                <a:lnTo>
                  <a:pt x="943288" y="943288"/>
                </a:lnTo>
                <a:lnTo>
                  <a:pt x="0" y="9432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2" id="62"/>
          <p:cNvSpPr txBox="true"/>
          <p:nvPr/>
        </p:nvSpPr>
        <p:spPr>
          <a:xfrm rot="0">
            <a:off x="10814138" y="2344668"/>
            <a:ext cx="2193437" cy="878557"/>
          </a:xfrm>
          <a:prstGeom prst="rect">
            <a:avLst/>
          </a:prstGeom>
        </p:spPr>
        <p:txBody>
          <a:bodyPr anchor="t" rtlCol="false" tIns="0" lIns="0" bIns="0" rIns="0">
            <a:spAutoFit/>
          </a:bodyPr>
          <a:lstStyle/>
          <a:p>
            <a:pPr algn="ctr">
              <a:lnSpc>
                <a:spcPts val="3479"/>
              </a:lnSpc>
            </a:pPr>
            <a:r>
              <a:rPr lang="en-US" sz="2485">
                <a:solidFill>
                  <a:srgbClr val="285430"/>
                </a:solidFill>
                <a:latin typeface="Poppins"/>
              </a:rPr>
              <a:t>Perfil da </a:t>
            </a:r>
          </a:p>
          <a:p>
            <a:pPr algn="ctr">
              <a:lnSpc>
                <a:spcPts val="3479"/>
              </a:lnSpc>
              <a:spcBef>
                <a:spcPct val="0"/>
              </a:spcBef>
            </a:pPr>
            <a:r>
              <a:rPr lang="en-US" sz="2485">
                <a:solidFill>
                  <a:srgbClr val="285430"/>
                </a:solidFill>
                <a:latin typeface="Poppins"/>
              </a:rPr>
              <a:t>ONG’s</a:t>
            </a:r>
          </a:p>
        </p:txBody>
      </p:sp>
      <p:sp>
        <p:nvSpPr>
          <p:cNvPr name="TextBox 63" id="63"/>
          <p:cNvSpPr txBox="true"/>
          <p:nvPr/>
        </p:nvSpPr>
        <p:spPr>
          <a:xfrm rot="0">
            <a:off x="13580359" y="3855843"/>
            <a:ext cx="2701083" cy="1061732"/>
          </a:xfrm>
          <a:prstGeom prst="rect">
            <a:avLst/>
          </a:prstGeom>
        </p:spPr>
        <p:txBody>
          <a:bodyPr anchor="t" rtlCol="false" tIns="0" lIns="0" bIns="0" rIns="0">
            <a:spAutoFit/>
          </a:bodyPr>
          <a:lstStyle/>
          <a:p>
            <a:pPr algn="l">
              <a:lnSpc>
                <a:spcPts val="2142"/>
              </a:lnSpc>
            </a:pPr>
          </a:p>
          <a:p>
            <a:pPr algn="l" marL="330448" indent="-165224" lvl="1">
              <a:lnSpc>
                <a:spcPts val="2142"/>
              </a:lnSpc>
              <a:buFont typeface="Arial"/>
              <a:buChar char="•"/>
            </a:pPr>
            <a:r>
              <a:rPr lang="en-US" sz="1530">
                <a:solidFill>
                  <a:srgbClr val="65686A"/>
                </a:solidFill>
                <a:latin typeface="Poppins"/>
              </a:rPr>
              <a:t>O gestor da ong cria campanha e </a:t>
            </a:r>
            <a:r>
              <a:rPr lang="en-US" sz="1530">
                <a:solidFill>
                  <a:srgbClr val="65686A"/>
                </a:solidFill>
                <a:latin typeface="Poppins"/>
              </a:rPr>
              <a:t>Contrata voluntario</a:t>
            </a:r>
          </a:p>
        </p:txBody>
      </p:sp>
      <p:sp>
        <p:nvSpPr>
          <p:cNvPr name="TextBox 64" id="64"/>
          <p:cNvSpPr txBox="true"/>
          <p:nvPr/>
        </p:nvSpPr>
        <p:spPr>
          <a:xfrm rot="0">
            <a:off x="14257521" y="6593471"/>
            <a:ext cx="1091056" cy="360791"/>
          </a:xfrm>
          <a:prstGeom prst="rect">
            <a:avLst/>
          </a:prstGeom>
        </p:spPr>
        <p:txBody>
          <a:bodyPr anchor="t" rtlCol="false" tIns="0" lIns="0" bIns="0" rIns="0">
            <a:spAutoFit/>
          </a:bodyPr>
          <a:lstStyle/>
          <a:p>
            <a:pPr algn="ctr">
              <a:lnSpc>
                <a:spcPts val="2825"/>
              </a:lnSpc>
            </a:pPr>
            <a:r>
              <a:rPr lang="en-US" sz="2018">
                <a:solidFill>
                  <a:srgbClr val="65686A"/>
                </a:solidFill>
                <a:latin typeface="Poppins"/>
              </a:rPr>
              <a:t>Receoso</a:t>
            </a:r>
          </a:p>
        </p:txBody>
      </p:sp>
      <p:sp>
        <p:nvSpPr>
          <p:cNvPr name="TextBox 65" id="65"/>
          <p:cNvSpPr txBox="true"/>
          <p:nvPr/>
        </p:nvSpPr>
        <p:spPr>
          <a:xfrm rot="0">
            <a:off x="13604253" y="7318536"/>
            <a:ext cx="2361250" cy="1327360"/>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Tomara que eu consiga encontrar um voluntario com as habilidades que procuro</a:t>
            </a:r>
          </a:p>
        </p:txBody>
      </p:sp>
      <p:sp>
        <p:nvSpPr>
          <p:cNvPr name="TextBox 66" id="66"/>
          <p:cNvSpPr txBox="true"/>
          <p:nvPr/>
        </p:nvSpPr>
        <p:spPr>
          <a:xfrm rot="0">
            <a:off x="13580359" y="8932786"/>
            <a:ext cx="2385144" cy="1061732"/>
          </a:xfrm>
          <a:prstGeom prst="rect">
            <a:avLst/>
          </a:prstGeom>
        </p:spPr>
        <p:txBody>
          <a:bodyPr anchor="t" rtlCol="false" tIns="0" lIns="0" bIns="0" rIns="0">
            <a:spAutoFit/>
          </a:bodyPr>
          <a:lstStyle/>
          <a:p>
            <a:pPr algn="l" marL="330448" indent="-165224" lvl="1">
              <a:lnSpc>
                <a:spcPts val="2142"/>
              </a:lnSpc>
              <a:buFont typeface="Arial"/>
              <a:buChar char="•"/>
            </a:pPr>
            <a:r>
              <a:rPr lang="en-US" sz="1530">
                <a:solidFill>
                  <a:srgbClr val="65686A"/>
                </a:solidFill>
                <a:latin typeface="Poppins"/>
              </a:rPr>
              <a:t>Criar campo de habilidades no cadastro do voluntario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28700"/>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42117" y="3392951"/>
            <a:ext cx="2851803" cy="1604139"/>
          </a:xfrm>
          <a:custGeom>
            <a:avLst/>
            <a:gdLst/>
            <a:ahLst/>
            <a:cxnLst/>
            <a:rect r="r" b="b" t="t" l="l"/>
            <a:pathLst>
              <a:path h="1604139" w="2851803">
                <a:moveTo>
                  <a:pt x="0" y="0"/>
                </a:moveTo>
                <a:lnTo>
                  <a:pt x="2851804" y="0"/>
                </a:lnTo>
                <a:lnTo>
                  <a:pt x="2851804" y="1604140"/>
                </a:lnTo>
                <a:lnTo>
                  <a:pt x="0" y="1604140"/>
                </a:lnTo>
                <a:lnTo>
                  <a:pt x="0" y="0"/>
                </a:lnTo>
                <a:close/>
              </a:path>
            </a:pathLst>
          </a:custGeom>
          <a:blipFill>
            <a:blip r:embed="rId4"/>
            <a:stretch>
              <a:fillRect l="0" t="0" r="0" b="0"/>
            </a:stretch>
          </a:blipFill>
        </p:spPr>
      </p:sp>
      <p:sp>
        <p:nvSpPr>
          <p:cNvPr name="Freeform 4" id="4"/>
          <p:cNvSpPr/>
          <p:nvPr/>
        </p:nvSpPr>
        <p:spPr>
          <a:xfrm flipH="false" flipV="false" rot="0">
            <a:off x="9779828" y="3445197"/>
            <a:ext cx="2666042" cy="1499648"/>
          </a:xfrm>
          <a:custGeom>
            <a:avLst/>
            <a:gdLst/>
            <a:ahLst/>
            <a:cxnLst/>
            <a:rect r="r" b="b" t="t" l="l"/>
            <a:pathLst>
              <a:path h="1499648" w="2666042">
                <a:moveTo>
                  <a:pt x="0" y="0"/>
                </a:moveTo>
                <a:lnTo>
                  <a:pt x="2666042" y="0"/>
                </a:lnTo>
                <a:lnTo>
                  <a:pt x="2666042" y="1499648"/>
                </a:lnTo>
                <a:lnTo>
                  <a:pt x="0" y="1499648"/>
                </a:lnTo>
                <a:lnTo>
                  <a:pt x="0" y="0"/>
                </a:lnTo>
                <a:close/>
              </a:path>
            </a:pathLst>
          </a:custGeom>
          <a:blipFill>
            <a:blip r:embed="rId5"/>
            <a:stretch>
              <a:fillRect l="0" t="0" r="0" b="0"/>
            </a:stretch>
          </a:blipFill>
        </p:spPr>
      </p:sp>
      <p:sp>
        <p:nvSpPr>
          <p:cNvPr name="Freeform 5" id="5"/>
          <p:cNvSpPr/>
          <p:nvPr/>
        </p:nvSpPr>
        <p:spPr>
          <a:xfrm flipH="false" flipV="false" rot="0">
            <a:off x="14189783" y="3392951"/>
            <a:ext cx="3551183" cy="2340723"/>
          </a:xfrm>
          <a:custGeom>
            <a:avLst/>
            <a:gdLst/>
            <a:ahLst/>
            <a:cxnLst/>
            <a:rect r="r" b="b" t="t" l="l"/>
            <a:pathLst>
              <a:path h="2340723" w="3551183">
                <a:moveTo>
                  <a:pt x="0" y="0"/>
                </a:moveTo>
                <a:lnTo>
                  <a:pt x="3551183" y="0"/>
                </a:lnTo>
                <a:lnTo>
                  <a:pt x="3551183" y="2340724"/>
                </a:lnTo>
                <a:lnTo>
                  <a:pt x="0" y="2340724"/>
                </a:lnTo>
                <a:lnTo>
                  <a:pt x="0" y="0"/>
                </a:lnTo>
                <a:close/>
              </a:path>
            </a:pathLst>
          </a:custGeom>
          <a:blipFill>
            <a:blip r:embed="rId6"/>
            <a:stretch>
              <a:fillRect l="0" t="-13872" r="0" b="0"/>
            </a:stretch>
          </a:blipFill>
        </p:spPr>
      </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5400000">
            <a:off x="-293840" y="356765"/>
            <a:ext cx="1911090" cy="2352111"/>
            <a:chOff x="0" y="0"/>
            <a:chExt cx="660400" cy="812800"/>
          </a:xfrm>
        </p:grpSpPr>
        <p:sp>
          <p:nvSpPr>
            <p:cNvPr name="Freeform 10" id="10"/>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11" id="11"/>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0" y="3236172"/>
            <a:ext cx="3929904" cy="2949131"/>
          </a:xfrm>
          <a:custGeom>
            <a:avLst/>
            <a:gdLst/>
            <a:ahLst/>
            <a:cxnLst/>
            <a:rect r="r" b="b" t="t" l="l"/>
            <a:pathLst>
              <a:path h="2949131" w="3929904">
                <a:moveTo>
                  <a:pt x="0" y="0"/>
                </a:moveTo>
                <a:lnTo>
                  <a:pt x="3929904" y="0"/>
                </a:lnTo>
                <a:lnTo>
                  <a:pt x="3929904" y="2949131"/>
                </a:lnTo>
                <a:lnTo>
                  <a:pt x="0" y="2949131"/>
                </a:lnTo>
                <a:lnTo>
                  <a:pt x="0" y="0"/>
                </a:lnTo>
                <a:close/>
              </a:path>
            </a:pathLst>
          </a:custGeom>
          <a:blipFill>
            <a:blip r:embed="rId7"/>
            <a:stretch>
              <a:fillRect l="0" t="0" r="0" b="0"/>
            </a:stretch>
          </a:blipFill>
        </p:spPr>
      </p:sp>
      <p:sp>
        <p:nvSpPr>
          <p:cNvPr name="TextBox 13" id="13"/>
          <p:cNvSpPr txBox="true"/>
          <p:nvPr/>
        </p:nvSpPr>
        <p:spPr>
          <a:xfrm rot="0">
            <a:off x="2788755" y="1168064"/>
            <a:ext cx="10740942"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Ferramentas</a:t>
            </a:r>
          </a:p>
        </p:txBody>
      </p:sp>
      <p:sp>
        <p:nvSpPr>
          <p:cNvPr name="TextBox 14" id="14"/>
          <p:cNvSpPr txBox="true"/>
          <p:nvPr/>
        </p:nvSpPr>
        <p:spPr>
          <a:xfrm rot="0">
            <a:off x="15959604" y="1672715"/>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5" id="15"/>
          <p:cNvSpPr txBox="true"/>
          <p:nvPr/>
        </p:nvSpPr>
        <p:spPr>
          <a:xfrm rot="0">
            <a:off x="15558604" y="1046580"/>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6" id="16"/>
          <p:cNvSpPr txBox="true"/>
          <p:nvPr/>
        </p:nvSpPr>
        <p:spPr>
          <a:xfrm rot="0">
            <a:off x="4842117" y="5395547"/>
            <a:ext cx="2939953" cy="1940593"/>
          </a:xfrm>
          <a:prstGeom prst="rect">
            <a:avLst/>
          </a:prstGeom>
        </p:spPr>
        <p:txBody>
          <a:bodyPr anchor="t" rtlCol="false" tIns="0" lIns="0" bIns="0" rIns="0">
            <a:spAutoFit/>
          </a:bodyPr>
          <a:lstStyle/>
          <a:p>
            <a:pPr algn="ctr">
              <a:lnSpc>
                <a:spcPts val="2238"/>
              </a:lnSpc>
              <a:spcBef>
                <a:spcPct val="0"/>
              </a:spcBef>
            </a:pPr>
            <a:r>
              <a:rPr lang="en-US" sz="1598">
                <a:solidFill>
                  <a:srgbClr val="65686A"/>
                </a:solidFill>
                <a:latin typeface="Poppins"/>
              </a:rPr>
              <a:t>Uma plataforma de hospedagem e colaboração para controle de versão de código-fonte, facilitando o nosso trabalho em equipe e o rastreamento de alterações no projetos. </a:t>
            </a:r>
          </a:p>
        </p:txBody>
      </p:sp>
      <p:sp>
        <p:nvSpPr>
          <p:cNvPr name="TextBox 17" id="17"/>
          <p:cNvSpPr txBox="true"/>
          <p:nvPr/>
        </p:nvSpPr>
        <p:spPr>
          <a:xfrm rot="0">
            <a:off x="9316451" y="5395547"/>
            <a:ext cx="3592797" cy="1940593"/>
          </a:xfrm>
          <a:prstGeom prst="rect">
            <a:avLst/>
          </a:prstGeom>
        </p:spPr>
        <p:txBody>
          <a:bodyPr anchor="t" rtlCol="false" tIns="0" lIns="0" bIns="0" rIns="0">
            <a:spAutoFit/>
          </a:bodyPr>
          <a:lstStyle/>
          <a:p>
            <a:pPr algn="ctr">
              <a:lnSpc>
                <a:spcPts val="2238"/>
              </a:lnSpc>
              <a:spcBef>
                <a:spcPct val="0"/>
              </a:spcBef>
            </a:pPr>
            <a:r>
              <a:rPr lang="en-US" sz="1598">
                <a:solidFill>
                  <a:srgbClr val="65686A"/>
                </a:solidFill>
                <a:latin typeface="Poppins"/>
              </a:rPr>
              <a:t>Organização das</a:t>
            </a:r>
            <a:r>
              <a:rPr lang="en-US" sz="1598">
                <a:solidFill>
                  <a:srgbClr val="65686A"/>
                </a:solidFill>
                <a:latin typeface="Poppins"/>
              </a:rPr>
              <a:t> tarefas, atribuição de responsabilidades e acompanhar o progresso do nosso projeto por meio de uma interface visual intuitiva. Facilitou a colaboração e o gerenciamento do projeto.</a:t>
            </a:r>
          </a:p>
        </p:txBody>
      </p:sp>
      <p:sp>
        <p:nvSpPr>
          <p:cNvPr name="TextBox 18" id="18"/>
          <p:cNvSpPr txBox="true"/>
          <p:nvPr/>
        </p:nvSpPr>
        <p:spPr>
          <a:xfrm rot="0">
            <a:off x="14367543" y="5434140"/>
            <a:ext cx="3373424" cy="1932152"/>
          </a:xfrm>
          <a:prstGeom prst="rect">
            <a:avLst/>
          </a:prstGeom>
        </p:spPr>
        <p:txBody>
          <a:bodyPr anchor="t" rtlCol="false" tIns="0" lIns="0" bIns="0" rIns="0">
            <a:spAutoFit/>
          </a:bodyPr>
          <a:lstStyle/>
          <a:p>
            <a:pPr algn="ctr">
              <a:lnSpc>
                <a:spcPts val="2178"/>
              </a:lnSpc>
              <a:spcBef>
                <a:spcPct val="0"/>
              </a:spcBef>
            </a:pPr>
            <a:r>
              <a:rPr lang="en-US" sz="1556">
                <a:solidFill>
                  <a:srgbClr val="65686A"/>
                </a:solidFill>
                <a:latin typeface="Poppins"/>
              </a:rPr>
              <a:t>Ferramenta de design colaborativo baseada na web que permite criar, editar e compartilhar designs de interfaces de usuário de forma eficiente, facilitando a colaboração entre nossa equipe.</a:t>
            </a:r>
          </a:p>
        </p:txBody>
      </p:sp>
      <p:sp>
        <p:nvSpPr>
          <p:cNvPr name="TextBox 19" id="19"/>
          <p:cNvSpPr txBox="true"/>
          <p:nvPr/>
        </p:nvSpPr>
        <p:spPr>
          <a:xfrm rot="0">
            <a:off x="710072" y="5395547"/>
            <a:ext cx="2674720" cy="2216818"/>
          </a:xfrm>
          <a:prstGeom prst="rect">
            <a:avLst/>
          </a:prstGeom>
        </p:spPr>
        <p:txBody>
          <a:bodyPr anchor="t" rtlCol="false" tIns="0" lIns="0" bIns="0" rIns="0">
            <a:spAutoFit/>
          </a:bodyPr>
          <a:lstStyle/>
          <a:p>
            <a:pPr algn="ctr">
              <a:lnSpc>
                <a:spcPts val="2238"/>
              </a:lnSpc>
            </a:pPr>
            <a:r>
              <a:rPr lang="en-US" sz="1598">
                <a:solidFill>
                  <a:srgbClr val="65686A"/>
                </a:solidFill>
                <a:latin typeface="Poppins"/>
              </a:rPr>
              <a:t>Plataforma de comunicação integrado</a:t>
            </a:r>
            <a:r>
              <a:rPr lang="en-US" sz="1598">
                <a:solidFill>
                  <a:srgbClr val="65686A"/>
                </a:solidFill>
                <a:latin typeface="Poppins"/>
              </a:rPr>
              <a:t> </a:t>
            </a:r>
          </a:p>
          <a:p>
            <a:pPr algn="ctr">
              <a:lnSpc>
                <a:spcPts val="2238"/>
              </a:lnSpc>
            </a:pPr>
            <a:r>
              <a:rPr lang="en-US" sz="1598">
                <a:solidFill>
                  <a:srgbClr val="65686A"/>
                </a:solidFill>
                <a:latin typeface="Poppins"/>
              </a:rPr>
              <a:t>e acessível, conectando nosso grupo </a:t>
            </a:r>
          </a:p>
          <a:p>
            <a:pPr algn="ctr">
              <a:lnSpc>
                <a:spcPts val="2238"/>
              </a:lnSpc>
            </a:pPr>
            <a:r>
              <a:rPr lang="en-US" sz="1598">
                <a:solidFill>
                  <a:srgbClr val="65686A"/>
                </a:solidFill>
                <a:latin typeface="Poppins"/>
              </a:rPr>
              <a:t>para interações colaborações, troca de </a:t>
            </a:r>
          </a:p>
          <a:p>
            <a:pPr algn="ctr">
              <a:lnSpc>
                <a:spcPts val="2238"/>
              </a:lnSpc>
            </a:pPr>
            <a:r>
              <a:rPr lang="en-US" sz="1598">
                <a:solidFill>
                  <a:srgbClr val="65686A"/>
                </a:solidFill>
                <a:latin typeface="Poppins"/>
              </a:rPr>
              <a:t>experiências e reuniões.</a:t>
            </a:r>
          </a:p>
          <a:p>
            <a:pPr algn="ctr">
              <a:lnSpc>
                <a:spcPts val="2238"/>
              </a:lnSpc>
              <a:spcBef>
                <a:spcPct val="0"/>
              </a:spcBef>
            </a:pPr>
          </a:p>
        </p:txBody>
      </p:sp>
      <p:grpSp>
        <p:nvGrpSpPr>
          <p:cNvPr name="Group 20" id="20"/>
          <p:cNvGrpSpPr/>
          <p:nvPr/>
        </p:nvGrpSpPr>
        <p:grpSpPr>
          <a:xfrm rot="-5400000">
            <a:off x="-141440" y="509165"/>
            <a:ext cx="1911090" cy="2352111"/>
            <a:chOff x="0" y="0"/>
            <a:chExt cx="660400" cy="812800"/>
          </a:xfrm>
        </p:grpSpPr>
        <p:sp>
          <p:nvSpPr>
            <p:cNvPr name="Freeform 21" id="21"/>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22" id="22"/>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814105" y="2412687"/>
            <a:ext cx="15567270" cy="6845613"/>
          </a:xfrm>
          <a:custGeom>
            <a:avLst/>
            <a:gdLst/>
            <a:ahLst/>
            <a:cxnLst/>
            <a:rect r="r" b="b" t="t" l="l"/>
            <a:pathLst>
              <a:path h="6845613" w="15567270">
                <a:moveTo>
                  <a:pt x="0" y="0"/>
                </a:moveTo>
                <a:lnTo>
                  <a:pt x="15567271" y="0"/>
                </a:lnTo>
                <a:lnTo>
                  <a:pt x="15567271" y="6845613"/>
                </a:lnTo>
                <a:lnTo>
                  <a:pt x="0" y="6845613"/>
                </a:lnTo>
                <a:lnTo>
                  <a:pt x="0" y="0"/>
                </a:lnTo>
                <a:close/>
              </a:path>
            </a:pathLst>
          </a:custGeom>
          <a:blipFill>
            <a:blip r:embed="rId2"/>
            <a:stretch>
              <a:fillRect l="0" t="-17492" r="0" b="0"/>
            </a:stretch>
          </a:blipFill>
        </p:spPr>
      </p:sp>
      <p:sp>
        <p:nvSpPr>
          <p:cNvPr name="TextBox 3" id="3"/>
          <p:cNvSpPr txBox="true"/>
          <p:nvPr/>
        </p:nvSpPr>
        <p:spPr>
          <a:xfrm rot="0">
            <a:off x="2788755" y="1168064"/>
            <a:ext cx="10740942"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Modelagem de Dados</a:t>
            </a:r>
          </a:p>
        </p:txBody>
      </p:sp>
      <p:grpSp>
        <p:nvGrpSpPr>
          <p:cNvPr name="Group 4" id="4"/>
          <p:cNvGrpSpPr/>
          <p:nvPr/>
        </p:nvGrpSpPr>
        <p:grpSpPr>
          <a:xfrm rot="-5400000">
            <a:off x="-141440" y="509165"/>
            <a:ext cx="1911090" cy="2352111"/>
            <a:chOff x="0" y="0"/>
            <a:chExt cx="660400" cy="812800"/>
          </a:xfrm>
        </p:grpSpPr>
        <p:sp>
          <p:nvSpPr>
            <p:cNvPr name="Freeform 5" id="5"/>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6" id="6"/>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6501953" y="7431934"/>
            <a:ext cx="1911090" cy="2352111"/>
            <a:chOff x="0" y="0"/>
            <a:chExt cx="660400" cy="812800"/>
          </a:xfrm>
        </p:grpSpPr>
        <p:sp>
          <p:nvSpPr>
            <p:cNvPr name="Freeform 8" id="8"/>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9" id="9"/>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749262" y="1028700"/>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5959604" y="1672715"/>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2" id="12"/>
          <p:cNvSpPr txBox="true"/>
          <p:nvPr/>
        </p:nvSpPr>
        <p:spPr>
          <a:xfrm rot="0">
            <a:off x="15558604" y="1046580"/>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28700"/>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6007" y="1028700"/>
            <a:ext cx="15843255" cy="9749696"/>
          </a:xfrm>
          <a:custGeom>
            <a:avLst/>
            <a:gdLst/>
            <a:ahLst/>
            <a:cxnLst/>
            <a:rect r="r" b="b" t="t" l="l"/>
            <a:pathLst>
              <a:path h="9749696" w="15843255">
                <a:moveTo>
                  <a:pt x="0" y="0"/>
                </a:moveTo>
                <a:lnTo>
                  <a:pt x="15843255" y="0"/>
                </a:lnTo>
                <a:lnTo>
                  <a:pt x="15843255" y="9749696"/>
                </a:lnTo>
                <a:lnTo>
                  <a:pt x="0" y="9749696"/>
                </a:lnTo>
                <a:lnTo>
                  <a:pt x="0" y="0"/>
                </a:lnTo>
                <a:close/>
              </a:path>
            </a:pathLst>
          </a:custGeom>
          <a:blipFill>
            <a:blip r:embed="rId4"/>
            <a:stretch>
              <a:fillRect l="-24477" t="-16845" r="-22737" b="-17718"/>
            </a:stretch>
          </a:blipFill>
        </p:spPr>
      </p:sp>
      <p:sp>
        <p:nvSpPr>
          <p:cNvPr name="TextBox 4" id="4"/>
          <p:cNvSpPr txBox="true"/>
          <p:nvPr/>
        </p:nvSpPr>
        <p:spPr>
          <a:xfrm rot="0">
            <a:off x="15878818" y="1670044"/>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5" id="5"/>
          <p:cNvSpPr txBox="true"/>
          <p:nvPr/>
        </p:nvSpPr>
        <p:spPr>
          <a:xfrm rot="0">
            <a:off x="15477818" y="1043910"/>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6" id="6"/>
          <p:cNvSpPr txBox="true"/>
          <p:nvPr/>
        </p:nvSpPr>
        <p:spPr>
          <a:xfrm rot="0">
            <a:off x="1028700" y="1152525"/>
            <a:ext cx="13745554" cy="882015"/>
          </a:xfrm>
          <a:prstGeom prst="rect">
            <a:avLst/>
          </a:prstGeom>
        </p:spPr>
        <p:txBody>
          <a:bodyPr anchor="t" rtlCol="false" tIns="0" lIns="0" bIns="0" rIns="0">
            <a:spAutoFit/>
          </a:bodyPr>
          <a:lstStyle/>
          <a:p>
            <a:pPr algn="l">
              <a:lnSpc>
                <a:spcPts val="6600"/>
              </a:lnSpc>
            </a:pPr>
            <a:r>
              <a:rPr lang="en-US" sz="6600" spc="-198">
                <a:solidFill>
                  <a:srgbClr val="202020"/>
                </a:solidFill>
                <a:latin typeface="League Spartan"/>
              </a:rPr>
              <a:t>Diagrama de Solução - C4 Model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650573" y="2933336"/>
            <a:ext cx="13309031" cy="6910195"/>
          </a:xfrm>
          <a:prstGeom prst="rect">
            <a:avLst/>
          </a:prstGeom>
        </p:spPr>
        <p:txBody>
          <a:bodyPr anchor="t" rtlCol="false" tIns="0" lIns="0" bIns="0" rIns="0">
            <a:spAutoFit/>
          </a:bodyPr>
          <a:lstStyle/>
          <a:p>
            <a:pPr algn="just">
              <a:lnSpc>
                <a:spcPts val="3948"/>
              </a:lnSpc>
            </a:pPr>
            <a:r>
              <a:rPr lang="en-US" sz="2820" spc="-59">
                <a:solidFill>
                  <a:srgbClr val="000000"/>
                </a:solidFill>
                <a:latin typeface="Open Sans Bold"/>
              </a:rPr>
              <a:t>Notificação Automática:</a:t>
            </a:r>
            <a:r>
              <a:rPr lang="en-US" sz="2820" spc="-59">
                <a:solidFill>
                  <a:srgbClr val="000000"/>
                </a:solidFill>
                <a:latin typeface="Open Sans"/>
              </a:rPr>
              <a:t> Permite que objetos interessados sejam informados automaticamente sobre mudanças em um objeto.</a:t>
            </a:r>
          </a:p>
          <a:p>
            <a:pPr algn="just">
              <a:lnSpc>
                <a:spcPts val="3948"/>
              </a:lnSpc>
            </a:pPr>
          </a:p>
          <a:p>
            <a:pPr algn="just">
              <a:lnSpc>
                <a:spcPts val="3948"/>
              </a:lnSpc>
            </a:pPr>
            <a:r>
              <a:rPr lang="en-US" sz="2820" spc="-59">
                <a:solidFill>
                  <a:srgbClr val="000000"/>
                </a:solidFill>
                <a:latin typeface="Open Sans Bold"/>
              </a:rPr>
              <a:t>Estabelecimento e Gerenciamento de Dependências:</a:t>
            </a:r>
            <a:r>
              <a:rPr lang="en-US" sz="2820" spc="-59">
                <a:solidFill>
                  <a:srgbClr val="000000"/>
                </a:solidFill>
                <a:latin typeface="Open Sans"/>
              </a:rPr>
              <a:t> Define uma dependência entre objetos, garantindo que alterações em um objeto atualizem automaticamente todos os objetos dependentes e  permite gerenciar dependências entre objetos de forma eficaz.</a:t>
            </a:r>
          </a:p>
          <a:p>
            <a:pPr algn="just">
              <a:lnSpc>
                <a:spcPts val="3948"/>
              </a:lnSpc>
            </a:pPr>
          </a:p>
          <a:p>
            <a:pPr algn="just">
              <a:lnSpc>
                <a:spcPts val="3948"/>
              </a:lnSpc>
            </a:pPr>
            <a:r>
              <a:rPr lang="en-US" sz="2820" spc="-59">
                <a:solidFill>
                  <a:srgbClr val="000000"/>
                </a:solidFill>
                <a:latin typeface="Open Sans Bold"/>
              </a:rPr>
              <a:t>Sincronização e Coordenação:</a:t>
            </a:r>
            <a:r>
              <a:rPr lang="en-US" sz="2820" spc="-59">
                <a:solidFill>
                  <a:srgbClr val="000000"/>
                </a:solidFill>
                <a:latin typeface="Open Sans"/>
              </a:rPr>
              <a:t> Ideal para manter a sincronização, coordenação e consistência entre objetos relacionados.</a:t>
            </a:r>
          </a:p>
          <a:p>
            <a:pPr algn="just">
              <a:lnSpc>
                <a:spcPts val="3948"/>
              </a:lnSpc>
            </a:pPr>
          </a:p>
          <a:p>
            <a:pPr algn="just">
              <a:lnSpc>
                <a:spcPts val="3948"/>
              </a:lnSpc>
            </a:pPr>
            <a:r>
              <a:rPr lang="en-US" sz="2820" spc="-59">
                <a:solidFill>
                  <a:srgbClr val="000000"/>
                </a:solidFill>
                <a:latin typeface="Open Sans Bold"/>
              </a:rPr>
              <a:t>Atualizações Automáticas:</a:t>
            </a:r>
            <a:r>
              <a:rPr lang="en-US" sz="2820" spc="-59">
                <a:solidFill>
                  <a:srgbClr val="000000"/>
                </a:solidFill>
                <a:latin typeface="Open Sans"/>
              </a:rPr>
              <a:t> Garante que os objetos sejam atualizados automaticamente em resposta a mudanças de estado, mantendo a consistência do sistema.</a:t>
            </a:r>
          </a:p>
        </p:txBody>
      </p:sp>
      <p:sp>
        <p:nvSpPr>
          <p:cNvPr name="TextBox 10" id="10"/>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1" id="11"/>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2" id="12"/>
          <p:cNvSpPr txBox="true"/>
          <p:nvPr/>
        </p:nvSpPr>
        <p:spPr>
          <a:xfrm rot="0">
            <a:off x="2651595" y="1162050"/>
            <a:ext cx="8363683"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Padrão de Projeto</a:t>
            </a:r>
          </a:p>
        </p:txBody>
      </p:sp>
      <p:sp>
        <p:nvSpPr>
          <p:cNvPr name="TextBox 13" id="13"/>
          <p:cNvSpPr txBox="true"/>
          <p:nvPr/>
        </p:nvSpPr>
        <p:spPr>
          <a:xfrm rot="0">
            <a:off x="2650573" y="1759422"/>
            <a:ext cx="2631251" cy="800101"/>
          </a:xfrm>
          <a:prstGeom prst="rect">
            <a:avLst/>
          </a:prstGeom>
        </p:spPr>
        <p:txBody>
          <a:bodyPr anchor="t" rtlCol="false" tIns="0" lIns="0" bIns="0" rIns="0">
            <a:spAutoFit/>
          </a:bodyPr>
          <a:lstStyle/>
          <a:p>
            <a:pPr algn="just">
              <a:lnSpc>
                <a:spcPts val="6299"/>
              </a:lnSpc>
              <a:spcBef>
                <a:spcPct val="0"/>
              </a:spcBef>
            </a:pPr>
            <a:r>
              <a:rPr lang="en-US" sz="4499">
                <a:solidFill>
                  <a:srgbClr val="65686A"/>
                </a:solidFill>
                <a:latin typeface="Poppins"/>
              </a:rPr>
              <a:t>Observer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grpSp>
        <p:nvGrpSpPr>
          <p:cNvPr name="Group 2" id="2"/>
          <p:cNvGrpSpPr/>
          <p:nvPr/>
        </p:nvGrpSpPr>
        <p:grpSpPr>
          <a:xfrm rot="-5400000">
            <a:off x="-293840" y="356765"/>
            <a:ext cx="1911090" cy="2352111"/>
            <a:chOff x="0" y="0"/>
            <a:chExt cx="660400" cy="812800"/>
          </a:xfrm>
        </p:grpSpPr>
        <p:sp>
          <p:nvSpPr>
            <p:cNvPr name="Freeform 3" id="3"/>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4" id="4"/>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16501953" y="7431934"/>
            <a:ext cx="1911090" cy="2352111"/>
            <a:chOff x="0" y="0"/>
            <a:chExt cx="660400" cy="812800"/>
          </a:xfrm>
        </p:grpSpPr>
        <p:sp>
          <p:nvSpPr>
            <p:cNvPr name="Freeform 6" id="6"/>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7" id="7"/>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30048" y="865725"/>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959604" y="1507069"/>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880935"/>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557863" y="1051910"/>
            <a:ext cx="11363108" cy="1691537"/>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Experiências e Lições Aprendidas</a:t>
            </a:r>
          </a:p>
        </p:txBody>
      </p:sp>
      <p:sp>
        <p:nvSpPr>
          <p:cNvPr name="TextBox 12" id="12"/>
          <p:cNvSpPr txBox="true"/>
          <p:nvPr/>
        </p:nvSpPr>
        <p:spPr>
          <a:xfrm rot="0">
            <a:off x="2123067" y="3157960"/>
            <a:ext cx="14158375" cy="7721726"/>
          </a:xfrm>
          <a:prstGeom prst="rect">
            <a:avLst/>
          </a:prstGeom>
        </p:spPr>
        <p:txBody>
          <a:bodyPr anchor="t" rtlCol="false" tIns="0" lIns="0" bIns="0" rIns="0">
            <a:spAutoFit/>
          </a:bodyPr>
          <a:lstStyle/>
          <a:p>
            <a:pPr algn="just" marL="738388" indent="-369194" lvl="1">
              <a:lnSpc>
                <a:spcPts val="4788"/>
              </a:lnSpc>
              <a:buFont typeface="Arial"/>
              <a:buChar char="•"/>
            </a:pPr>
            <a:r>
              <a:rPr lang="en-US" sz="3420" spc="-71">
                <a:solidFill>
                  <a:srgbClr val="000000"/>
                </a:solidFill>
                <a:latin typeface="Poppins"/>
              </a:rPr>
              <a:t>Comunicação efetiva e Trabalho em equipe;</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Resolução de conflitos;</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Gerenciamento de tempo e Priorização de tarefas;</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Usabilidade e Experiência do Usuário</a:t>
            </a:r>
            <a:r>
              <a:rPr lang="en-US" sz="3420" spc="-71">
                <a:solidFill>
                  <a:srgbClr val="000000"/>
                </a:solidFill>
                <a:latin typeface="Poppins"/>
              </a:rPr>
              <a:t>;</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Tecnologias utilizadas e Integração de funcionalidades;</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Aprendizado Contínuo.</a:t>
            </a:r>
          </a:p>
          <a:p>
            <a:pPr algn="just">
              <a:lnSpc>
                <a:spcPts val="4788"/>
              </a:lnSpc>
            </a:pPr>
          </a:p>
          <a:p>
            <a:pPr algn="just">
              <a:lnSpc>
                <a:spcPts val="3948"/>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grpSp>
        <p:nvGrpSpPr>
          <p:cNvPr name="Group 2" id="2"/>
          <p:cNvGrpSpPr/>
          <p:nvPr/>
        </p:nvGrpSpPr>
        <p:grpSpPr>
          <a:xfrm rot="-5400000">
            <a:off x="-293840" y="356765"/>
            <a:ext cx="1911090" cy="2352111"/>
            <a:chOff x="0" y="0"/>
            <a:chExt cx="660400" cy="812800"/>
          </a:xfrm>
        </p:grpSpPr>
        <p:sp>
          <p:nvSpPr>
            <p:cNvPr name="Freeform 3" id="3"/>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4" id="4"/>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16501953" y="7431934"/>
            <a:ext cx="1911090" cy="2352111"/>
            <a:chOff x="0" y="0"/>
            <a:chExt cx="660400" cy="812800"/>
          </a:xfrm>
        </p:grpSpPr>
        <p:sp>
          <p:nvSpPr>
            <p:cNvPr name="Freeform 6" id="6"/>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7" id="7"/>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30048" y="865725"/>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959604" y="1507069"/>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880935"/>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557863" y="1466247"/>
            <a:ext cx="1136310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Próximos Passos</a:t>
            </a:r>
          </a:p>
        </p:txBody>
      </p:sp>
      <p:sp>
        <p:nvSpPr>
          <p:cNvPr name="TextBox 12" id="12"/>
          <p:cNvSpPr txBox="true"/>
          <p:nvPr/>
        </p:nvSpPr>
        <p:spPr>
          <a:xfrm rot="0">
            <a:off x="2123067" y="3286563"/>
            <a:ext cx="13435537" cy="5321426"/>
          </a:xfrm>
          <a:prstGeom prst="rect">
            <a:avLst/>
          </a:prstGeom>
        </p:spPr>
        <p:txBody>
          <a:bodyPr anchor="t" rtlCol="false" tIns="0" lIns="0" bIns="0" rIns="0">
            <a:spAutoFit/>
          </a:bodyPr>
          <a:lstStyle/>
          <a:p>
            <a:pPr algn="just" marL="738388" indent="-369194" lvl="1">
              <a:lnSpc>
                <a:spcPts val="4788"/>
              </a:lnSpc>
              <a:buFont typeface="Arial"/>
              <a:buChar char="•"/>
            </a:pPr>
            <a:r>
              <a:rPr lang="en-US" sz="3420" spc="-71">
                <a:solidFill>
                  <a:srgbClr val="000000"/>
                </a:solidFill>
                <a:latin typeface="Poppins"/>
              </a:rPr>
              <a:t>Planejamento e Definição de Requisitos para versão mobile;</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Configuração do Ambiente de Desenvolvimento;</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Design da Interface do Usuário;</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Desenvolvimento do MVP</a:t>
            </a:r>
            <a:r>
              <a:rPr lang="en-US" sz="3420" spc="-71">
                <a:solidFill>
                  <a:srgbClr val="000000"/>
                </a:solidFill>
                <a:latin typeface="Poppins"/>
              </a:rPr>
              <a:t>.</a:t>
            </a:r>
          </a:p>
          <a:p>
            <a:pPr algn="just">
              <a:lnSpc>
                <a:spcPts val="4788"/>
              </a:lnSpc>
            </a:pPr>
          </a:p>
          <a:p>
            <a:pPr algn="just">
              <a:lnSpc>
                <a:spcPts val="3948"/>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grpSp>
        <p:nvGrpSpPr>
          <p:cNvPr name="Group 2" id="2"/>
          <p:cNvGrpSpPr/>
          <p:nvPr/>
        </p:nvGrpSpPr>
        <p:grpSpPr>
          <a:xfrm rot="-5400000">
            <a:off x="-293840" y="356765"/>
            <a:ext cx="1911090" cy="2352111"/>
            <a:chOff x="0" y="0"/>
            <a:chExt cx="660400" cy="812800"/>
          </a:xfrm>
        </p:grpSpPr>
        <p:sp>
          <p:nvSpPr>
            <p:cNvPr name="Freeform 3" id="3"/>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4" id="4"/>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16501953" y="7431934"/>
            <a:ext cx="1911090" cy="2352111"/>
            <a:chOff x="0" y="0"/>
            <a:chExt cx="660400" cy="812800"/>
          </a:xfrm>
        </p:grpSpPr>
        <p:sp>
          <p:nvSpPr>
            <p:cNvPr name="Freeform 6" id="6"/>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7" id="7"/>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830048" y="865725"/>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959604" y="1507069"/>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880935"/>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557863" y="1466247"/>
            <a:ext cx="1136310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Agradecimentos</a:t>
            </a:r>
          </a:p>
        </p:txBody>
      </p:sp>
      <p:sp>
        <p:nvSpPr>
          <p:cNvPr name="TextBox 12" id="12"/>
          <p:cNvSpPr txBox="true"/>
          <p:nvPr/>
        </p:nvSpPr>
        <p:spPr>
          <a:xfrm rot="0">
            <a:off x="2284569" y="2882810"/>
            <a:ext cx="12799261" cy="7035926"/>
          </a:xfrm>
          <a:prstGeom prst="rect">
            <a:avLst/>
          </a:prstGeom>
        </p:spPr>
        <p:txBody>
          <a:bodyPr anchor="t" rtlCol="false" tIns="0" lIns="0" bIns="0" rIns="0">
            <a:spAutoFit/>
          </a:bodyPr>
          <a:lstStyle/>
          <a:p>
            <a:pPr algn="just" marL="738388" indent="-369194" lvl="1">
              <a:lnSpc>
                <a:spcPts val="4788"/>
              </a:lnSpc>
              <a:buFont typeface="Arial"/>
              <a:buChar char="•"/>
            </a:pPr>
            <a:r>
              <a:rPr lang="en-US" sz="3420" spc="-71">
                <a:solidFill>
                  <a:srgbClr val="000000"/>
                </a:solidFill>
                <a:latin typeface="Poppins"/>
              </a:rPr>
              <a:t>Membros da equipe;</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Professores e Monitores</a:t>
            </a:r>
            <a:r>
              <a:rPr lang="en-US" sz="3420" spc="-71">
                <a:solidFill>
                  <a:srgbClr val="000000"/>
                </a:solidFill>
                <a:latin typeface="Poppins"/>
              </a:rPr>
              <a:t>;</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Instituições de Caridade e Usuários</a:t>
            </a:r>
            <a:r>
              <a:rPr lang="en-US" sz="3420" spc="-71">
                <a:solidFill>
                  <a:srgbClr val="000000"/>
                </a:solidFill>
                <a:latin typeface="Poppins"/>
              </a:rPr>
              <a:t>;</a:t>
            </a:r>
          </a:p>
          <a:p>
            <a:pPr algn="just">
              <a:lnSpc>
                <a:spcPts val="4788"/>
              </a:lnSpc>
            </a:pPr>
          </a:p>
          <a:p>
            <a:pPr algn="just" marL="738388" indent="-369194" lvl="1">
              <a:lnSpc>
                <a:spcPts val="4788"/>
              </a:lnSpc>
              <a:buFont typeface="Arial"/>
              <a:buChar char="•"/>
            </a:pPr>
            <a:r>
              <a:rPr lang="en-US" sz="3420" spc="-71">
                <a:solidFill>
                  <a:srgbClr val="000000"/>
                </a:solidFill>
                <a:latin typeface="Poppins"/>
              </a:rPr>
              <a:t>Família e Amigos</a:t>
            </a:r>
            <a:r>
              <a:rPr lang="en-US" sz="3420" spc="-71">
                <a:solidFill>
                  <a:srgbClr val="000000"/>
                </a:solidFill>
                <a:latin typeface="Poppins"/>
              </a:rPr>
              <a:t>.</a:t>
            </a:r>
          </a:p>
          <a:p>
            <a:pPr algn="just">
              <a:lnSpc>
                <a:spcPts val="4788"/>
              </a:lnSpc>
            </a:pPr>
          </a:p>
          <a:p>
            <a:pPr algn="l">
              <a:lnSpc>
                <a:spcPts val="2968"/>
              </a:lnSpc>
            </a:pPr>
            <a:r>
              <a:rPr lang="en-US" sz="2120" spc="-44">
                <a:solidFill>
                  <a:srgbClr val="000000"/>
                </a:solidFill>
                <a:latin typeface="Poppins"/>
              </a:rPr>
              <a:t>Em nome de toda a equipe, gostaríamos de agradecer a todos que direta ou indiretamente contribuíram para o sucesso deste projeto. Foi uma experiência de aprendizado incrivelmente valiosa, e estamos ansiosos para continuar nosso trabalho nas próximas fases. Muito obrigado!</a:t>
            </a:r>
          </a:p>
          <a:p>
            <a:pPr algn="just">
              <a:lnSpc>
                <a:spcPts val="4788"/>
              </a:lnSpc>
            </a:pPr>
          </a:p>
          <a:p>
            <a:pPr algn="just">
              <a:lnSpc>
                <a:spcPts val="394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grpSp>
        <p:nvGrpSpPr>
          <p:cNvPr name="Group 2" id="2"/>
          <p:cNvGrpSpPr/>
          <p:nvPr/>
        </p:nvGrpSpPr>
        <p:grpSpPr>
          <a:xfrm rot="0">
            <a:off x="2270005" y="1937512"/>
            <a:ext cx="3217056" cy="3217056"/>
            <a:chOff x="0" y="0"/>
            <a:chExt cx="4289408" cy="4289408"/>
          </a:xfrm>
        </p:grpSpPr>
        <p:grpSp>
          <p:nvGrpSpPr>
            <p:cNvPr name="Group 3" id="3"/>
            <p:cNvGrpSpPr/>
            <p:nvPr/>
          </p:nvGrpSpPr>
          <p:grpSpPr>
            <a:xfrm rot="0">
              <a:off x="0" y="0"/>
              <a:ext cx="4289408" cy="428940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88859" y="288859"/>
              <a:ext cx="3711689" cy="37116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9675" t="-11530" r="-85072" b="-38301"/>
                </a:stretch>
              </a:blipFill>
            </p:spPr>
          </p:sp>
        </p:grpSp>
      </p:grpSp>
      <p:grpSp>
        <p:nvGrpSpPr>
          <p:cNvPr name="Group 8" id="8"/>
          <p:cNvGrpSpPr/>
          <p:nvPr/>
        </p:nvGrpSpPr>
        <p:grpSpPr>
          <a:xfrm rot="0">
            <a:off x="7533863" y="1937512"/>
            <a:ext cx="3217056" cy="3217056"/>
            <a:chOff x="0" y="0"/>
            <a:chExt cx="4289408" cy="4289408"/>
          </a:xfrm>
        </p:grpSpPr>
        <p:grpSp>
          <p:nvGrpSpPr>
            <p:cNvPr name="Group 9" id="9"/>
            <p:cNvGrpSpPr/>
            <p:nvPr/>
          </p:nvGrpSpPr>
          <p:grpSpPr>
            <a:xfrm rot="0">
              <a:off x="0" y="0"/>
              <a:ext cx="4289408" cy="42894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88859" y="288859"/>
              <a:ext cx="3711689" cy="371168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53954" t="-5230" r="-18888" b="-9998"/>
                </a:stretch>
              </a:blipFill>
            </p:spPr>
          </p:sp>
        </p:grpSp>
      </p:grpSp>
      <p:grpSp>
        <p:nvGrpSpPr>
          <p:cNvPr name="Group 14" id="14"/>
          <p:cNvGrpSpPr/>
          <p:nvPr/>
        </p:nvGrpSpPr>
        <p:grpSpPr>
          <a:xfrm rot="0">
            <a:off x="12799867" y="1937512"/>
            <a:ext cx="3217056" cy="3217056"/>
            <a:chOff x="0" y="0"/>
            <a:chExt cx="4289408" cy="4289408"/>
          </a:xfrm>
        </p:grpSpPr>
        <p:grpSp>
          <p:nvGrpSpPr>
            <p:cNvPr name="Group 15" id="15"/>
            <p:cNvGrpSpPr/>
            <p:nvPr/>
          </p:nvGrpSpPr>
          <p:grpSpPr>
            <a:xfrm rot="0">
              <a:off x="0" y="0"/>
              <a:ext cx="4289408" cy="428940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288859" y="288859"/>
              <a:ext cx="3711689" cy="371168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64891" t="-10782" r="-7088" b="-3870"/>
                </a:stretch>
              </a:blipFill>
            </p:spPr>
          </p:sp>
        </p:grpSp>
      </p:grpSp>
      <p:grpSp>
        <p:nvGrpSpPr>
          <p:cNvPr name="Group 20" id="20"/>
          <p:cNvGrpSpPr/>
          <p:nvPr/>
        </p:nvGrpSpPr>
        <p:grpSpPr>
          <a:xfrm rot="0">
            <a:off x="2270005" y="6047172"/>
            <a:ext cx="3217056" cy="321705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2486650" y="6263816"/>
            <a:ext cx="2783767" cy="278376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38888" t="0" r="-38888" b="0"/>
              </a:stretch>
            </a:blipFill>
          </p:spPr>
        </p:sp>
      </p:grpSp>
      <p:grpSp>
        <p:nvGrpSpPr>
          <p:cNvPr name="Group 25" id="25"/>
          <p:cNvGrpSpPr/>
          <p:nvPr/>
        </p:nvGrpSpPr>
        <p:grpSpPr>
          <a:xfrm rot="0">
            <a:off x="7533863" y="6047172"/>
            <a:ext cx="3217056" cy="3217056"/>
            <a:chOff x="0" y="0"/>
            <a:chExt cx="4289408" cy="4289408"/>
          </a:xfrm>
        </p:grpSpPr>
        <p:grpSp>
          <p:nvGrpSpPr>
            <p:cNvPr name="Group 26" id="26"/>
            <p:cNvGrpSpPr/>
            <p:nvPr/>
          </p:nvGrpSpPr>
          <p:grpSpPr>
            <a:xfrm rot="0">
              <a:off x="0" y="0"/>
              <a:ext cx="4289408" cy="428940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288859" y="288859"/>
              <a:ext cx="3711689" cy="3711689"/>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16666" r="0" b="-16666"/>
                </a:stretch>
              </a:blipFill>
            </p:spPr>
          </p:sp>
        </p:grpSp>
      </p:grpSp>
      <p:grpSp>
        <p:nvGrpSpPr>
          <p:cNvPr name="Group 31" id="31"/>
          <p:cNvGrpSpPr/>
          <p:nvPr/>
        </p:nvGrpSpPr>
        <p:grpSpPr>
          <a:xfrm rot="0">
            <a:off x="12798794" y="6047172"/>
            <a:ext cx="3217056" cy="3217056"/>
            <a:chOff x="0" y="0"/>
            <a:chExt cx="4289408" cy="4289408"/>
          </a:xfrm>
        </p:grpSpPr>
        <p:grpSp>
          <p:nvGrpSpPr>
            <p:cNvPr name="Group 32" id="32"/>
            <p:cNvGrpSpPr/>
            <p:nvPr/>
          </p:nvGrpSpPr>
          <p:grpSpPr>
            <a:xfrm rot="0">
              <a:off x="0" y="0"/>
              <a:ext cx="4289408" cy="428940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288859" y="288859"/>
              <a:ext cx="3711689" cy="3711689"/>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1595" t="0" r="0" b="0"/>
                </a:stretch>
              </a:blipFill>
            </p:spPr>
          </p:sp>
        </p:grpSp>
      </p:grpSp>
      <p:sp>
        <p:nvSpPr>
          <p:cNvPr name="TextBox 37" id="37"/>
          <p:cNvSpPr txBox="true"/>
          <p:nvPr/>
        </p:nvSpPr>
        <p:spPr>
          <a:xfrm rot="0">
            <a:off x="2609031" y="5191314"/>
            <a:ext cx="2541749" cy="407222"/>
          </a:xfrm>
          <a:prstGeom prst="rect">
            <a:avLst/>
          </a:prstGeom>
        </p:spPr>
        <p:txBody>
          <a:bodyPr anchor="t" rtlCol="false" tIns="0" lIns="0" bIns="0" rIns="0">
            <a:spAutoFit/>
          </a:bodyPr>
          <a:lstStyle/>
          <a:p>
            <a:pPr algn="ctr">
              <a:lnSpc>
                <a:spcPts val="3257"/>
              </a:lnSpc>
            </a:pPr>
            <a:r>
              <a:rPr lang="en-US" sz="2326">
                <a:solidFill>
                  <a:srgbClr val="285430"/>
                </a:solidFill>
                <a:latin typeface="Poppins Bold"/>
              </a:rPr>
              <a:t>Giovanna Aliaga</a:t>
            </a:r>
          </a:p>
        </p:txBody>
      </p:sp>
      <p:sp>
        <p:nvSpPr>
          <p:cNvPr name="TextBox 38" id="38"/>
          <p:cNvSpPr txBox="true"/>
          <p:nvPr/>
        </p:nvSpPr>
        <p:spPr>
          <a:xfrm rot="0">
            <a:off x="7555795" y="5191314"/>
            <a:ext cx="3196197" cy="407222"/>
          </a:xfrm>
          <a:prstGeom prst="rect">
            <a:avLst/>
          </a:prstGeom>
        </p:spPr>
        <p:txBody>
          <a:bodyPr anchor="t" rtlCol="false" tIns="0" lIns="0" bIns="0" rIns="0">
            <a:spAutoFit/>
          </a:bodyPr>
          <a:lstStyle/>
          <a:p>
            <a:pPr algn="ctr">
              <a:lnSpc>
                <a:spcPts val="3257"/>
              </a:lnSpc>
            </a:pPr>
            <a:r>
              <a:rPr lang="en-US" sz="2326">
                <a:solidFill>
                  <a:srgbClr val="285430"/>
                </a:solidFill>
                <a:latin typeface="Poppins Bold"/>
              </a:rPr>
              <a:t>Guilherme Scarabelli</a:t>
            </a:r>
          </a:p>
        </p:txBody>
      </p:sp>
      <p:sp>
        <p:nvSpPr>
          <p:cNvPr name="TextBox 39" id="39"/>
          <p:cNvSpPr txBox="true"/>
          <p:nvPr/>
        </p:nvSpPr>
        <p:spPr>
          <a:xfrm rot="0">
            <a:off x="13565278" y="5191314"/>
            <a:ext cx="1752459" cy="407222"/>
          </a:xfrm>
          <a:prstGeom prst="rect">
            <a:avLst/>
          </a:prstGeom>
        </p:spPr>
        <p:txBody>
          <a:bodyPr anchor="t" rtlCol="false" tIns="0" lIns="0" bIns="0" rIns="0">
            <a:spAutoFit/>
          </a:bodyPr>
          <a:lstStyle/>
          <a:p>
            <a:pPr algn="ctr">
              <a:lnSpc>
                <a:spcPts val="3257"/>
              </a:lnSpc>
            </a:pPr>
            <a:r>
              <a:rPr lang="en-US" sz="2326">
                <a:solidFill>
                  <a:srgbClr val="285430"/>
                </a:solidFill>
                <a:latin typeface="Poppins Bold"/>
              </a:rPr>
              <a:t>Julia Matos</a:t>
            </a:r>
          </a:p>
        </p:txBody>
      </p:sp>
      <p:sp>
        <p:nvSpPr>
          <p:cNvPr name="TextBox 40" id="40"/>
          <p:cNvSpPr txBox="true"/>
          <p:nvPr/>
        </p:nvSpPr>
        <p:spPr>
          <a:xfrm rot="0">
            <a:off x="2591013" y="9300847"/>
            <a:ext cx="2577784" cy="407222"/>
          </a:xfrm>
          <a:prstGeom prst="rect">
            <a:avLst/>
          </a:prstGeom>
        </p:spPr>
        <p:txBody>
          <a:bodyPr anchor="t" rtlCol="false" tIns="0" lIns="0" bIns="0" rIns="0">
            <a:spAutoFit/>
          </a:bodyPr>
          <a:lstStyle/>
          <a:p>
            <a:pPr algn="ctr">
              <a:lnSpc>
                <a:spcPts val="3257"/>
              </a:lnSpc>
            </a:pPr>
            <a:r>
              <a:rPr lang="en-US" sz="2326">
                <a:solidFill>
                  <a:srgbClr val="285430"/>
                </a:solidFill>
                <a:latin typeface="Poppins Bold"/>
              </a:rPr>
              <a:t>Nayra Belarmino</a:t>
            </a:r>
          </a:p>
        </p:txBody>
      </p:sp>
      <p:sp>
        <p:nvSpPr>
          <p:cNvPr name="TextBox 41" id="41"/>
          <p:cNvSpPr txBox="true"/>
          <p:nvPr/>
        </p:nvSpPr>
        <p:spPr>
          <a:xfrm rot="0">
            <a:off x="8264925" y="9300847"/>
            <a:ext cx="1777936" cy="407222"/>
          </a:xfrm>
          <a:prstGeom prst="rect">
            <a:avLst/>
          </a:prstGeom>
        </p:spPr>
        <p:txBody>
          <a:bodyPr anchor="t" rtlCol="false" tIns="0" lIns="0" bIns="0" rIns="0">
            <a:spAutoFit/>
          </a:bodyPr>
          <a:lstStyle/>
          <a:p>
            <a:pPr algn="ctr">
              <a:lnSpc>
                <a:spcPts val="3257"/>
              </a:lnSpc>
            </a:pPr>
            <a:r>
              <a:rPr lang="en-US" sz="2326">
                <a:solidFill>
                  <a:srgbClr val="285430"/>
                </a:solidFill>
                <a:latin typeface="Poppins Bold"/>
              </a:rPr>
              <a:t>Renan Silva</a:t>
            </a:r>
          </a:p>
        </p:txBody>
      </p:sp>
      <p:sp>
        <p:nvSpPr>
          <p:cNvPr name="TextBox 42" id="42"/>
          <p:cNvSpPr txBox="true"/>
          <p:nvPr/>
        </p:nvSpPr>
        <p:spPr>
          <a:xfrm rot="0">
            <a:off x="13376722" y="9300847"/>
            <a:ext cx="2129571" cy="407222"/>
          </a:xfrm>
          <a:prstGeom prst="rect">
            <a:avLst/>
          </a:prstGeom>
        </p:spPr>
        <p:txBody>
          <a:bodyPr anchor="t" rtlCol="false" tIns="0" lIns="0" bIns="0" rIns="0">
            <a:spAutoFit/>
          </a:bodyPr>
          <a:lstStyle/>
          <a:p>
            <a:pPr algn="ctr">
              <a:lnSpc>
                <a:spcPts val="3257"/>
              </a:lnSpc>
            </a:pPr>
            <a:r>
              <a:rPr lang="en-US" sz="2326">
                <a:solidFill>
                  <a:srgbClr val="285430"/>
                </a:solidFill>
                <a:latin typeface="Poppins Bold"/>
              </a:rPr>
              <a:t>Thiago Biazon</a:t>
            </a:r>
          </a:p>
        </p:txBody>
      </p:sp>
      <p:sp>
        <p:nvSpPr>
          <p:cNvPr name="TextBox 43" id="43"/>
          <p:cNvSpPr txBox="true"/>
          <p:nvPr/>
        </p:nvSpPr>
        <p:spPr>
          <a:xfrm rot="0">
            <a:off x="7790413" y="414891"/>
            <a:ext cx="2706102" cy="1049698"/>
          </a:xfrm>
          <a:prstGeom prst="rect">
            <a:avLst/>
          </a:prstGeom>
        </p:spPr>
        <p:txBody>
          <a:bodyPr anchor="t" rtlCol="false" tIns="0" lIns="0" bIns="0" rIns="0">
            <a:spAutoFit/>
          </a:bodyPr>
          <a:lstStyle/>
          <a:p>
            <a:pPr algn="ctr">
              <a:lnSpc>
                <a:spcPts val="8506"/>
              </a:lnSpc>
            </a:pPr>
            <a:r>
              <a:rPr lang="en-US" sz="6076">
                <a:solidFill>
                  <a:srgbClr val="285430"/>
                </a:solidFill>
                <a:latin typeface="League Spartan"/>
              </a:rPr>
              <a:t>Equipe</a:t>
            </a:r>
          </a:p>
        </p:txBody>
      </p:sp>
      <p:sp>
        <p:nvSpPr>
          <p:cNvPr name="Freeform 44" id="44"/>
          <p:cNvSpPr/>
          <p:nvPr/>
        </p:nvSpPr>
        <p:spPr>
          <a:xfrm flipH="false" flipV="false" rot="0">
            <a:off x="10139045" y="182589"/>
            <a:ext cx="950899" cy="895574"/>
          </a:xfrm>
          <a:custGeom>
            <a:avLst/>
            <a:gdLst/>
            <a:ahLst/>
            <a:cxnLst/>
            <a:rect r="r" b="b" t="t" l="l"/>
            <a:pathLst>
              <a:path h="895574" w="950899">
                <a:moveTo>
                  <a:pt x="0" y="0"/>
                </a:moveTo>
                <a:lnTo>
                  <a:pt x="950899" y="0"/>
                </a:lnTo>
                <a:lnTo>
                  <a:pt x="950899" y="895574"/>
                </a:lnTo>
                <a:lnTo>
                  <a:pt x="0" y="8955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830048" y="865725"/>
            <a:ext cx="510038" cy="480363"/>
          </a:xfrm>
          <a:custGeom>
            <a:avLst/>
            <a:gdLst/>
            <a:ahLst/>
            <a:cxnLst/>
            <a:rect r="r" b="b" t="t" l="l"/>
            <a:pathLst>
              <a:path h="480363" w="510038">
                <a:moveTo>
                  <a:pt x="0" y="0"/>
                </a:moveTo>
                <a:lnTo>
                  <a:pt x="510038" y="0"/>
                </a:lnTo>
                <a:lnTo>
                  <a:pt x="510038" y="480363"/>
                </a:lnTo>
                <a:lnTo>
                  <a:pt x="0" y="480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959604" y="1507069"/>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4" id="4"/>
          <p:cNvSpPr txBox="true"/>
          <p:nvPr/>
        </p:nvSpPr>
        <p:spPr>
          <a:xfrm rot="0">
            <a:off x="15558604" y="880935"/>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5" id="5"/>
          <p:cNvSpPr txBox="true"/>
          <p:nvPr/>
        </p:nvSpPr>
        <p:spPr>
          <a:xfrm rot="0">
            <a:off x="5330891" y="4080004"/>
            <a:ext cx="7626218" cy="1907916"/>
          </a:xfrm>
          <a:prstGeom prst="rect">
            <a:avLst/>
          </a:prstGeom>
        </p:spPr>
        <p:txBody>
          <a:bodyPr anchor="t" rtlCol="false" tIns="0" lIns="0" bIns="0" rIns="0">
            <a:spAutoFit/>
          </a:bodyPr>
          <a:lstStyle/>
          <a:p>
            <a:pPr algn="ctr">
              <a:lnSpc>
                <a:spcPts val="15514"/>
              </a:lnSpc>
            </a:pPr>
            <a:r>
              <a:rPr lang="en-US" sz="11082">
                <a:solidFill>
                  <a:srgbClr val="000000"/>
                </a:solidFill>
                <a:latin typeface="League Spartan"/>
              </a:rPr>
              <a:t>Obrigado!</a:t>
            </a:r>
          </a:p>
        </p:txBody>
      </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5400000">
            <a:off x="-293840" y="356765"/>
            <a:ext cx="1911090" cy="2352111"/>
            <a:chOff x="0" y="0"/>
            <a:chExt cx="660400" cy="812800"/>
          </a:xfrm>
        </p:grpSpPr>
        <p:sp>
          <p:nvSpPr>
            <p:cNvPr name="Freeform 10" id="10"/>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11" id="11"/>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51595" y="1168064"/>
            <a:ext cx="4944300"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Contexto</a:t>
            </a:r>
          </a:p>
        </p:txBody>
      </p:sp>
      <p:sp>
        <p:nvSpPr>
          <p:cNvPr name="TextBox 7" id="7"/>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8" id="8"/>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9" id="9"/>
          <p:cNvSpPr txBox="true"/>
          <p:nvPr/>
        </p:nvSpPr>
        <p:spPr>
          <a:xfrm rot="0">
            <a:off x="2651595" y="2412165"/>
            <a:ext cx="12447254" cy="7151368"/>
          </a:xfrm>
          <a:prstGeom prst="rect">
            <a:avLst/>
          </a:prstGeom>
        </p:spPr>
        <p:txBody>
          <a:bodyPr anchor="t" rtlCol="false" tIns="0" lIns="0" bIns="0" rIns="0">
            <a:spAutoFit/>
          </a:bodyPr>
          <a:lstStyle/>
          <a:p>
            <a:pPr algn="l">
              <a:lnSpc>
                <a:spcPts val="3780"/>
              </a:lnSpc>
            </a:pPr>
            <a:r>
              <a:rPr lang="en-US" sz="2700">
                <a:solidFill>
                  <a:srgbClr val="65686A"/>
                </a:solidFill>
                <a:latin typeface="Poppins"/>
              </a:rPr>
              <a:t>Existe uma necessidade crescente de conectar doadores a instituições de caridade de forma eficiente e transparente. Atualmente, muitas dessas doações são feitas de forma desorganizada, resultando em desperdício de recursos valiosos e falta de acesso para aqueles que mais precisam. </a:t>
            </a:r>
          </a:p>
          <a:p>
            <a:pPr algn="l">
              <a:lnSpc>
                <a:spcPts val="3780"/>
              </a:lnSpc>
            </a:pPr>
          </a:p>
          <a:p>
            <a:pPr algn="l">
              <a:lnSpc>
                <a:spcPts val="3780"/>
              </a:lnSpc>
            </a:pPr>
            <a:r>
              <a:rPr lang="en-US" sz="2700">
                <a:solidFill>
                  <a:srgbClr val="65686A"/>
                </a:solidFill>
                <a:latin typeface="Poppins"/>
              </a:rPr>
              <a:t>As instituições de caridade muitas vezes enfrentam dificuldades para receber doações e os doadores enfrentam a falta de informações sobre como suas doações impactam e revelaram ter baixa confiança em ONGs. </a:t>
            </a:r>
          </a:p>
          <a:p>
            <a:pPr algn="l">
              <a:lnSpc>
                <a:spcPts val="3780"/>
              </a:lnSpc>
            </a:pPr>
          </a:p>
          <a:p>
            <a:pPr algn="l">
              <a:lnSpc>
                <a:spcPts val="3780"/>
              </a:lnSpc>
            </a:pPr>
            <a:r>
              <a:rPr lang="en-US" sz="2700">
                <a:solidFill>
                  <a:srgbClr val="65686A"/>
                </a:solidFill>
                <a:latin typeface="Poppins"/>
              </a:rPr>
              <a:t>Muitas pessoas desejam contribuir para ajudar outras famílias em situações difíceis, doando roupas, alimentos e brinquedos em boas condições, mas na maioria das vezes se deparam com uma série de obstáculos. </a:t>
            </a:r>
          </a:p>
        </p:txBody>
      </p:sp>
      <p:grpSp>
        <p:nvGrpSpPr>
          <p:cNvPr name="Group 10" id="10"/>
          <p:cNvGrpSpPr/>
          <p:nvPr/>
        </p:nvGrpSpPr>
        <p:grpSpPr>
          <a:xfrm rot="5400000">
            <a:off x="16501953" y="7431934"/>
            <a:ext cx="1911090" cy="2352111"/>
            <a:chOff x="0" y="0"/>
            <a:chExt cx="660400" cy="812800"/>
          </a:xfrm>
        </p:grpSpPr>
        <p:sp>
          <p:nvSpPr>
            <p:cNvPr name="Freeform 11" id="11"/>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12" id="12"/>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pic>
        <p:nvPicPr>
          <p:cNvPr name="Picture 6" id="6"/>
          <p:cNvPicPr>
            <a:picLocks noChangeAspect="true"/>
          </p:cNvPicPr>
          <p:nvPr/>
        </p:nvPicPr>
        <p:blipFill>
          <a:blip r:embed="rId4"/>
          <a:stretch>
            <a:fillRect/>
          </a:stretch>
        </p:blipFill>
        <p:spPr>
          <a:xfrm rot="0">
            <a:off x="2607693" y="3811995"/>
            <a:ext cx="5198578" cy="5091853"/>
          </a:xfrm>
          <a:prstGeom prst="rect">
            <a:avLst/>
          </a:prstGeom>
        </p:spPr>
      </p:pic>
      <p:grpSp>
        <p:nvGrpSpPr>
          <p:cNvPr name="Group 7" id="7"/>
          <p:cNvGrpSpPr/>
          <p:nvPr/>
        </p:nvGrpSpPr>
        <p:grpSpPr>
          <a:xfrm rot="0">
            <a:off x="2714510" y="8470633"/>
            <a:ext cx="452257" cy="45225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BE7B"/>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452"/>
                </a:lnSpc>
              </a:pPr>
            </a:p>
          </p:txBody>
        </p:sp>
      </p:grpSp>
      <p:sp>
        <p:nvSpPr>
          <p:cNvPr name="TextBox 10" id="10"/>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1" id="11"/>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2" id="12"/>
          <p:cNvSpPr txBox="true"/>
          <p:nvPr/>
        </p:nvSpPr>
        <p:spPr>
          <a:xfrm rot="0">
            <a:off x="2714510" y="1948712"/>
            <a:ext cx="12447254" cy="1327148"/>
          </a:xfrm>
          <a:prstGeom prst="rect">
            <a:avLst/>
          </a:prstGeom>
        </p:spPr>
        <p:txBody>
          <a:bodyPr anchor="t" rtlCol="false" tIns="0" lIns="0" bIns="0" rIns="0">
            <a:spAutoFit/>
          </a:bodyPr>
          <a:lstStyle/>
          <a:p>
            <a:pPr algn="l">
              <a:lnSpc>
                <a:spcPts val="3500"/>
              </a:lnSpc>
            </a:pPr>
            <a:r>
              <a:rPr lang="en-US" sz="2500">
                <a:solidFill>
                  <a:srgbClr val="65686A"/>
                </a:solidFill>
                <a:latin typeface="Poppins"/>
              </a:rPr>
              <a:t>Desafios na comunicação e confiança com as ONGs, baseados em pesquisas recentes:</a:t>
            </a:r>
          </a:p>
          <a:p>
            <a:pPr algn="l">
              <a:lnSpc>
                <a:spcPts val="3500"/>
              </a:lnSpc>
            </a:pPr>
          </a:p>
        </p:txBody>
      </p:sp>
      <p:sp>
        <p:nvSpPr>
          <p:cNvPr name="TextBox 13" id="13"/>
          <p:cNvSpPr txBox="true"/>
          <p:nvPr/>
        </p:nvSpPr>
        <p:spPr>
          <a:xfrm rot="0">
            <a:off x="2714510" y="1181255"/>
            <a:ext cx="8363683"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Pesquisa e Estudo</a:t>
            </a:r>
          </a:p>
        </p:txBody>
      </p:sp>
      <p:sp>
        <p:nvSpPr>
          <p:cNvPr name="TextBox 14" id="14"/>
          <p:cNvSpPr txBox="true"/>
          <p:nvPr/>
        </p:nvSpPr>
        <p:spPr>
          <a:xfrm rot="0">
            <a:off x="2714510" y="3091415"/>
            <a:ext cx="3808485" cy="516890"/>
          </a:xfrm>
          <a:prstGeom prst="rect">
            <a:avLst/>
          </a:prstGeom>
        </p:spPr>
        <p:txBody>
          <a:bodyPr anchor="t" rtlCol="false" tIns="0" lIns="0" bIns="0" rIns="0">
            <a:spAutoFit/>
          </a:bodyPr>
          <a:lstStyle/>
          <a:p>
            <a:pPr algn="ctr">
              <a:lnSpc>
                <a:spcPts val="4060"/>
              </a:lnSpc>
              <a:spcBef>
                <a:spcPct val="0"/>
              </a:spcBef>
            </a:pPr>
            <a:r>
              <a:rPr lang="en-US" sz="2900">
                <a:solidFill>
                  <a:srgbClr val="000000"/>
                </a:solidFill>
                <a:latin typeface="Poppins"/>
              </a:rPr>
              <a:t>Pesquisa IPEA (2024)</a:t>
            </a:r>
          </a:p>
        </p:txBody>
      </p:sp>
      <p:sp>
        <p:nvSpPr>
          <p:cNvPr name="TextBox 15" id="15"/>
          <p:cNvSpPr txBox="true"/>
          <p:nvPr/>
        </p:nvSpPr>
        <p:spPr>
          <a:xfrm rot="0">
            <a:off x="9049163" y="3091415"/>
            <a:ext cx="6397769" cy="516890"/>
          </a:xfrm>
          <a:prstGeom prst="rect">
            <a:avLst/>
          </a:prstGeom>
        </p:spPr>
        <p:txBody>
          <a:bodyPr anchor="t" rtlCol="false" tIns="0" lIns="0" bIns="0" rIns="0">
            <a:spAutoFit/>
          </a:bodyPr>
          <a:lstStyle/>
          <a:p>
            <a:pPr algn="ctr">
              <a:lnSpc>
                <a:spcPts val="4060"/>
              </a:lnSpc>
              <a:spcBef>
                <a:spcPct val="0"/>
              </a:spcBef>
            </a:pPr>
            <a:r>
              <a:rPr lang="en-US" sz="2900">
                <a:solidFill>
                  <a:srgbClr val="000000"/>
                </a:solidFill>
                <a:latin typeface="Poppins"/>
              </a:rPr>
              <a:t>Estudo Transparência Brasil (2023)</a:t>
            </a:r>
          </a:p>
        </p:txBody>
      </p:sp>
      <p:sp>
        <p:nvSpPr>
          <p:cNvPr name="TextBox 16" id="16"/>
          <p:cNvSpPr txBox="true"/>
          <p:nvPr/>
        </p:nvSpPr>
        <p:spPr>
          <a:xfrm rot="0">
            <a:off x="2714510" y="3627355"/>
            <a:ext cx="5490946" cy="398780"/>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Poppins Bold"/>
              </a:rPr>
              <a:t>Fatores que influenciam a confiança</a:t>
            </a:r>
          </a:p>
        </p:txBody>
      </p:sp>
      <p:sp>
        <p:nvSpPr>
          <p:cNvPr name="TextBox 17" id="17"/>
          <p:cNvSpPr txBox="true"/>
          <p:nvPr/>
        </p:nvSpPr>
        <p:spPr>
          <a:xfrm rot="0">
            <a:off x="9049163" y="3627355"/>
            <a:ext cx="4457375" cy="398780"/>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Poppins Bold"/>
              </a:rPr>
              <a:t>Transparência de 5.000 ONGs</a:t>
            </a:r>
          </a:p>
        </p:txBody>
      </p:sp>
      <p:pic>
        <p:nvPicPr>
          <p:cNvPr name="Picture 18" id="18"/>
          <p:cNvPicPr>
            <a:picLocks noChangeAspect="true"/>
          </p:cNvPicPr>
          <p:nvPr/>
        </p:nvPicPr>
        <p:blipFill>
          <a:blip r:embed="rId5"/>
          <a:stretch>
            <a:fillRect/>
          </a:stretch>
        </p:blipFill>
        <p:spPr>
          <a:xfrm rot="0">
            <a:off x="9185937" y="3834890"/>
            <a:ext cx="4877374" cy="4923842"/>
          </a:xfrm>
          <a:prstGeom prst="rect">
            <a:avLst/>
          </a:prstGeom>
        </p:spPr>
      </p:pic>
      <p:grpSp>
        <p:nvGrpSpPr>
          <p:cNvPr name="Group 19" id="19"/>
          <p:cNvGrpSpPr/>
          <p:nvPr/>
        </p:nvGrpSpPr>
        <p:grpSpPr>
          <a:xfrm rot="0">
            <a:off x="2714510" y="8995111"/>
            <a:ext cx="452257" cy="45225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452"/>
                </a:lnSpc>
              </a:pPr>
            </a:p>
          </p:txBody>
        </p:sp>
      </p:grpSp>
      <p:grpSp>
        <p:nvGrpSpPr>
          <p:cNvPr name="Group 22" id="22"/>
          <p:cNvGrpSpPr/>
          <p:nvPr/>
        </p:nvGrpSpPr>
        <p:grpSpPr>
          <a:xfrm rot="0">
            <a:off x="2714510" y="9519589"/>
            <a:ext cx="452257" cy="45225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5430"/>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452"/>
                </a:lnSpc>
              </a:pPr>
            </a:p>
          </p:txBody>
        </p:sp>
      </p:grpSp>
      <p:grpSp>
        <p:nvGrpSpPr>
          <p:cNvPr name="Group 25" id="25"/>
          <p:cNvGrpSpPr/>
          <p:nvPr/>
        </p:nvGrpSpPr>
        <p:grpSpPr>
          <a:xfrm rot="0">
            <a:off x="9371017" y="8415124"/>
            <a:ext cx="452257" cy="45225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BE7B"/>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2452"/>
                </a:lnSpc>
              </a:pPr>
            </a:p>
          </p:txBody>
        </p:sp>
      </p:grpSp>
      <p:grpSp>
        <p:nvGrpSpPr>
          <p:cNvPr name="Group 28" id="28"/>
          <p:cNvGrpSpPr/>
          <p:nvPr/>
        </p:nvGrpSpPr>
        <p:grpSpPr>
          <a:xfrm rot="0">
            <a:off x="9371017" y="8995111"/>
            <a:ext cx="452257" cy="45225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8D4E"/>
            </a:solidFill>
          </p:spPr>
        </p:sp>
        <p:sp>
          <p:nvSpPr>
            <p:cNvPr name="TextBox 30" id="30"/>
            <p:cNvSpPr txBox="true"/>
            <p:nvPr/>
          </p:nvSpPr>
          <p:spPr>
            <a:xfrm>
              <a:off x="76200" y="28575"/>
              <a:ext cx="660400" cy="708025"/>
            </a:xfrm>
            <a:prstGeom prst="rect">
              <a:avLst/>
            </a:prstGeom>
          </p:spPr>
          <p:txBody>
            <a:bodyPr anchor="ctr" rtlCol="false" tIns="50800" lIns="50800" bIns="50800" rIns="50800"/>
            <a:lstStyle/>
            <a:p>
              <a:pPr algn="ctr">
                <a:lnSpc>
                  <a:spcPts val="2452"/>
                </a:lnSpc>
              </a:pPr>
            </a:p>
          </p:txBody>
        </p:sp>
      </p:grpSp>
      <p:grpSp>
        <p:nvGrpSpPr>
          <p:cNvPr name="Group 31" id="31"/>
          <p:cNvGrpSpPr/>
          <p:nvPr/>
        </p:nvGrpSpPr>
        <p:grpSpPr>
          <a:xfrm rot="0">
            <a:off x="9371017" y="9571192"/>
            <a:ext cx="452257" cy="45225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5430"/>
            </a:solidFill>
          </p:spPr>
        </p:sp>
        <p:sp>
          <p:nvSpPr>
            <p:cNvPr name="TextBox 33" id="33"/>
            <p:cNvSpPr txBox="true"/>
            <p:nvPr/>
          </p:nvSpPr>
          <p:spPr>
            <a:xfrm>
              <a:off x="76200" y="28575"/>
              <a:ext cx="660400" cy="708025"/>
            </a:xfrm>
            <a:prstGeom prst="rect">
              <a:avLst/>
            </a:prstGeom>
          </p:spPr>
          <p:txBody>
            <a:bodyPr anchor="ctr" rtlCol="false" tIns="50800" lIns="50800" bIns="50800" rIns="50800"/>
            <a:lstStyle/>
            <a:p>
              <a:pPr algn="ctr">
                <a:lnSpc>
                  <a:spcPts val="2452"/>
                </a:lnSpc>
              </a:pPr>
            </a:p>
          </p:txBody>
        </p:sp>
      </p:grpSp>
      <p:sp>
        <p:nvSpPr>
          <p:cNvPr name="TextBox 34" id="34"/>
          <p:cNvSpPr txBox="true"/>
          <p:nvPr/>
        </p:nvSpPr>
        <p:spPr>
          <a:xfrm rot="0">
            <a:off x="3316989" y="8480544"/>
            <a:ext cx="1937905" cy="375284"/>
          </a:xfrm>
          <a:prstGeom prst="rect">
            <a:avLst/>
          </a:prstGeom>
        </p:spPr>
        <p:txBody>
          <a:bodyPr anchor="t" rtlCol="false" tIns="0" lIns="0" bIns="0" rIns="0">
            <a:spAutoFit/>
          </a:bodyPr>
          <a:lstStyle/>
          <a:p>
            <a:pPr algn="ctr">
              <a:lnSpc>
                <a:spcPts val="2940"/>
              </a:lnSpc>
              <a:spcBef>
                <a:spcPct val="0"/>
              </a:spcBef>
            </a:pPr>
            <a:r>
              <a:rPr lang="en-US" sz="2100">
                <a:solidFill>
                  <a:srgbClr val="000000"/>
                </a:solidFill>
                <a:latin typeface="Poppins"/>
              </a:rPr>
              <a:t>Transparência</a:t>
            </a:r>
          </a:p>
        </p:txBody>
      </p:sp>
      <p:sp>
        <p:nvSpPr>
          <p:cNvPr name="TextBox 35" id="35"/>
          <p:cNvSpPr txBox="true"/>
          <p:nvPr/>
        </p:nvSpPr>
        <p:spPr>
          <a:xfrm rot="0">
            <a:off x="3316989" y="9005022"/>
            <a:ext cx="5379136" cy="375284"/>
          </a:xfrm>
          <a:prstGeom prst="rect">
            <a:avLst/>
          </a:prstGeom>
        </p:spPr>
        <p:txBody>
          <a:bodyPr anchor="t" rtlCol="false" tIns="0" lIns="0" bIns="0" rIns="0">
            <a:spAutoFit/>
          </a:bodyPr>
          <a:lstStyle/>
          <a:p>
            <a:pPr algn="ctr">
              <a:lnSpc>
                <a:spcPts val="2940"/>
              </a:lnSpc>
              <a:spcBef>
                <a:spcPct val="0"/>
              </a:spcBef>
            </a:pPr>
            <a:r>
              <a:rPr lang="en-US" sz="2100">
                <a:solidFill>
                  <a:srgbClr val="000000"/>
                </a:solidFill>
                <a:latin typeface="Poppins"/>
              </a:rPr>
              <a:t>Comprovação do impacto das doações</a:t>
            </a:r>
          </a:p>
        </p:txBody>
      </p:sp>
      <p:sp>
        <p:nvSpPr>
          <p:cNvPr name="TextBox 36" id="36"/>
          <p:cNvSpPr txBox="true"/>
          <p:nvPr/>
        </p:nvSpPr>
        <p:spPr>
          <a:xfrm rot="0">
            <a:off x="3324464" y="9529500"/>
            <a:ext cx="3099413" cy="375284"/>
          </a:xfrm>
          <a:prstGeom prst="rect">
            <a:avLst/>
          </a:prstGeom>
        </p:spPr>
        <p:txBody>
          <a:bodyPr anchor="t" rtlCol="false" tIns="0" lIns="0" bIns="0" rIns="0">
            <a:spAutoFit/>
          </a:bodyPr>
          <a:lstStyle/>
          <a:p>
            <a:pPr algn="ctr">
              <a:lnSpc>
                <a:spcPts val="2940"/>
              </a:lnSpc>
              <a:spcBef>
                <a:spcPct val="0"/>
              </a:spcBef>
            </a:pPr>
            <a:r>
              <a:rPr lang="en-US" sz="2100">
                <a:solidFill>
                  <a:srgbClr val="000000"/>
                </a:solidFill>
                <a:latin typeface="Poppins"/>
              </a:rPr>
              <a:t>Boa reputação da ONG</a:t>
            </a:r>
          </a:p>
        </p:txBody>
      </p:sp>
      <p:sp>
        <p:nvSpPr>
          <p:cNvPr name="TextBox 37" id="37"/>
          <p:cNvSpPr txBox="true"/>
          <p:nvPr/>
        </p:nvSpPr>
        <p:spPr>
          <a:xfrm rot="0">
            <a:off x="9937810" y="8425035"/>
            <a:ext cx="7518728" cy="375284"/>
          </a:xfrm>
          <a:prstGeom prst="rect">
            <a:avLst/>
          </a:prstGeom>
        </p:spPr>
        <p:txBody>
          <a:bodyPr anchor="t" rtlCol="false" tIns="0" lIns="0" bIns="0" rIns="0">
            <a:spAutoFit/>
          </a:bodyPr>
          <a:lstStyle/>
          <a:p>
            <a:pPr algn="l">
              <a:lnSpc>
                <a:spcPts val="2940"/>
              </a:lnSpc>
              <a:spcBef>
                <a:spcPct val="0"/>
              </a:spcBef>
            </a:pPr>
            <a:r>
              <a:rPr lang="en-US" sz="2100">
                <a:solidFill>
                  <a:srgbClr val="000000"/>
                </a:solidFill>
                <a:latin typeface="Poppins"/>
              </a:rPr>
              <a:t>ONGs com informações incompletas ou desatualizadas</a:t>
            </a:r>
          </a:p>
        </p:txBody>
      </p:sp>
      <p:sp>
        <p:nvSpPr>
          <p:cNvPr name="TextBox 38" id="38"/>
          <p:cNvSpPr txBox="true"/>
          <p:nvPr/>
        </p:nvSpPr>
        <p:spPr>
          <a:xfrm rot="0">
            <a:off x="9975673" y="9005022"/>
            <a:ext cx="7518728" cy="375284"/>
          </a:xfrm>
          <a:prstGeom prst="rect">
            <a:avLst/>
          </a:prstGeom>
        </p:spPr>
        <p:txBody>
          <a:bodyPr anchor="t" rtlCol="false" tIns="0" lIns="0" bIns="0" rIns="0">
            <a:spAutoFit/>
          </a:bodyPr>
          <a:lstStyle/>
          <a:p>
            <a:pPr algn="l">
              <a:lnSpc>
                <a:spcPts val="2940"/>
              </a:lnSpc>
              <a:spcBef>
                <a:spcPct val="0"/>
              </a:spcBef>
            </a:pPr>
            <a:r>
              <a:rPr lang="en-US" sz="2100">
                <a:solidFill>
                  <a:srgbClr val="000000"/>
                </a:solidFill>
                <a:latin typeface="Poppins"/>
              </a:rPr>
              <a:t>ONGs sem relatórios de atividades disponíveis</a:t>
            </a:r>
          </a:p>
        </p:txBody>
      </p:sp>
      <p:sp>
        <p:nvSpPr>
          <p:cNvPr name="TextBox 39" id="39"/>
          <p:cNvSpPr txBox="true"/>
          <p:nvPr/>
        </p:nvSpPr>
        <p:spPr>
          <a:xfrm rot="0">
            <a:off x="9975673" y="9581103"/>
            <a:ext cx="7518728" cy="375284"/>
          </a:xfrm>
          <a:prstGeom prst="rect">
            <a:avLst/>
          </a:prstGeom>
        </p:spPr>
        <p:txBody>
          <a:bodyPr anchor="t" rtlCol="false" tIns="0" lIns="0" bIns="0" rIns="0">
            <a:spAutoFit/>
          </a:bodyPr>
          <a:lstStyle/>
          <a:p>
            <a:pPr algn="l">
              <a:lnSpc>
                <a:spcPts val="2940"/>
              </a:lnSpc>
              <a:spcBef>
                <a:spcPct val="0"/>
              </a:spcBef>
            </a:pPr>
            <a:r>
              <a:rPr lang="en-US" sz="2100">
                <a:solidFill>
                  <a:srgbClr val="000000"/>
                </a:solidFill>
                <a:latin typeface="Poppins"/>
              </a:rPr>
              <a:t>ONGs sem canais de  denúncias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7" id="7"/>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grpSp>
        <p:nvGrpSpPr>
          <p:cNvPr name="Group 8" id="8"/>
          <p:cNvGrpSpPr/>
          <p:nvPr/>
        </p:nvGrpSpPr>
        <p:grpSpPr>
          <a:xfrm rot="5400000">
            <a:off x="16501953" y="7431934"/>
            <a:ext cx="1911090" cy="2352111"/>
            <a:chOff x="0" y="0"/>
            <a:chExt cx="660400" cy="812800"/>
          </a:xfrm>
        </p:grpSpPr>
        <p:sp>
          <p:nvSpPr>
            <p:cNvPr name="Freeform 9" id="9"/>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10" id="10"/>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651595" y="1162050"/>
            <a:ext cx="8363683"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Justificativa</a:t>
            </a:r>
          </a:p>
        </p:txBody>
      </p:sp>
      <p:sp>
        <p:nvSpPr>
          <p:cNvPr name="TextBox 12" id="12"/>
          <p:cNvSpPr txBox="true"/>
          <p:nvPr/>
        </p:nvSpPr>
        <p:spPr>
          <a:xfrm rot="0">
            <a:off x="2650573" y="2614729"/>
            <a:ext cx="12986854" cy="6948805"/>
          </a:xfrm>
          <a:prstGeom prst="rect">
            <a:avLst/>
          </a:prstGeom>
        </p:spPr>
        <p:txBody>
          <a:bodyPr anchor="t" rtlCol="false" tIns="0" lIns="0" bIns="0" rIns="0">
            <a:spAutoFit/>
          </a:bodyPr>
          <a:lstStyle/>
          <a:p>
            <a:pPr algn="just">
              <a:lnSpc>
                <a:spcPts val="3919"/>
              </a:lnSpc>
            </a:pPr>
            <a:r>
              <a:rPr lang="en-US" sz="2799">
                <a:solidFill>
                  <a:srgbClr val="000000"/>
                </a:solidFill>
                <a:latin typeface="Poppins Bold"/>
              </a:rPr>
              <a:t>Problema:</a:t>
            </a:r>
            <a:r>
              <a:rPr lang="en-US" sz="2799">
                <a:solidFill>
                  <a:srgbClr val="000000"/>
                </a:solidFill>
                <a:latin typeface="Poppins"/>
              </a:rPr>
              <a:t> </a:t>
            </a:r>
            <a:r>
              <a:rPr lang="en-US" sz="2799">
                <a:solidFill>
                  <a:srgbClr val="65686A"/>
                </a:solidFill>
                <a:latin typeface="Poppins"/>
              </a:rPr>
              <a:t>Falta de eficiência e transparência nas doações para instituições de caridade, doações desorganizadas e falta de comunicação sobre necessidades específicas, resultando em desperdício de recursos.</a:t>
            </a:r>
          </a:p>
          <a:p>
            <a:pPr algn="just">
              <a:lnSpc>
                <a:spcPts val="3919"/>
              </a:lnSpc>
            </a:pPr>
          </a:p>
          <a:p>
            <a:pPr algn="just">
              <a:lnSpc>
                <a:spcPts val="3919"/>
              </a:lnSpc>
            </a:pPr>
            <a:r>
              <a:rPr lang="en-US" sz="2799">
                <a:solidFill>
                  <a:srgbClr val="000000"/>
                </a:solidFill>
                <a:latin typeface="Poppins Bold"/>
              </a:rPr>
              <a:t>Objetivo:</a:t>
            </a:r>
            <a:r>
              <a:rPr lang="en-US" sz="2799">
                <a:solidFill>
                  <a:srgbClr val="000000"/>
                </a:solidFill>
                <a:latin typeface="Poppins"/>
              </a:rPr>
              <a:t> </a:t>
            </a:r>
            <a:r>
              <a:rPr lang="en-US" sz="2799">
                <a:solidFill>
                  <a:srgbClr val="65686A"/>
                </a:solidFill>
                <a:latin typeface="Poppins"/>
              </a:rPr>
              <a:t>Desenvolver uma plataforma online que facilite a conexão entre doadores e instituições de caridade.</a:t>
            </a:r>
          </a:p>
          <a:p>
            <a:pPr algn="just">
              <a:lnSpc>
                <a:spcPts val="3919"/>
              </a:lnSpc>
            </a:pPr>
          </a:p>
          <a:p>
            <a:pPr algn="just">
              <a:lnSpc>
                <a:spcPts val="3919"/>
              </a:lnSpc>
            </a:pPr>
            <a:r>
              <a:rPr lang="en-US" sz="2799">
                <a:solidFill>
                  <a:srgbClr val="000000"/>
                </a:solidFill>
                <a:latin typeface="Poppins Bold"/>
              </a:rPr>
              <a:t>Benefícios:</a:t>
            </a:r>
            <a:r>
              <a:rPr lang="en-US" sz="2799">
                <a:solidFill>
                  <a:srgbClr val="000000"/>
                </a:solidFill>
                <a:latin typeface="Poppins"/>
              </a:rPr>
              <a:t> </a:t>
            </a:r>
            <a:r>
              <a:rPr lang="en-US" sz="2799">
                <a:solidFill>
                  <a:srgbClr val="65686A"/>
                </a:solidFill>
                <a:latin typeface="Poppins"/>
              </a:rPr>
              <a:t>Otimizar as doações, fortalecer os laços comunitários e promover uma cultura de solidariedade e apoio mútuo. Nossa plataforma irá permitir o compartilhamento de informações sobre necessidades específicas, impacto das doações e trocas de experiências.</a:t>
            </a:r>
          </a:p>
          <a:p>
            <a:pPr algn="just">
              <a:lnSpc>
                <a:spcPts val="391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9538985" y="2497558"/>
            <a:ext cx="1170271" cy="993667"/>
          </a:xfrm>
          <a:custGeom>
            <a:avLst/>
            <a:gdLst/>
            <a:ahLst/>
            <a:cxnLst/>
            <a:rect r="r" b="b" t="t" l="l"/>
            <a:pathLst>
              <a:path h="993667" w="1170271">
                <a:moveTo>
                  <a:pt x="0" y="0"/>
                </a:moveTo>
                <a:lnTo>
                  <a:pt x="1170271" y="0"/>
                </a:lnTo>
                <a:lnTo>
                  <a:pt x="1170271" y="993667"/>
                </a:lnTo>
                <a:lnTo>
                  <a:pt x="0" y="9936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1416365" y="6697941"/>
            <a:ext cx="1042761" cy="1042761"/>
          </a:xfrm>
          <a:custGeom>
            <a:avLst/>
            <a:gdLst/>
            <a:ahLst/>
            <a:cxnLst/>
            <a:rect r="r" b="b" t="t" l="l"/>
            <a:pathLst>
              <a:path h="1042761" w="1042761">
                <a:moveTo>
                  <a:pt x="0" y="0"/>
                </a:moveTo>
                <a:lnTo>
                  <a:pt x="1042761" y="0"/>
                </a:lnTo>
                <a:lnTo>
                  <a:pt x="1042761" y="1042761"/>
                </a:lnTo>
                <a:lnTo>
                  <a:pt x="0" y="10427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2" id="12"/>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3" id="13"/>
          <p:cNvSpPr txBox="true"/>
          <p:nvPr/>
        </p:nvSpPr>
        <p:spPr>
          <a:xfrm rot="0">
            <a:off x="3089347" y="1298361"/>
            <a:ext cx="3287873" cy="1535153"/>
          </a:xfrm>
          <a:prstGeom prst="rect">
            <a:avLst/>
          </a:prstGeom>
        </p:spPr>
        <p:txBody>
          <a:bodyPr anchor="t" rtlCol="false" tIns="0" lIns="0" bIns="0" rIns="0">
            <a:spAutoFit/>
          </a:bodyPr>
          <a:lstStyle/>
          <a:p>
            <a:pPr algn="just">
              <a:lnSpc>
                <a:spcPts val="11830"/>
              </a:lnSpc>
              <a:spcBef>
                <a:spcPct val="0"/>
              </a:spcBef>
            </a:pPr>
            <a:r>
              <a:rPr lang="en-US" sz="8450">
                <a:solidFill>
                  <a:srgbClr val="000000"/>
                </a:solidFill>
                <a:latin typeface="Poppins Bold"/>
              </a:rPr>
              <a:t>ODS 2 </a:t>
            </a:r>
          </a:p>
        </p:txBody>
      </p:sp>
      <p:sp>
        <p:nvSpPr>
          <p:cNvPr name="TextBox 14" id="14"/>
          <p:cNvSpPr txBox="true"/>
          <p:nvPr/>
        </p:nvSpPr>
        <p:spPr>
          <a:xfrm rot="0">
            <a:off x="3215455" y="2709689"/>
            <a:ext cx="6323530" cy="781536"/>
          </a:xfrm>
          <a:prstGeom prst="rect">
            <a:avLst/>
          </a:prstGeom>
        </p:spPr>
        <p:txBody>
          <a:bodyPr anchor="t" rtlCol="false" tIns="0" lIns="0" bIns="0" rIns="0">
            <a:spAutoFit/>
          </a:bodyPr>
          <a:lstStyle/>
          <a:p>
            <a:pPr algn="just">
              <a:lnSpc>
                <a:spcPts val="6078"/>
              </a:lnSpc>
              <a:spcBef>
                <a:spcPct val="0"/>
              </a:spcBef>
            </a:pPr>
            <a:r>
              <a:rPr lang="en-US" sz="4341">
                <a:solidFill>
                  <a:srgbClr val="5C6062"/>
                </a:solidFill>
                <a:latin typeface="Poppins"/>
              </a:rPr>
              <a:t>Erradicação da Fome</a:t>
            </a:r>
          </a:p>
        </p:txBody>
      </p:sp>
      <p:sp>
        <p:nvSpPr>
          <p:cNvPr name="TextBox 15" id="15"/>
          <p:cNvSpPr txBox="true"/>
          <p:nvPr/>
        </p:nvSpPr>
        <p:spPr>
          <a:xfrm rot="0">
            <a:off x="3089347" y="5547838"/>
            <a:ext cx="3694823" cy="1535153"/>
          </a:xfrm>
          <a:prstGeom prst="rect">
            <a:avLst/>
          </a:prstGeom>
        </p:spPr>
        <p:txBody>
          <a:bodyPr anchor="t" rtlCol="false" tIns="0" lIns="0" bIns="0" rIns="0">
            <a:spAutoFit/>
          </a:bodyPr>
          <a:lstStyle/>
          <a:p>
            <a:pPr algn="just">
              <a:lnSpc>
                <a:spcPts val="11830"/>
              </a:lnSpc>
              <a:spcBef>
                <a:spcPct val="0"/>
              </a:spcBef>
            </a:pPr>
            <a:r>
              <a:rPr lang="en-US" sz="8450">
                <a:solidFill>
                  <a:srgbClr val="000000"/>
                </a:solidFill>
                <a:latin typeface="Poppins Bold"/>
              </a:rPr>
              <a:t>ODS 10 </a:t>
            </a:r>
          </a:p>
        </p:txBody>
      </p:sp>
      <p:sp>
        <p:nvSpPr>
          <p:cNvPr name="TextBox 16" id="16"/>
          <p:cNvSpPr txBox="true"/>
          <p:nvPr/>
        </p:nvSpPr>
        <p:spPr>
          <a:xfrm rot="0">
            <a:off x="3152401" y="6959166"/>
            <a:ext cx="10635543" cy="781536"/>
          </a:xfrm>
          <a:prstGeom prst="rect">
            <a:avLst/>
          </a:prstGeom>
        </p:spPr>
        <p:txBody>
          <a:bodyPr anchor="t" rtlCol="false" tIns="0" lIns="0" bIns="0" rIns="0">
            <a:spAutoFit/>
          </a:bodyPr>
          <a:lstStyle/>
          <a:p>
            <a:pPr algn="just">
              <a:lnSpc>
                <a:spcPts val="6078"/>
              </a:lnSpc>
              <a:spcBef>
                <a:spcPct val="0"/>
              </a:spcBef>
            </a:pPr>
            <a:r>
              <a:rPr lang="en-US" sz="4341">
                <a:solidFill>
                  <a:srgbClr val="65686A"/>
                </a:solidFill>
                <a:latin typeface="Poppins"/>
              </a:rPr>
              <a:t>Redução das Desigualdades</a:t>
            </a:r>
          </a:p>
        </p:txBody>
      </p:sp>
      <p:sp>
        <p:nvSpPr>
          <p:cNvPr name="TextBox 17" id="17"/>
          <p:cNvSpPr txBox="true"/>
          <p:nvPr/>
        </p:nvSpPr>
        <p:spPr>
          <a:xfrm rot="0">
            <a:off x="3089347" y="3733888"/>
            <a:ext cx="9412429" cy="1039709"/>
          </a:xfrm>
          <a:prstGeom prst="rect">
            <a:avLst/>
          </a:prstGeom>
        </p:spPr>
        <p:txBody>
          <a:bodyPr anchor="t" rtlCol="false" tIns="0" lIns="0" bIns="0" rIns="0">
            <a:spAutoFit/>
          </a:bodyPr>
          <a:lstStyle/>
          <a:p>
            <a:pPr algn="just" marL="635083" indent="-317541" lvl="1">
              <a:lnSpc>
                <a:spcPts val="4118"/>
              </a:lnSpc>
              <a:buFont typeface="Arial"/>
              <a:buChar char="•"/>
            </a:pPr>
            <a:r>
              <a:rPr lang="en-US" sz="2941">
                <a:solidFill>
                  <a:srgbClr val="65686A"/>
                </a:solidFill>
                <a:latin typeface="Poppins"/>
              </a:rPr>
              <a:t>Acabar com a fome;</a:t>
            </a:r>
          </a:p>
          <a:p>
            <a:pPr algn="just" marL="635083" indent="-317541" lvl="1">
              <a:lnSpc>
                <a:spcPts val="4118"/>
              </a:lnSpc>
              <a:buFont typeface="Arial"/>
              <a:buChar char="•"/>
            </a:pPr>
            <a:r>
              <a:rPr lang="en-US" sz="2941">
                <a:solidFill>
                  <a:srgbClr val="65686A"/>
                </a:solidFill>
                <a:latin typeface="Poppins"/>
              </a:rPr>
              <a:t>Alimentos suficientes, seguros e nutritivos;</a:t>
            </a:r>
          </a:p>
        </p:txBody>
      </p:sp>
      <p:sp>
        <p:nvSpPr>
          <p:cNvPr name="TextBox 18" id="18"/>
          <p:cNvSpPr txBox="true"/>
          <p:nvPr/>
        </p:nvSpPr>
        <p:spPr>
          <a:xfrm rot="0">
            <a:off x="3046697" y="7978827"/>
            <a:ext cx="9412429" cy="1039709"/>
          </a:xfrm>
          <a:prstGeom prst="rect">
            <a:avLst/>
          </a:prstGeom>
        </p:spPr>
        <p:txBody>
          <a:bodyPr anchor="t" rtlCol="false" tIns="0" lIns="0" bIns="0" rIns="0">
            <a:spAutoFit/>
          </a:bodyPr>
          <a:lstStyle/>
          <a:p>
            <a:pPr algn="just" marL="635083" indent="-317541" lvl="1">
              <a:lnSpc>
                <a:spcPts val="4118"/>
              </a:lnSpc>
              <a:buFont typeface="Arial"/>
              <a:buChar char="•"/>
            </a:pPr>
            <a:r>
              <a:rPr lang="en-US" sz="2941">
                <a:solidFill>
                  <a:srgbClr val="65686A"/>
                </a:solidFill>
                <a:latin typeface="Poppins"/>
              </a:rPr>
              <a:t>Redes de apoio;</a:t>
            </a:r>
          </a:p>
          <a:p>
            <a:pPr algn="just" marL="635083" indent="-317541" lvl="1">
              <a:lnSpc>
                <a:spcPts val="4118"/>
              </a:lnSpc>
              <a:buFont typeface="Arial"/>
              <a:buChar char="•"/>
            </a:pPr>
            <a:r>
              <a:rPr lang="en-US" sz="2941">
                <a:solidFill>
                  <a:srgbClr val="65686A"/>
                </a:solidFill>
                <a:latin typeface="Poppins"/>
              </a:rPr>
              <a:t>Oportunidades para todos.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420206" y="3189035"/>
            <a:ext cx="12768321" cy="2491105"/>
          </a:xfrm>
          <a:prstGeom prst="rect">
            <a:avLst/>
          </a:prstGeom>
        </p:spPr>
        <p:txBody>
          <a:bodyPr anchor="t" rtlCol="false" tIns="0" lIns="0" bIns="0" rIns="0">
            <a:spAutoFit/>
          </a:bodyPr>
          <a:lstStyle/>
          <a:p>
            <a:pPr algn="l">
              <a:lnSpc>
                <a:spcPts val="3919"/>
              </a:lnSpc>
              <a:spcBef>
                <a:spcPct val="0"/>
              </a:spcBef>
            </a:pPr>
            <a:r>
              <a:rPr lang="en-US" sz="2799">
                <a:solidFill>
                  <a:srgbClr val="202020"/>
                </a:solidFill>
                <a:latin typeface="Poppins"/>
              </a:rPr>
              <a:t>Para os </a:t>
            </a:r>
            <a:r>
              <a:rPr lang="en-US" sz="2799">
                <a:solidFill>
                  <a:srgbClr val="202020"/>
                </a:solidFill>
                <a:latin typeface="Poppins Bold"/>
              </a:rPr>
              <a:t>doadores e instituições de caridade</a:t>
            </a:r>
            <a:r>
              <a:rPr lang="en-US" sz="2799">
                <a:solidFill>
                  <a:srgbClr val="202020"/>
                </a:solidFill>
                <a:latin typeface="Poppins"/>
              </a:rPr>
              <a:t>, que possui</a:t>
            </a:r>
            <a:r>
              <a:rPr lang="en-US" sz="2799">
                <a:solidFill>
                  <a:srgbClr val="202020"/>
                </a:solidFill>
                <a:latin typeface="Poppins Medium"/>
              </a:rPr>
              <a:t> </a:t>
            </a:r>
            <a:r>
              <a:rPr lang="en-US" sz="2799">
                <a:solidFill>
                  <a:srgbClr val="202020"/>
                </a:solidFill>
                <a:latin typeface="Poppins Bold"/>
              </a:rPr>
              <a:t>dificuldades em receber e fazer doações</a:t>
            </a:r>
            <a:r>
              <a:rPr lang="en-US" sz="2799">
                <a:solidFill>
                  <a:srgbClr val="202020"/>
                </a:solidFill>
                <a:latin typeface="Poppins Medium"/>
              </a:rPr>
              <a:t>, e </a:t>
            </a:r>
            <a:r>
              <a:rPr lang="en-US" sz="2799">
                <a:solidFill>
                  <a:srgbClr val="202020"/>
                </a:solidFill>
                <a:latin typeface="Poppins Bold"/>
              </a:rPr>
              <a:t>precisam</a:t>
            </a:r>
            <a:r>
              <a:rPr lang="en-US" sz="2799">
                <a:solidFill>
                  <a:srgbClr val="202020"/>
                </a:solidFill>
                <a:latin typeface="Poppins Medium"/>
              </a:rPr>
              <a:t> </a:t>
            </a:r>
            <a:r>
              <a:rPr lang="en-US" sz="2799">
                <a:solidFill>
                  <a:srgbClr val="202020"/>
                </a:solidFill>
                <a:latin typeface="Poppins"/>
              </a:rPr>
              <a:t>de uma</a:t>
            </a:r>
            <a:r>
              <a:rPr lang="en-US" sz="2799">
                <a:solidFill>
                  <a:srgbClr val="202020"/>
                </a:solidFill>
                <a:latin typeface="Poppins Medium"/>
              </a:rPr>
              <a:t> </a:t>
            </a:r>
            <a:r>
              <a:rPr lang="en-US" sz="2799">
                <a:solidFill>
                  <a:srgbClr val="202020"/>
                </a:solidFill>
                <a:latin typeface="Poppins Bold"/>
              </a:rPr>
              <a:t>plataforma online de conexão</a:t>
            </a:r>
            <a:r>
              <a:rPr lang="en-US" sz="2799">
                <a:solidFill>
                  <a:srgbClr val="202020"/>
                </a:solidFill>
                <a:latin typeface="Poppins"/>
              </a:rPr>
              <a:t>, que </a:t>
            </a:r>
            <a:r>
              <a:rPr lang="en-US" sz="2799">
                <a:solidFill>
                  <a:srgbClr val="202020"/>
                </a:solidFill>
                <a:latin typeface="Poppins Bold"/>
              </a:rPr>
              <a:t>proporciona</a:t>
            </a:r>
            <a:r>
              <a:rPr lang="en-US" sz="2799">
                <a:solidFill>
                  <a:srgbClr val="202020"/>
                </a:solidFill>
                <a:latin typeface="Poppins Medium"/>
              </a:rPr>
              <a:t> </a:t>
            </a:r>
            <a:r>
              <a:rPr lang="en-US" sz="2799">
                <a:solidFill>
                  <a:srgbClr val="202020"/>
                </a:solidFill>
                <a:latin typeface="Poppins Bold"/>
              </a:rPr>
              <a:t>uma maneira fácil</a:t>
            </a:r>
            <a:r>
              <a:rPr lang="en-US" sz="2799">
                <a:solidFill>
                  <a:srgbClr val="202020"/>
                </a:solidFill>
                <a:latin typeface="Poppins"/>
              </a:rPr>
              <a:t>,</a:t>
            </a:r>
            <a:r>
              <a:rPr lang="en-US" sz="2799">
                <a:solidFill>
                  <a:srgbClr val="202020"/>
                </a:solidFill>
                <a:latin typeface="Poppins Bold"/>
              </a:rPr>
              <a:t> transparente e eficaz de doar e receber itens</a:t>
            </a:r>
            <a:r>
              <a:rPr lang="en-US" sz="2799">
                <a:solidFill>
                  <a:srgbClr val="202020"/>
                </a:solidFill>
                <a:latin typeface="Poppins Medium"/>
              </a:rPr>
              <a:t>, </a:t>
            </a:r>
            <a:r>
              <a:rPr lang="en-US" sz="2799">
                <a:solidFill>
                  <a:srgbClr val="202020"/>
                </a:solidFill>
                <a:latin typeface="Poppins Bold"/>
              </a:rPr>
              <a:t>promovendo uma conexão eficaz</a:t>
            </a:r>
            <a:r>
              <a:rPr lang="en-US" sz="2799">
                <a:solidFill>
                  <a:srgbClr val="202020"/>
                </a:solidFill>
                <a:latin typeface="Poppins Medium"/>
              </a:rPr>
              <a:t> </a:t>
            </a:r>
            <a:r>
              <a:rPr lang="en-US" sz="2799">
                <a:solidFill>
                  <a:srgbClr val="202020"/>
                </a:solidFill>
                <a:latin typeface="Poppins"/>
              </a:rPr>
              <a:t>e</a:t>
            </a:r>
            <a:r>
              <a:rPr lang="en-US" sz="2799">
                <a:solidFill>
                  <a:srgbClr val="202020"/>
                </a:solidFill>
                <a:latin typeface="Poppins Medium"/>
              </a:rPr>
              <a:t> </a:t>
            </a:r>
            <a:r>
              <a:rPr lang="en-US" sz="2799">
                <a:solidFill>
                  <a:srgbClr val="202020"/>
                </a:solidFill>
                <a:latin typeface="Poppins Bold"/>
              </a:rPr>
              <a:t>assertiva</a:t>
            </a:r>
            <a:r>
              <a:rPr lang="en-US" sz="2799">
                <a:solidFill>
                  <a:srgbClr val="202020"/>
                </a:solidFill>
                <a:latin typeface="Poppins Medium"/>
              </a:rPr>
              <a:t> </a:t>
            </a:r>
            <a:r>
              <a:rPr lang="en-US" sz="2799">
                <a:solidFill>
                  <a:srgbClr val="202020"/>
                </a:solidFill>
                <a:latin typeface="Poppins"/>
              </a:rPr>
              <a:t>entre</a:t>
            </a:r>
            <a:r>
              <a:rPr lang="en-US" sz="2799">
                <a:solidFill>
                  <a:srgbClr val="202020"/>
                </a:solidFill>
                <a:latin typeface="Poppins Medium"/>
              </a:rPr>
              <a:t> </a:t>
            </a:r>
            <a:r>
              <a:rPr lang="en-US" sz="2799">
                <a:solidFill>
                  <a:srgbClr val="202020"/>
                </a:solidFill>
                <a:latin typeface="Poppins Bold"/>
              </a:rPr>
              <a:t>doadores e instituições</a:t>
            </a:r>
            <a:r>
              <a:rPr lang="en-US" sz="2799">
                <a:solidFill>
                  <a:srgbClr val="202020"/>
                </a:solidFill>
                <a:latin typeface="Poppins Medium"/>
              </a:rPr>
              <a:t>.</a:t>
            </a:r>
          </a:p>
        </p:txBody>
      </p:sp>
      <p:sp>
        <p:nvSpPr>
          <p:cNvPr name="TextBox 12" id="12"/>
          <p:cNvSpPr txBox="true"/>
          <p:nvPr/>
        </p:nvSpPr>
        <p:spPr>
          <a:xfrm rot="0">
            <a:off x="2462771" y="1322066"/>
            <a:ext cx="945199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Lean Inception </a:t>
            </a:r>
          </a:p>
        </p:txBody>
      </p:sp>
      <p:sp>
        <p:nvSpPr>
          <p:cNvPr name="TextBox 13" id="13"/>
          <p:cNvSpPr txBox="true"/>
          <p:nvPr/>
        </p:nvSpPr>
        <p:spPr>
          <a:xfrm rot="0">
            <a:off x="2462771" y="6616940"/>
            <a:ext cx="12914387" cy="2491105"/>
          </a:xfrm>
          <a:prstGeom prst="rect">
            <a:avLst/>
          </a:prstGeom>
        </p:spPr>
        <p:txBody>
          <a:bodyPr anchor="t" rtlCol="false" tIns="0" lIns="0" bIns="0" rIns="0">
            <a:spAutoFit/>
          </a:bodyPr>
          <a:lstStyle/>
          <a:p>
            <a:pPr algn="l">
              <a:lnSpc>
                <a:spcPts val="3919"/>
              </a:lnSpc>
              <a:spcBef>
                <a:spcPct val="0"/>
              </a:spcBef>
            </a:pPr>
            <a:r>
              <a:rPr lang="en-US" sz="2799">
                <a:solidFill>
                  <a:srgbClr val="202020"/>
                </a:solidFill>
                <a:latin typeface="Poppins"/>
              </a:rPr>
              <a:t>Diferentemente da, </a:t>
            </a:r>
            <a:r>
              <a:rPr lang="en-US" sz="2799">
                <a:solidFill>
                  <a:srgbClr val="202020"/>
                </a:solidFill>
                <a:latin typeface="Poppins Bold"/>
              </a:rPr>
              <a:t>Atados e Risu</a:t>
            </a:r>
            <a:r>
              <a:rPr lang="en-US" sz="2799">
                <a:solidFill>
                  <a:srgbClr val="202020"/>
                </a:solidFill>
                <a:latin typeface="Poppins"/>
              </a:rPr>
              <a:t>, nosso produto terá um</a:t>
            </a:r>
            <a:r>
              <a:rPr lang="en-US" sz="2799">
                <a:solidFill>
                  <a:srgbClr val="202020"/>
                </a:solidFill>
                <a:latin typeface="Poppins Medium"/>
              </a:rPr>
              <a:t> </a:t>
            </a:r>
            <a:r>
              <a:rPr lang="en-US" sz="2799">
                <a:solidFill>
                  <a:srgbClr val="202020"/>
                </a:solidFill>
                <a:latin typeface="Poppins Bold"/>
              </a:rPr>
              <a:t>fórum para realizar trocas de experiência de doação</a:t>
            </a:r>
            <a:r>
              <a:rPr lang="en-US" sz="2799">
                <a:solidFill>
                  <a:srgbClr val="202020"/>
                </a:solidFill>
                <a:latin typeface="Poppins Medium"/>
              </a:rPr>
              <a:t>, </a:t>
            </a:r>
            <a:r>
              <a:rPr lang="en-US" sz="2799">
                <a:solidFill>
                  <a:srgbClr val="202020"/>
                </a:solidFill>
                <a:latin typeface="Poppins Bold"/>
              </a:rPr>
              <a:t>fornecimento de feedback sobre diversos aspectos</a:t>
            </a:r>
            <a:r>
              <a:rPr lang="en-US" sz="2799">
                <a:solidFill>
                  <a:srgbClr val="202020"/>
                </a:solidFill>
                <a:latin typeface="Poppins Medium"/>
              </a:rPr>
              <a:t>, </a:t>
            </a:r>
            <a:r>
              <a:rPr lang="en-US" sz="2799">
                <a:solidFill>
                  <a:srgbClr val="202020"/>
                </a:solidFill>
                <a:latin typeface="Poppins Bold"/>
              </a:rPr>
              <a:t>como a facilidade de uso da plataforma</a:t>
            </a:r>
            <a:r>
              <a:rPr lang="en-US" sz="2799">
                <a:solidFill>
                  <a:srgbClr val="285430"/>
                </a:solidFill>
                <a:latin typeface="Poppins Medium"/>
              </a:rPr>
              <a:t>,</a:t>
            </a:r>
            <a:r>
              <a:rPr lang="en-US" sz="2799">
                <a:solidFill>
                  <a:srgbClr val="285430"/>
                </a:solidFill>
                <a:latin typeface="Poppins Bold"/>
              </a:rPr>
              <a:t> </a:t>
            </a:r>
            <a:r>
              <a:rPr lang="en-US" sz="2799">
                <a:solidFill>
                  <a:srgbClr val="202020"/>
                </a:solidFill>
                <a:latin typeface="Poppins Bold"/>
              </a:rPr>
              <a:t>qualidade das doações recebidas</a:t>
            </a:r>
            <a:r>
              <a:rPr lang="en-US" sz="2799">
                <a:solidFill>
                  <a:srgbClr val="202020"/>
                </a:solidFill>
                <a:latin typeface="Poppins Medium"/>
              </a:rPr>
              <a:t>, </a:t>
            </a:r>
            <a:r>
              <a:rPr lang="en-US" sz="2799">
                <a:solidFill>
                  <a:srgbClr val="202020"/>
                </a:solidFill>
                <a:latin typeface="Poppins Bold"/>
              </a:rPr>
              <a:t>comunicação com as partes envolvidas</a:t>
            </a:r>
            <a:r>
              <a:rPr lang="en-US" sz="2799">
                <a:solidFill>
                  <a:srgbClr val="202020"/>
                </a:solidFill>
                <a:latin typeface="Poppins"/>
              </a:rPr>
              <a:t>, entre outros.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462771" y="1322066"/>
            <a:ext cx="945199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Lean UX Canvas</a:t>
            </a:r>
          </a:p>
        </p:txBody>
      </p:sp>
      <p:grpSp>
        <p:nvGrpSpPr>
          <p:cNvPr name="Group 12" id="12"/>
          <p:cNvGrpSpPr/>
          <p:nvPr/>
        </p:nvGrpSpPr>
        <p:grpSpPr>
          <a:xfrm rot="0">
            <a:off x="2462771" y="2184928"/>
            <a:ext cx="12844192" cy="7853103"/>
            <a:chOff x="0" y="0"/>
            <a:chExt cx="17449800" cy="10669030"/>
          </a:xfrm>
        </p:grpSpPr>
        <p:sp>
          <p:nvSpPr>
            <p:cNvPr name="Freeform 13" id="13"/>
            <p:cNvSpPr/>
            <p:nvPr/>
          </p:nvSpPr>
          <p:spPr>
            <a:xfrm flipH="false" flipV="false" rot="0">
              <a:off x="0" y="0"/>
              <a:ext cx="17449800" cy="10669030"/>
            </a:xfrm>
            <a:custGeom>
              <a:avLst/>
              <a:gdLst/>
              <a:ahLst/>
              <a:cxnLst/>
              <a:rect r="r" b="b" t="t" l="l"/>
              <a:pathLst>
                <a:path h="10669030" w="17449800">
                  <a:moveTo>
                    <a:pt x="0" y="0"/>
                  </a:moveTo>
                  <a:lnTo>
                    <a:pt x="17449800" y="0"/>
                  </a:lnTo>
                  <a:lnTo>
                    <a:pt x="17449800" y="10669030"/>
                  </a:lnTo>
                  <a:lnTo>
                    <a:pt x="0" y="10669030"/>
                  </a:lnTo>
                  <a:close/>
                </a:path>
              </a:pathLst>
            </a:custGeom>
            <a:solidFill>
              <a:srgbClr val="000000">
                <a:alpha val="0"/>
              </a:srgbClr>
            </a:solidFill>
            <a:ln w="114300" cap="sq">
              <a:solidFill>
                <a:srgbClr val="737373"/>
              </a:solidFill>
              <a:prstDash val="solid"/>
              <a:miter/>
            </a:ln>
          </p:spPr>
        </p:sp>
        <p:sp>
          <p:nvSpPr>
            <p:cNvPr name="TextBox 14" id="14"/>
            <p:cNvSpPr txBox="true"/>
            <p:nvPr/>
          </p:nvSpPr>
          <p:spPr>
            <a:xfrm>
              <a:off x="0" y="0"/>
              <a:ext cx="17449800" cy="10669030"/>
            </a:xfrm>
            <a:prstGeom prst="rect">
              <a:avLst/>
            </a:prstGeom>
          </p:spPr>
          <p:txBody>
            <a:bodyPr anchor="ctr" rtlCol="false" tIns="21769" lIns="21769" bIns="21769" rIns="21769"/>
            <a:lstStyle/>
            <a:p>
              <a:pPr algn="ctr">
                <a:lnSpc>
                  <a:spcPts val="730"/>
                </a:lnSpc>
              </a:pPr>
            </a:p>
          </p:txBody>
        </p:sp>
      </p:grpSp>
      <p:sp>
        <p:nvSpPr>
          <p:cNvPr name="AutoShape 15" id="15"/>
          <p:cNvSpPr/>
          <p:nvPr/>
        </p:nvSpPr>
        <p:spPr>
          <a:xfrm flipH="true" flipV="true">
            <a:off x="6600261" y="2272514"/>
            <a:ext cx="0" cy="7677930"/>
          </a:xfrm>
          <a:prstGeom prst="line">
            <a:avLst/>
          </a:prstGeom>
          <a:ln cap="flat" w="95250">
            <a:solidFill>
              <a:srgbClr val="737373"/>
            </a:solidFill>
            <a:prstDash val="solid"/>
            <a:headEnd type="none" len="sm" w="sm"/>
            <a:tailEnd type="none" len="sm" w="sm"/>
          </a:ln>
        </p:spPr>
      </p:sp>
      <p:sp>
        <p:nvSpPr>
          <p:cNvPr name="AutoShape 16" id="16"/>
          <p:cNvSpPr/>
          <p:nvPr/>
        </p:nvSpPr>
        <p:spPr>
          <a:xfrm flipV="true">
            <a:off x="11623839" y="2284558"/>
            <a:ext cx="0" cy="7677930"/>
          </a:xfrm>
          <a:prstGeom prst="line">
            <a:avLst/>
          </a:prstGeom>
          <a:ln cap="flat" w="95250">
            <a:solidFill>
              <a:srgbClr val="737373"/>
            </a:solidFill>
            <a:prstDash val="solid"/>
            <a:headEnd type="none" len="sm" w="sm"/>
            <a:tailEnd type="none" len="sm" w="sm"/>
          </a:ln>
        </p:spPr>
      </p:sp>
      <p:sp>
        <p:nvSpPr>
          <p:cNvPr name="AutoShape 17" id="17"/>
          <p:cNvSpPr/>
          <p:nvPr/>
        </p:nvSpPr>
        <p:spPr>
          <a:xfrm flipH="true">
            <a:off x="2543787" y="6117291"/>
            <a:ext cx="4038349" cy="6273"/>
          </a:xfrm>
          <a:prstGeom prst="line">
            <a:avLst/>
          </a:prstGeom>
          <a:ln cap="flat" w="95250">
            <a:solidFill>
              <a:srgbClr val="737373"/>
            </a:solidFill>
            <a:prstDash val="solid"/>
            <a:headEnd type="none" len="sm" w="sm"/>
            <a:tailEnd type="none" len="sm" w="sm"/>
          </a:ln>
        </p:spPr>
      </p:sp>
      <p:sp>
        <p:nvSpPr>
          <p:cNvPr name="TextBox 18" id="18"/>
          <p:cNvSpPr txBox="true"/>
          <p:nvPr/>
        </p:nvSpPr>
        <p:spPr>
          <a:xfrm rot="0">
            <a:off x="2584223" y="2448885"/>
            <a:ext cx="3997913" cy="356287"/>
          </a:xfrm>
          <a:prstGeom prst="rect">
            <a:avLst/>
          </a:prstGeom>
        </p:spPr>
        <p:txBody>
          <a:bodyPr anchor="t" rtlCol="false" tIns="0" lIns="0" bIns="0" rIns="0">
            <a:spAutoFit/>
          </a:bodyPr>
          <a:lstStyle/>
          <a:p>
            <a:pPr algn="ctr">
              <a:lnSpc>
                <a:spcPts val="2747"/>
              </a:lnSpc>
            </a:pPr>
            <a:r>
              <a:rPr lang="en-US" sz="1962">
                <a:solidFill>
                  <a:srgbClr val="545454"/>
                </a:solidFill>
                <a:latin typeface="Poppins Bold"/>
              </a:rPr>
              <a:t>Problemas  identificados </a:t>
            </a:r>
          </a:p>
        </p:txBody>
      </p:sp>
      <p:sp>
        <p:nvSpPr>
          <p:cNvPr name="Freeform 19" id="19"/>
          <p:cNvSpPr/>
          <p:nvPr/>
        </p:nvSpPr>
        <p:spPr>
          <a:xfrm flipH="false" flipV="false" rot="0">
            <a:off x="2889484" y="2975340"/>
            <a:ext cx="1359300" cy="1424785"/>
          </a:xfrm>
          <a:custGeom>
            <a:avLst/>
            <a:gdLst/>
            <a:ahLst/>
            <a:cxnLst/>
            <a:rect r="r" b="b" t="t" l="l"/>
            <a:pathLst>
              <a:path h="1424785" w="1359300">
                <a:moveTo>
                  <a:pt x="0" y="0"/>
                </a:moveTo>
                <a:lnTo>
                  <a:pt x="1359300" y="0"/>
                </a:lnTo>
                <a:lnTo>
                  <a:pt x="1359300" y="1424784"/>
                </a:lnTo>
                <a:lnTo>
                  <a:pt x="0" y="1424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4934545" y="2975826"/>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2889484" y="4570292"/>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4934545" y="4542938"/>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2992492" y="6905616"/>
            <a:ext cx="1153284" cy="1208843"/>
          </a:xfrm>
          <a:custGeom>
            <a:avLst/>
            <a:gdLst/>
            <a:ahLst/>
            <a:cxnLst/>
            <a:rect r="r" b="b" t="t" l="l"/>
            <a:pathLst>
              <a:path h="1208843" w="1153284">
                <a:moveTo>
                  <a:pt x="0" y="0"/>
                </a:moveTo>
                <a:lnTo>
                  <a:pt x="1153284" y="0"/>
                </a:lnTo>
                <a:lnTo>
                  <a:pt x="1153284" y="1208844"/>
                </a:lnTo>
                <a:lnTo>
                  <a:pt x="0" y="12088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4804452" y="6980401"/>
            <a:ext cx="1153284" cy="1208843"/>
          </a:xfrm>
          <a:custGeom>
            <a:avLst/>
            <a:gdLst/>
            <a:ahLst/>
            <a:cxnLst/>
            <a:rect r="r" b="b" t="t" l="l"/>
            <a:pathLst>
              <a:path h="1208843" w="1153284">
                <a:moveTo>
                  <a:pt x="0" y="0"/>
                </a:moveTo>
                <a:lnTo>
                  <a:pt x="1153284" y="0"/>
                </a:lnTo>
                <a:lnTo>
                  <a:pt x="1153284" y="1208843"/>
                </a:lnTo>
                <a:lnTo>
                  <a:pt x="0" y="1208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2992492" y="8547585"/>
            <a:ext cx="1153284" cy="1208843"/>
          </a:xfrm>
          <a:custGeom>
            <a:avLst/>
            <a:gdLst/>
            <a:ahLst/>
            <a:cxnLst/>
            <a:rect r="r" b="b" t="t" l="l"/>
            <a:pathLst>
              <a:path h="1208843" w="1153284">
                <a:moveTo>
                  <a:pt x="0" y="0"/>
                </a:moveTo>
                <a:lnTo>
                  <a:pt x="1153284" y="0"/>
                </a:lnTo>
                <a:lnTo>
                  <a:pt x="1153284" y="1208843"/>
                </a:lnTo>
                <a:lnTo>
                  <a:pt x="0" y="1208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6" id="26"/>
          <p:cNvSpPr txBox="true"/>
          <p:nvPr/>
        </p:nvSpPr>
        <p:spPr>
          <a:xfrm rot="0">
            <a:off x="11723552" y="2490976"/>
            <a:ext cx="3389704" cy="356287"/>
          </a:xfrm>
          <a:prstGeom prst="rect">
            <a:avLst/>
          </a:prstGeom>
        </p:spPr>
        <p:txBody>
          <a:bodyPr anchor="t" rtlCol="false" tIns="0" lIns="0" bIns="0" rIns="0">
            <a:spAutoFit/>
          </a:bodyPr>
          <a:lstStyle/>
          <a:p>
            <a:pPr algn="ctr">
              <a:lnSpc>
                <a:spcPts val="2747"/>
              </a:lnSpc>
            </a:pPr>
            <a:r>
              <a:rPr lang="en-US" sz="1962">
                <a:solidFill>
                  <a:srgbClr val="545454"/>
                </a:solidFill>
                <a:latin typeface="Poppins Bold"/>
              </a:rPr>
              <a:t>Benefícios para o negócio </a:t>
            </a:r>
          </a:p>
        </p:txBody>
      </p:sp>
      <p:sp>
        <p:nvSpPr>
          <p:cNvPr name="TextBox 27" id="27"/>
          <p:cNvSpPr txBox="true"/>
          <p:nvPr/>
        </p:nvSpPr>
        <p:spPr>
          <a:xfrm rot="0">
            <a:off x="2543714" y="6215983"/>
            <a:ext cx="3997913" cy="356287"/>
          </a:xfrm>
          <a:prstGeom prst="rect">
            <a:avLst/>
          </a:prstGeom>
        </p:spPr>
        <p:txBody>
          <a:bodyPr anchor="t" rtlCol="false" tIns="0" lIns="0" bIns="0" rIns="0">
            <a:spAutoFit/>
          </a:bodyPr>
          <a:lstStyle/>
          <a:p>
            <a:pPr algn="ctr">
              <a:lnSpc>
                <a:spcPts val="2747"/>
              </a:lnSpc>
            </a:pPr>
            <a:r>
              <a:rPr lang="en-US" sz="1962">
                <a:solidFill>
                  <a:srgbClr val="545454"/>
                </a:solidFill>
                <a:latin typeface="Poppins Bold"/>
              </a:rPr>
              <a:t>Clientes e usuários </a:t>
            </a:r>
          </a:p>
        </p:txBody>
      </p:sp>
      <p:sp>
        <p:nvSpPr>
          <p:cNvPr name="TextBox 28" id="28"/>
          <p:cNvSpPr txBox="true"/>
          <p:nvPr/>
        </p:nvSpPr>
        <p:spPr>
          <a:xfrm rot="0">
            <a:off x="6634464" y="2490976"/>
            <a:ext cx="4989375" cy="356287"/>
          </a:xfrm>
          <a:prstGeom prst="rect">
            <a:avLst/>
          </a:prstGeom>
        </p:spPr>
        <p:txBody>
          <a:bodyPr anchor="t" rtlCol="false" tIns="0" lIns="0" bIns="0" rIns="0">
            <a:spAutoFit/>
          </a:bodyPr>
          <a:lstStyle/>
          <a:p>
            <a:pPr algn="ctr">
              <a:lnSpc>
                <a:spcPts val="2747"/>
              </a:lnSpc>
            </a:pPr>
            <a:r>
              <a:rPr lang="en-US" sz="1962">
                <a:solidFill>
                  <a:srgbClr val="545454"/>
                </a:solidFill>
                <a:latin typeface="Poppins Bold"/>
              </a:rPr>
              <a:t>Ideias e soluções </a:t>
            </a:r>
          </a:p>
        </p:txBody>
      </p:sp>
      <p:sp>
        <p:nvSpPr>
          <p:cNvPr name="TextBox 29" id="29"/>
          <p:cNvSpPr txBox="true"/>
          <p:nvPr/>
        </p:nvSpPr>
        <p:spPr>
          <a:xfrm rot="0">
            <a:off x="3048310" y="3244560"/>
            <a:ext cx="1168384" cy="858743"/>
          </a:xfrm>
          <a:prstGeom prst="rect">
            <a:avLst/>
          </a:prstGeom>
        </p:spPr>
        <p:txBody>
          <a:bodyPr anchor="t" rtlCol="false" tIns="0" lIns="0" bIns="0" rIns="0">
            <a:spAutoFit/>
          </a:bodyPr>
          <a:lstStyle/>
          <a:p>
            <a:pPr algn="ctr">
              <a:lnSpc>
                <a:spcPts val="1694"/>
              </a:lnSpc>
            </a:pPr>
            <a:r>
              <a:rPr lang="en-US" sz="1210">
                <a:solidFill>
                  <a:srgbClr val="FFFFFF"/>
                </a:solidFill>
                <a:latin typeface="Poppins"/>
              </a:rPr>
              <a:t>Dificuldade em comunicar necessidades e impacto</a:t>
            </a:r>
          </a:p>
        </p:txBody>
      </p:sp>
      <p:sp>
        <p:nvSpPr>
          <p:cNvPr name="TextBox 30" id="30"/>
          <p:cNvSpPr txBox="true"/>
          <p:nvPr/>
        </p:nvSpPr>
        <p:spPr>
          <a:xfrm rot="0">
            <a:off x="5049567" y="3268057"/>
            <a:ext cx="1244278" cy="773897"/>
          </a:xfrm>
          <a:prstGeom prst="rect">
            <a:avLst/>
          </a:prstGeom>
        </p:spPr>
        <p:txBody>
          <a:bodyPr anchor="t" rtlCol="false" tIns="0" lIns="0" bIns="0" rIns="0">
            <a:spAutoFit/>
          </a:bodyPr>
          <a:lstStyle/>
          <a:p>
            <a:pPr algn="ctr">
              <a:lnSpc>
                <a:spcPts val="1502"/>
              </a:lnSpc>
            </a:pPr>
            <a:r>
              <a:rPr lang="en-US" sz="1072">
                <a:solidFill>
                  <a:srgbClr val="FFFFFF"/>
                </a:solidFill>
                <a:latin typeface="Poppins"/>
              </a:rPr>
              <a:t>Falta de informações sobre instituições confiáveis</a:t>
            </a:r>
          </a:p>
        </p:txBody>
      </p:sp>
      <p:sp>
        <p:nvSpPr>
          <p:cNvPr name="TextBox 31" id="31"/>
          <p:cNvSpPr txBox="true"/>
          <p:nvPr/>
        </p:nvSpPr>
        <p:spPr>
          <a:xfrm rot="0">
            <a:off x="3000627" y="4886689"/>
            <a:ext cx="1263751" cy="798339"/>
          </a:xfrm>
          <a:prstGeom prst="rect">
            <a:avLst/>
          </a:prstGeom>
        </p:spPr>
        <p:txBody>
          <a:bodyPr anchor="t" rtlCol="false" tIns="0" lIns="0" bIns="0" rIns="0">
            <a:spAutoFit/>
          </a:bodyPr>
          <a:lstStyle/>
          <a:p>
            <a:pPr algn="ctr">
              <a:lnSpc>
                <a:spcPts val="1551"/>
              </a:lnSpc>
            </a:pPr>
            <a:r>
              <a:rPr lang="en-US" sz="1108">
                <a:solidFill>
                  <a:srgbClr val="FFFFFF"/>
                </a:solidFill>
                <a:latin typeface="Poppins"/>
              </a:rPr>
              <a:t>Necessidade de triar e organizar doações recebidas</a:t>
            </a:r>
          </a:p>
        </p:txBody>
      </p:sp>
      <p:sp>
        <p:nvSpPr>
          <p:cNvPr name="TextBox 32" id="32"/>
          <p:cNvSpPr txBox="true"/>
          <p:nvPr/>
        </p:nvSpPr>
        <p:spPr>
          <a:xfrm rot="0">
            <a:off x="5087904" y="4912700"/>
            <a:ext cx="1167603" cy="588807"/>
          </a:xfrm>
          <a:prstGeom prst="rect">
            <a:avLst/>
          </a:prstGeom>
        </p:spPr>
        <p:txBody>
          <a:bodyPr anchor="t" rtlCol="false" tIns="0" lIns="0" bIns="0" rIns="0">
            <a:spAutoFit/>
          </a:bodyPr>
          <a:lstStyle/>
          <a:p>
            <a:pPr algn="ctr">
              <a:lnSpc>
                <a:spcPts val="1517"/>
              </a:lnSpc>
            </a:pPr>
            <a:r>
              <a:rPr lang="en-US" sz="1084">
                <a:solidFill>
                  <a:srgbClr val="FFFFFF"/>
                </a:solidFill>
                <a:latin typeface="Poppins"/>
              </a:rPr>
              <a:t>Doações inadequadas ou desnecessárias</a:t>
            </a:r>
          </a:p>
        </p:txBody>
      </p:sp>
      <p:sp>
        <p:nvSpPr>
          <p:cNvPr name="TextBox 33" id="33"/>
          <p:cNvSpPr txBox="true"/>
          <p:nvPr/>
        </p:nvSpPr>
        <p:spPr>
          <a:xfrm rot="0">
            <a:off x="2870248" y="7257977"/>
            <a:ext cx="1472557" cy="417156"/>
          </a:xfrm>
          <a:prstGeom prst="rect">
            <a:avLst/>
          </a:prstGeom>
        </p:spPr>
        <p:txBody>
          <a:bodyPr anchor="t" rtlCol="false" tIns="0" lIns="0" bIns="0" rIns="0">
            <a:spAutoFit/>
          </a:bodyPr>
          <a:lstStyle/>
          <a:p>
            <a:pPr algn="ctr">
              <a:lnSpc>
                <a:spcPts val="1647"/>
              </a:lnSpc>
            </a:pPr>
            <a:r>
              <a:rPr lang="en-US" sz="1176">
                <a:solidFill>
                  <a:srgbClr val="000000"/>
                </a:solidFill>
                <a:latin typeface="Poppins"/>
              </a:rPr>
              <a:t>Doadores Individuais</a:t>
            </a:r>
          </a:p>
        </p:txBody>
      </p:sp>
      <p:sp>
        <p:nvSpPr>
          <p:cNvPr name="TextBox 34" id="34"/>
          <p:cNvSpPr txBox="true"/>
          <p:nvPr/>
        </p:nvSpPr>
        <p:spPr>
          <a:xfrm rot="0">
            <a:off x="4934545" y="7279581"/>
            <a:ext cx="1023191" cy="604572"/>
          </a:xfrm>
          <a:prstGeom prst="rect">
            <a:avLst/>
          </a:prstGeom>
        </p:spPr>
        <p:txBody>
          <a:bodyPr anchor="t" rtlCol="false" tIns="0" lIns="0" bIns="0" rIns="0">
            <a:spAutoFit/>
          </a:bodyPr>
          <a:lstStyle/>
          <a:p>
            <a:pPr algn="ctr">
              <a:lnSpc>
                <a:spcPts val="1561"/>
              </a:lnSpc>
            </a:pPr>
            <a:r>
              <a:rPr lang="en-US" sz="1115">
                <a:solidFill>
                  <a:srgbClr val="000000"/>
                </a:solidFill>
                <a:latin typeface="Poppins"/>
              </a:rPr>
              <a:t>Instituições de Caridade (ONGs)</a:t>
            </a:r>
          </a:p>
        </p:txBody>
      </p:sp>
      <p:sp>
        <p:nvSpPr>
          <p:cNvPr name="TextBox 35" id="35"/>
          <p:cNvSpPr txBox="true"/>
          <p:nvPr/>
        </p:nvSpPr>
        <p:spPr>
          <a:xfrm rot="0">
            <a:off x="2957346" y="8935745"/>
            <a:ext cx="1350312" cy="394423"/>
          </a:xfrm>
          <a:prstGeom prst="rect">
            <a:avLst/>
          </a:prstGeom>
        </p:spPr>
        <p:txBody>
          <a:bodyPr anchor="t" rtlCol="false" tIns="0" lIns="0" bIns="0" rIns="0">
            <a:spAutoFit/>
          </a:bodyPr>
          <a:lstStyle/>
          <a:p>
            <a:pPr algn="ctr">
              <a:lnSpc>
                <a:spcPts val="1510"/>
              </a:lnSpc>
            </a:pPr>
            <a:r>
              <a:rPr lang="en-US" sz="1079">
                <a:solidFill>
                  <a:srgbClr val="000000"/>
                </a:solidFill>
                <a:latin typeface="Poppins"/>
              </a:rPr>
              <a:t>Voluntários e Colaboradores </a:t>
            </a:r>
          </a:p>
        </p:txBody>
      </p:sp>
      <p:sp>
        <p:nvSpPr>
          <p:cNvPr name="Freeform 36" id="36"/>
          <p:cNvSpPr/>
          <p:nvPr/>
        </p:nvSpPr>
        <p:spPr>
          <a:xfrm flipH="false" flipV="false" rot="0">
            <a:off x="4821110" y="8581861"/>
            <a:ext cx="1153284" cy="1208843"/>
          </a:xfrm>
          <a:custGeom>
            <a:avLst/>
            <a:gdLst/>
            <a:ahLst/>
            <a:cxnLst/>
            <a:rect r="r" b="b" t="t" l="l"/>
            <a:pathLst>
              <a:path h="1208843" w="1153284">
                <a:moveTo>
                  <a:pt x="0" y="0"/>
                </a:moveTo>
                <a:lnTo>
                  <a:pt x="1153283" y="0"/>
                </a:lnTo>
                <a:lnTo>
                  <a:pt x="1153283" y="1208843"/>
                </a:lnTo>
                <a:lnTo>
                  <a:pt x="0" y="1208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4922535" y="8960769"/>
            <a:ext cx="1015224" cy="411186"/>
          </a:xfrm>
          <a:prstGeom prst="rect">
            <a:avLst/>
          </a:prstGeom>
        </p:spPr>
        <p:txBody>
          <a:bodyPr anchor="t" rtlCol="false" tIns="0" lIns="0" bIns="0" rIns="0">
            <a:spAutoFit/>
          </a:bodyPr>
          <a:lstStyle/>
          <a:p>
            <a:pPr algn="ctr">
              <a:lnSpc>
                <a:spcPts val="1581"/>
              </a:lnSpc>
              <a:spcBef>
                <a:spcPct val="0"/>
              </a:spcBef>
            </a:pPr>
            <a:r>
              <a:rPr lang="en-US" sz="1129">
                <a:solidFill>
                  <a:srgbClr val="000000"/>
                </a:solidFill>
                <a:latin typeface="Poppins"/>
              </a:rPr>
              <a:t>Comunidade em Geral</a:t>
            </a:r>
          </a:p>
        </p:txBody>
      </p:sp>
      <p:sp>
        <p:nvSpPr>
          <p:cNvPr name="Freeform 38" id="38"/>
          <p:cNvSpPr/>
          <p:nvPr/>
        </p:nvSpPr>
        <p:spPr>
          <a:xfrm flipH="false" flipV="false" rot="0">
            <a:off x="7217802" y="3390910"/>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9" id="39"/>
          <p:cNvSpPr/>
          <p:nvPr/>
        </p:nvSpPr>
        <p:spPr>
          <a:xfrm flipH="false" flipV="false" rot="0">
            <a:off x="9765977" y="7402067"/>
            <a:ext cx="1359300" cy="1424785"/>
          </a:xfrm>
          <a:custGeom>
            <a:avLst/>
            <a:gdLst/>
            <a:ahLst/>
            <a:cxnLst/>
            <a:rect r="r" b="b" t="t" l="l"/>
            <a:pathLst>
              <a:path h="1424785" w="1359300">
                <a:moveTo>
                  <a:pt x="0" y="0"/>
                </a:moveTo>
                <a:lnTo>
                  <a:pt x="1359301" y="0"/>
                </a:lnTo>
                <a:lnTo>
                  <a:pt x="1359301" y="1424785"/>
                </a:lnTo>
                <a:lnTo>
                  <a:pt x="0" y="14247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0" id="40"/>
          <p:cNvSpPr/>
          <p:nvPr/>
        </p:nvSpPr>
        <p:spPr>
          <a:xfrm flipH="false" flipV="false" rot="0">
            <a:off x="7284544" y="6430458"/>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1" id="41"/>
          <p:cNvSpPr/>
          <p:nvPr/>
        </p:nvSpPr>
        <p:spPr>
          <a:xfrm flipH="false" flipV="false" rot="0">
            <a:off x="9712362" y="4385030"/>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2" id="42"/>
          <p:cNvSpPr txBox="true"/>
          <p:nvPr/>
        </p:nvSpPr>
        <p:spPr>
          <a:xfrm rot="0">
            <a:off x="7302668" y="3825213"/>
            <a:ext cx="1323053" cy="518078"/>
          </a:xfrm>
          <a:prstGeom prst="rect">
            <a:avLst/>
          </a:prstGeom>
        </p:spPr>
        <p:txBody>
          <a:bodyPr anchor="t" rtlCol="false" tIns="0" lIns="0" bIns="0" rIns="0">
            <a:spAutoFit/>
          </a:bodyPr>
          <a:lstStyle/>
          <a:p>
            <a:pPr algn="ctr">
              <a:lnSpc>
                <a:spcPts val="2074"/>
              </a:lnSpc>
            </a:pPr>
            <a:r>
              <a:rPr lang="en-US" sz="1482">
                <a:solidFill>
                  <a:srgbClr val="000000"/>
                </a:solidFill>
                <a:latin typeface="Poppins"/>
              </a:rPr>
              <a:t>Plataforma Online</a:t>
            </a:r>
          </a:p>
        </p:txBody>
      </p:sp>
      <p:sp>
        <p:nvSpPr>
          <p:cNvPr name="TextBox 43" id="43"/>
          <p:cNvSpPr txBox="true"/>
          <p:nvPr/>
        </p:nvSpPr>
        <p:spPr>
          <a:xfrm rot="0">
            <a:off x="9712362" y="4776154"/>
            <a:ext cx="1470579" cy="630466"/>
          </a:xfrm>
          <a:prstGeom prst="rect">
            <a:avLst/>
          </a:prstGeom>
        </p:spPr>
        <p:txBody>
          <a:bodyPr anchor="t" rtlCol="false" tIns="0" lIns="0" bIns="0" rIns="0">
            <a:spAutoFit/>
          </a:bodyPr>
          <a:lstStyle/>
          <a:p>
            <a:pPr algn="ctr">
              <a:lnSpc>
                <a:spcPts val="1690"/>
              </a:lnSpc>
            </a:pPr>
            <a:r>
              <a:rPr lang="en-US" sz="1207">
                <a:solidFill>
                  <a:srgbClr val="000000"/>
                </a:solidFill>
                <a:latin typeface="Poppins"/>
              </a:rPr>
              <a:t>Sistema de Comunicação Eficiente</a:t>
            </a:r>
          </a:p>
        </p:txBody>
      </p:sp>
      <p:sp>
        <p:nvSpPr>
          <p:cNvPr name="TextBox 44" id="44"/>
          <p:cNvSpPr txBox="true"/>
          <p:nvPr/>
        </p:nvSpPr>
        <p:spPr>
          <a:xfrm rot="0">
            <a:off x="7412421" y="6864995"/>
            <a:ext cx="1286757" cy="645043"/>
          </a:xfrm>
          <a:prstGeom prst="rect">
            <a:avLst/>
          </a:prstGeom>
        </p:spPr>
        <p:txBody>
          <a:bodyPr anchor="t" rtlCol="false" tIns="0" lIns="0" bIns="0" rIns="0">
            <a:spAutoFit/>
          </a:bodyPr>
          <a:lstStyle/>
          <a:p>
            <a:pPr algn="ctr">
              <a:lnSpc>
                <a:spcPts val="1698"/>
              </a:lnSpc>
              <a:spcBef>
                <a:spcPct val="0"/>
              </a:spcBef>
            </a:pPr>
            <a:r>
              <a:rPr lang="en-US" sz="1213">
                <a:solidFill>
                  <a:srgbClr val="000000"/>
                </a:solidFill>
                <a:latin typeface="Poppins"/>
              </a:rPr>
              <a:t>Feedback e Transparência</a:t>
            </a:r>
          </a:p>
          <a:p>
            <a:pPr algn="ctr">
              <a:lnSpc>
                <a:spcPts val="1698"/>
              </a:lnSpc>
              <a:spcBef>
                <a:spcPct val="0"/>
              </a:spcBef>
            </a:pPr>
          </a:p>
        </p:txBody>
      </p:sp>
      <p:sp>
        <p:nvSpPr>
          <p:cNvPr name="TextBox 45" id="45"/>
          <p:cNvSpPr txBox="true"/>
          <p:nvPr/>
        </p:nvSpPr>
        <p:spPr>
          <a:xfrm rot="0">
            <a:off x="9906374" y="7846053"/>
            <a:ext cx="1218903" cy="601186"/>
          </a:xfrm>
          <a:prstGeom prst="rect">
            <a:avLst/>
          </a:prstGeom>
        </p:spPr>
        <p:txBody>
          <a:bodyPr anchor="t" rtlCol="false" tIns="0" lIns="0" bIns="0" rIns="0">
            <a:spAutoFit/>
          </a:bodyPr>
          <a:lstStyle/>
          <a:p>
            <a:pPr algn="ctr">
              <a:lnSpc>
                <a:spcPts val="1551"/>
              </a:lnSpc>
              <a:spcBef>
                <a:spcPct val="0"/>
              </a:spcBef>
            </a:pPr>
            <a:r>
              <a:rPr lang="en-US" sz="1108">
                <a:solidFill>
                  <a:srgbClr val="000000"/>
                </a:solidFill>
                <a:latin typeface="Poppins"/>
              </a:rPr>
              <a:t>Monitoramento e Análise de Dados</a:t>
            </a:r>
          </a:p>
        </p:txBody>
      </p:sp>
      <p:sp>
        <p:nvSpPr>
          <p:cNvPr name="Freeform 46" id="46"/>
          <p:cNvSpPr/>
          <p:nvPr/>
        </p:nvSpPr>
        <p:spPr>
          <a:xfrm flipH="false" flipV="false" rot="0">
            <a:off x="11817032" y="3118153"/>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7" id="47"/>
          <p:cNvSpPr txBox="true"/>
          <p:nvPr/>
        </p:nvSpPr>
        <p:spPr>
          <a:xfrm rot="0">
            <a:off x="11759275" y="3635955"/>
            <a:ext cx="1581079" cy="458520"/>
          </a:xfrm>
          <a:prstGeom prst="rect">
            <a:avLst/>
          </a:prstGeom>
        </p:spPr>
        <p:txBody>
          <a:bodyPr anchor="t" rtlCol="false" tIns="0" lIns="0" bIns="0" rIns="0">
            <a:spAutoFit/>
          </a:bodyPr>
          <a:lstStyle/>
          <a:p>
            <a:pPr algn="ctr">
              <a:lnSpc>
                <a:spcPts val="1817"/>
              </a:lnSpc>
            </a:pPr>
            <a:r>
              <a:rPr lang="en-US" sz="1298">
                <a:solidFill>
                  <a:srgbClr val="FFFFFF"/>
                </a:solidFill>
                <a:latin typeface="Poppins"/>
              </a:rPr>
              <a:t>Aumento da Eficiência</a:t>
            </a:r>
          </a:p>
        </p:txBody>
      </p:sp>
      <p:sp>
        <p:nvSpPr>
          <p:cNvPr name="Freeform 48" id="48"/>
          <p:cNvSpPr/>
          <p:nvPr/>
        </p:nvSpPr>
        <p:spPr>
          <a:xfrm flipH="false" flipV="false" rot="0">
            <a:off x="13622963" y="4815695"/>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49" id="49"/>
          <p:cNvSpPr txBox="true"/>
          <p:nvPr/>
        </p:nvSpPr>
        <p:spPr>
          <a:xfrm rot="0">
            <a:off x="13690916" y="5226755"/>
            <a:ext cx="1291347" cy="612236"/>
          </a:xfrm>
          <a:prstGeom prst="rect">
            <a:avLst/>
          </a:prstGeom>
        </p:spPr>
        <p:txBody>
          <a:bodyPr anchor="t" rtlCol="false" tIns="0" lIns="0" bIns="0" rIns="0">
            <a:spAutoFit/>
          </a:bodyPr>
          <a:lstStyle/>
          <a:p>
            <a:pPr algn="ctr">
              <a:lnSpc>
                <a:spcPts val="1639"/>
              </a:lnSpc>
            </a:pPr>
            <a:r>
              <a:rPr lang="en-US" sz="1170">
                <a:solidFill>
                  <a:srgbClr val="FFFFFF"/>
                </a:solidFill>
                <a:latin typeface="Poppins"/>
              </a:rPr>
              <a:t>Maior Engajamento dos Doadores</a:t>
            </a:r>
          </a:p>
        </p:txBody>
      </p:sp>
      <p:sp>
        <p:nvSpPr>
          <p:cNvPr name="Freeform 50" id="50"/>
          <p:cNvSpPr/>
          <p:nvPr/>
        </p:nvSpPr>
        <p:spPr>
          <a:xfrm flipH="false" flipV="false" rot="0">
            <a:off x="11981054" y="6572270"/>
            <a:ext cx="1359300" cy="1424785"/>
          </a:xfrm>
          <a:custGeom>
            <a:avLst/>
            <a:gdLst/>
            <a:ahLst/>
            <a:cxnLst/>
            <a:rect r="r" b="b" t="t" l="l"/>
            <a:pathLst>
              <a:path h="1424785" w="1359300">
                <a:moveTo>
                  <a:pt x="0" y="0"/>
                </a:moveTo>
                <a:lnTo>
                  <a:pt x="1359300" y="0"/>
                </a:lnTo>
                <a:lnTo>
                  <a:pt x="1359300" y="1424785"/>
                </a:lnTo>
                <a:lnTo>
                  <a:pt x="0" y="14247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1" id="51"/>
          <p:cNvSpPr txBox="true"/>
          <p:nvPr/>
        </p:nvSpPr>
        <p:spPr>
          <a:xfrm rot="0">
            <a:off x="12050669" y="7092534"/>
            <a:ext cx="1289685" cy="417504"/>
          </a:xfrm>
          <a:prstGeom prst="rect">
            <a:avLst/>
          </a:prstGeom>
        </p:spPr>
        <p:txBody>
          <a:bodyPr anchor="t" rtlCol="false" tIns="0" lIns="0" bIns="0" rIns="0">
            <a:spAutoFit/>
          </a:bodyPr>
          <a:lstStyle/>
          <a:p>
            <a:pPr algn="ctr">
              <a:lnSpc>
                <a:spcPts val="1681"/>
              </a:lnSpc>
            </a:pPr>
            <a:r>
              <a:rPr lang="en-US" sz="1200">
                <a:solidFill>
                  <a:srgbClr val="FFFFFF"/>
                </a:solidFill>
                <a:latin typeface="Poppins"/>
              </a:rPr>
              <a:t>Fortalecimento da Reputação</a:t>
            </a:r>
          </a:p>
        </p:txBody>
      </p:sp>
      <p:sp>
        <p:nvSpPr>
          <p:cNvPr name="Freeform 52" id="52"/>
          <p:cNvSpPr/>
          <p:nvPr/>
        </p:nvSpPr>
        <p:spPr>
          <a:xfrm flipH="false" flipV="false" rot="0">
            <a:off x="13622963" y="8311858"/>
            <a:ext cx="1359300" cy="1424785"/>
          </a:xfrm>
          <a:custGeom>
            <a:avLst/>
            <a:gdLst/>
            <a:ahLst/>
            <a:cxnLst/>
            <a:rect r="r" b="b" t="t" l="l"/>
            <a:pathLst>
              <a:path h="1424785" w="1359300">
                <a:moveTo>
                  <a:pt x="0" y="0"/>
                </a:moveTo>
                <a:lnTo>
                  <a:pt x="1359300" y="0"/>
                </a:lnTo>
                <a:lnTo>
                  <a:pt x="1359300" y="1424784"/>
                </a:lnTo>
                <a:lnTo>
                  <a:pt x="0" y="14247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3" id="53"/>
          <p:cNvSpPr txBox="true"/>
          <p:nvPr/>
        </p:nvSpPr>
        <p:spPr>
          <a:xfrm rot="0">
            <a:off x="13690916" y="8797861"/>
            <a:ext cx="1400471" cy="460439"/>
          </a:xfrm>
          <a:prstGeom prst="rect">
            <a:avLst/>
          </a:prstGeom>
        </p:spPr>
        <p:txBody>
          <a:bodyPr anchor="t" rtlCol="false" tIns="0" lIns="0" bIns="0" rIns="0">
            <a:spAutoFit/>
          </a:bodyPr>
          <a:lstStyle/>
          <a:p>
            <a:pPr algn="ctr">
              <a:lnSpc>
                <a:spcPts val="1825"/>
              </a:lnSpc>
            </a:pPr>
            <a:r>
              <a:rPr lang="en-US" sz="1304">
                <a:solidFill>
                  <a:srgbClr val="FFFFFF"/>
                </a:solidFill>
                <a:latin typeface="Poppins"/>
              </a:rPr>
              <a:t>Expansão do Alcance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5EDDE"/>
        </a:solidFill>
      </p:bgPr>
    </p:bg>
    <p:spTree>
      <p:nvGrpSpPr>
        <p:cNvPr id="1" name=""/>
        <p:cNvGrpSpPr/>
        <p:nvPr/>
      </p:nvGrpSpPr>
      <p:grpSpPr>
        <a:xfrm>
          <a:off x="0" y="0"/>
          <a:ext cx="0" cy="0"/>
          <a:chOff x="0" y="0"/>
          <a:chExt cx="0" cy="0"/>
        </a:xfrm>
      </p:grpSpPr>
      <p:sp>
        <p:nvSpPr>
          <p:cNvPr name="Freeform 2" id="2"/>
          <p:cNvSpPr/>
          <p:nvPr/>
        </p:nvSpPr>
        <p:spPr>
          <a:xfrm flipH="false" flipV="false" rot="0">
            <a:off x="16749262" y="1062978"/>
            <a:ext cx="510038" cy="480363"/>
          </a:xfrm>
          <a:custGeom>
            <a:avLst/>
            <a:gdLst/>
            <a:ahLst/>
            <a:cxnLst/>
            <a:rect r="r" b="b" t="t" l="l"/>
            <a:pathLst>
              <a:path h="480363" w="510038">
                <a:moveTo>
                  <a:pt x="0" y="0"/>
                </a:moveTo>
                <a:lnTo>
                  <a:pt x="510038" y="0"/>
                </a:lnTo>
                <a:lnTo>
                  <a:pt x="510038" y="480362"/>
                </a:lnTo>
                <a:lnTo>
                  <a:pt x="0" y="4803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293840" y="356765"/>
            <a:ext cx="1911090" cy="2352111"/>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85430"/>
            </a:solidFill>
          </p:spPr>
        </p:sp>
        <p:sp>
          <p:nvSpPr>
            <p:cNvPr name="TextBox 5" id="5"/>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5400000">
            <a:off x="16501953" y="7431934"/>
            <a:ext cx="1911090" cy="2352111"/>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DD7631"/>
            </a:solidFill>
          </p:spPr>
        </p:sp>
        <p:sp>
          <p:nvSpPr>
            <p:cNvPr name="TextBox 8" id="8"/>
            <p:cNvSpPr txBox="true"/>
            <p:nvPr/>
          </p:nvSpPr>
          <p:spPr>
            <a:xfrm>
              <a:off x="0" y="-38100"/>
              <a:ext cx="660400" cy="7239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959604" y="1706992"/>
            <a:ext cx="515965" cy="323934"/>
          </a:xfrm>
          <a:prstGeom prst="rect">
            <a:avLst/>
          </a:prstGeom>
        </p:spPr>
        <p:txBody>
          <a:bodyPr anchor="t" rtlCol="false" tIns="0" lIns="0" bIns="0" rIns="0">
            <a:spAutoFit/>
          </a:bodyPr>
          <a:lstStyle/>
          <a:p>
            <a:pPr algn="ctr">
              <a:lnSpc>
                <a:spcPts val="2246"/>
              </a:lnSpc>
            </a:pPr>
            <a:r>
              <a:rPr lang="en-US" sz="1604">
                <a:solidFill>
                  <a:srgbClr val="000000"/>
                </a:solidFill>
                <a:latin typeface="League Spartan"/>
              </a:rPr>
              <a:t>Line</a:t>
            </a:r>
          </a:p>
        </p:txBody>
      </p:sp>
      <p:sp>
        <p:nvSpPr>
          <p:cNvPr name="TextBox 10" id="10"/>
          <p:cNvSpPr txBox="true"/>
          <p:nvPr/>
        </p:nvSpPr>
        <p:spPr>
          <a:xfrm rot="0">
            <a:off x="15558604" y="1080858"/>
            <a:ext cx="1445677" cy="835055"/>
          </a:xfrm>
          <a:prstGeom prst="rect">
            <a:avLst/>
          </a:prstGeom>
        </p:spPr>
        <p:txBody>
          <a:bodyPr anchor="t" rtlCol="false" tIns="0" lIns="0" bIns="0" rIns="0">
            <a:spAutoFit/>
          </a:bodyPr>
          <a:lstStyle/>
          <a:p>
            <a:pPr algn="ctr">
              <a:lnSpc>
                <a:spcPts val="6796"/>
              </a:lnSpc>
            </a:pPr>
            <a:r>
              <a:rPr lang="en-US" sz="4854">
                <a:solidFill>
                  <a:srgbClr val="000000"/>
                </a:solidFill>
                <a:latin typeface="League Spartan"/>
              </a:rPr>
              <a:t>Help</a:t>
            </a:r>
          </a:p>
        </p:txBody>
      </p:sp>
      <p:sp>
        <p:nvSpPr>
          <p:cNvPr name="TextBox 11" id="11"/>
          <p:cNvSpPr txBox="true"/>
          <p:nvPr/>
        </p:nvSpPr>
        <p:spPr>
          <a:xfrm rot="0">
            <a:off x="2462771" y="1322066"/>
            <a:ext cx="9451998" cy="862862"/>
          </a:xfrm>
          <a:prstGeom prst="rect">
            <a:avLst/>
          </a:prstGeom>
        </p:spPr>
        <p:txBody>
          <a:bodyPr anchor="t" rtlCol="false" tIns="0" lIns="0" bIns="0" rIns="0">
            <a:spAutoFit/>
          </a:bodyPr>
          <a:lstStyle/>
          <a:p>
            <a:pPr algn="l">
              <a:lnSpc>
                <a:spcPts val="6595"/>
              </a:lnSpc>
            </a:pPr>
            <a:r>
              <a:rPr lang="en-US" sz="6595" spc="-197">
                <a:solidFill>
                  <a:srgbClr val="202020"/>
                </a:solidFill>
                <a:latin typeface="League Spartan"/>
              </a:rPr>
              <a:t>Mapa de Empatia</a:t>
            </a:r>
          </a:p>
        </p:txBody>
      </p:sp>
      <p:sp>
        <p:nvSpPr>
          <p:cNvPr name="Freeform 12" id="12"/>
          <p:cNvSpPr/>
          <p:nvPr/>
        </p:nvSpPr>
        <p:spPr>
          <a:xfrm flipH="false" flipV="false" rot="0">
            <a:off x="6279729" y="3025095"/>
            <a:ext cx="5623308" cy="5614133"/>
          </a:xfrm>
          <a:custGeom>
            <a:avLst/>
            <a:gdLst/>
            <a:ahLst/>
            <a:cxnLst/>
            <a:rect r="r" b="b" t="t" l="l"/>
            <a:pathLst>
              <a:path h="5614133" w="5623308">
                <a:moveTo>
                  <a:pt x="0" y="0"/>
                </a:moveTo>
                <a:lnTo>
                  <a:pt x="5623308" y="0"/>
                </a:lnTo>
                <a:lnTo>
                  <a:pt x="5623308" y="5614134"/>
                </a:lnTo>
                <a:lnTo>
                  <a:pt x="0" y="5614134"/>
                </a:lnTo>
                <a:lnTo>
                  <a:pt x="0" y="0"/>
                </a:lnTo>
                <a:close/>
              </a:path>
            </a:pathLst>
          </a:custGeom>
          <a:blipFill>
            <a:blip r:embed="rId4">
              <a:extLst>
                <a:ext uri="{96DAC541-7B7A-43D3-8B79-37D633B846F1}">
                  <asvg:svgBlip xmlns:asvg="http://schemas.microsoft.com/office/drawing/2016/SVG/main" r:embed="rId5"/>
                </a:ext>
              </a:extLst>
            </a:blip>
            <a:stretch>
              <a:fillRect l="0" t="0" r="0" b="-23658"/>
            </a:stretch>
          </a:blipFill>
        </p:spPr>
      </p:sp>
      <p:sp>
        <p:nvSpPr>
          <p:cNvPr name="AutoShape 13" id="13"/>
          <p:cNvSpPr/>
          <p:nvPr/>
        </p:nvSpPr>
        <p:spPr>
          <a:xfrm flipH="true">
            <a:off x="7439518" y="6462118"/>
            <a:ext cx="2765298" cy="0"/>
          </a:xfrm>
          <a:prstGeom prst="line">
            <a:avLst/>
          </a:prstGeom>
          <a:ln cap="flat" w="38100">
            <a:solidFill>
              <a:srgbClr val="5F8D4E"/>
            </a:solidFill>
            <a:prstDash val="solid"/>
            <a:headEnd type="none" len="sm" w="sm"/>
            <a:tailEnd type="none" len="sm" w="sm"/>
          </a:ln>
        </p:spPr>
      </p:sp>
      <p:sp>
        <p:nvSpPr>
          <p:cNvPr name="TextBox 14" id="14"/>
          <p:cNvSpPr txBox="true"/>
          <p:nvPr/>
        </p:nvSpPr>
        <p:spPr>
          <a:xfrm rot="0">
            <a:off x="2138012" y="2351425"/>
            <a:ext cx="571051" cy="481764"/>
          </a:xfrm>
          <a:prstGeom prst="rect">
            <a:avLst/>
          </a:prstGeom>
        </p:spPr>
        <p:txBody>
          <a:bodyPr anchor="t" rtlCol="false" tIns="0" lIns="0" bIns="0" rIns="0">
            <a:spAutoFit/>
          </a:bodyPr>
          <a:lstStyle/>
          <a:p>
            <a:pPr algn="l">
              <a:lnSpc>
                <a:spcPts val="3457"/>
              </a:lnSpc>
            </a:pPr>
            <a:r>
              <a:rPr lang="en-US" sz="3143" spc="-31">
                <a:solidFill>
                  <a:srgbClr val="DD7631"/>
                </a:solidFill>
                <a:latin typeface="Poppins Medium"/>
              </a:rPr>
              <a:t>01</a:t>
            </a:r>
          </a:p>
        </p:txBody>
      </p:sp>
      <p:sp>
        <p:nvSpPr>
          <p:cNvPr name="TextBox 15" id="15"/>
          <p:cNvSpPr txBox="true"/>
          <p:nvPr/>
        </p:nvSpPr>
        <p:spPr>
          <a:xfrm rot="0">
            <a:off x="9156065" y="2286165"/>
            <a:ext cx="571051" cy="481764"/>
          </a:xfrm>
          <a:prstGeom prst="rect">
            <a:avLst/>
          </a:prstGeom>
        </p:spPr>
        <p:txBody>
          <a:bodyPr anchor="t" rtlCol="false" tIns="0" lIns="0" bIns="0" rIns="0">
            <a:spAutoFit/>
          </a:bodyPr>
          <a:lstStyle/>
          <a:p>
            <a:pPr algn="l">
              <a:lnSpc>
                <a:spcPts val="3457"/>
              </a:lnSpc>
            </a:pPr>
            <a:r>
              <a:rPr lang="en-US" sz="3143" spc="-31">
                <a:solidFill>
                  <a:srgbClr val="DD7631"/>
                </a:solidFill>
                <a:latin typeface="Poppins Medium"/>
              </a:rPr>
              <a:t>02</a:t>
            </a:r>
          </a:p>
        </p:txBody>
      </p:sp>
      <p:sp>
        <p:nvSpPr>
          <p:cNvPr name="TextBox 16" id="16"/>
          <p:cNvSpPr txBox="true"/>
          <p:nvPr/>
        </p:nvSpPr>
        <p:spPr>
          <a:xfrm rot="0">
            <a:off x="12296565" y="6777025"/>
            <a:ext cx="571051" cy="481764"/>
          </a:xfrm>
          <a:prstGeom prst="rect">
            <a:avLst/>
          </a:prstGeom>
        </p:spPr>
        <p:txBody>
          <a:bodyPr anchor="t" rtlCol="false" tIns="0" lIns="0" bIns="0" rIns="0">
            <a:spAutoFit/>
          </a:bodyPr>
          <a:lstStyle/>
          <a:p>
            <a:pPr algn="l">
              <a:lnSpc>
                <a:spcPts val="3457"/>
              </a:lnSpc>
            </a:pPr>
            <a:r>
              <a:rPr lang="en-US" sz="3143" spc="-31">
                <a:solidFill>
                  <a:srgbClr val="DD7631"/>
                </a:solidFill>
                <a:latin typeface="Poppins Medium"/>
              </a:rPr>
              <a:t>03</a:t>
            </a:r>
          </a:p>
        </p:txBody>
      </p:sp>
      <p:sp>
        <p:nvSpPr>
          <p:cNvPr name="TextBox 17" id="17"/>
          <p:cNvSpPr txBox="true"/>
          <p:nvPr/>
        </p:nvSpPr>
        <p:spPr>
          <a:xfrm rot="0">
            <a:off x="7029661" y="8745692"/>
            <a:ext cx="731968" cy="481764"/>
          </a:xfrm>
          <a:prstGeom prst="rect">
            <a:avLst/>
          </a:prstGeom>
        </p:spPr>
        <p:txBody>
          <a:bodyPr anchor="t" rtlCol="false" tIns="0" lIns="0" bIns="0" rIns="0">
            <a:spAutoFit/>
          </a:bodyPr>
          <a:lstStyle/>
          <a:p>
            <a:pPr algn="l">
              <a:lnSpc>
                <a:spcPts val="3457"/>
              </a:lnSpc>
            </a:pPr>
            <a:r>
              <a:rPr lang="en-US" sz="3143" spc="-31">
                <a:solidFill>
                  <a:srgbClr val="DD7631"/>
                </a:solidFill>
                <a:latin typeface="Poppins Medium"/>
              </a:rPr>
              <a:t>04</a:t>
            </a:r>
          </a:p>
        </p:txBody>
      </p:sp>
      <p:sp>
        <p:nvSpPr>
          <p:cNvPr name="TextBox 18" id="18"/>
          <p:cNvSpPr txBox="true"/>
          <p:nvPr/>
        </p:nvSpPr>
        <p:spPr>
          <a:xfrm rot="0">
            <a:off x="1933327" y="6777025"/>
            <a:ext cx="731968" cy="481764"/>
          </a:xfrm>
          <a:prstGeom prst="rect">
            <a:avLst/>
          </a:prstGeom>
        </p:spPr>
        <p:txBody>
          <a:bodyPr anchor="t" rtlCol="false" tIns="0" lIns="0" bIns="0" rIns="0">
            <a:spAutoFit/>
          </a:bodyPr>
          <a:lstStyle/>
          <a:p>
            <a:pPr algn="l">
              <a:lnSpc>
                <a:spcPts val="3457"/>
              </a:lnSpc>
            </a:pPr>
            <a:r>
              <a:rPr lang="en-US" sz="3143" spc="-31">
                <a:solidFill>
                  <a:srgbClr val="DD7631"/>
                </a:solidFill>
                <a:latin typeface="Poppins Medium"/>
              </a:rPr>
              <a:t>05</a:t>
            </a:r>
          </a:p>
        </p:txBody>
      </p:sp>
      <p:sp>
        <p:nvSpPr>
          <p:cNvPr name="TextBox 19" id="19"/>
          <p:cNvSpPr txBox="true"/>
          <p:nvPr/>
        </p:nvSpPr>
        <p:spPr>
          <a:xfrm rot="0">
            <a:off x="1127240" y="4472057"/>
            <a:ext cx="731968" cy="481764"/>
          </a:xfrm>
          <a:prstGeom prst="rect">
            <a:avLst/>
          </a:prstGeom>
        </p:spPr>
        <p:txBody>
          <a:bodyPr anchor="t" rtlCol="false" tIns="0" lIns="0" bIns="0" rIns="0">
            <a:spAutoFit/>
          </a:bodyPr>
          <a:lstStyle/>
          <a:p>
            <a:pPr algn="l">
              <a:lnSpc>
                <a:spcPts val="3457"/>
              </a:lnSpc>
            </a:pPr>
            <a:r>
              <a:rPr lang="en-US" sz="3143" spc="-31">
                <a:solidFill>
                  <a:srgbClr val="DD7631"/>
                </a:solidFill>
                <a:latin typeface="Poppins Medium"/>
              </a:rPr>
              <a:t>06</a:t>
            </a:r>
          </a:p>
        </p:txBody>
      </p:sp>
      <p:sp>
        <p:nvSpPr>
          <p:cNvPr name="TextBox 20" id="20"/>
          <p:cNvSpPr txBox="true"/>
          <p:nvPr/>
        </p:nvSpPr>
        <p:spPr>
          <a:xfrm rot="0">
            <a:off x="8468797" y="3377506"/>
            <a:ext cx="731968" cy="540613"/>
          </a:xfrm>
          <a:prstGeom prst="rect">
            <a:avLst/>
          </a:prstGeom>
        </p:spPr>
        <p:txBody>
          <a:bodyPr anchor="t" rtlCol="false" tIns="0" lIns="0" bIns="0" rIns="0">
            <a:spAutoFit/>
          </a:bodyPr>
          <a:lstStyle/>
          <a:p>
            <a:pPr algn="l">
              <a:lnSpc>
                <a:spcPts val="3944"/>
              </a:lnSpc>
            </a:pPr>
            <a:r>
              <a:rPr lang="en-US" sz="3586" spc="-35">
                <a:solidFill>
                  <a:srgbClr val="DD7631"/>
                </a:solidFill>
                <a:latin typeface="Poppins Medium"/>
              </a:rPr>
              <a:t>07</a:t>
            </a:r>
          </a:p>
        </p:txBody>
      </p:sp>
      <p:sp>
        <p:nvSpPr>
          <p:cNvPr name="TextBox 21" id="21"/>
          <p:cNvSpPr txBox="true"/>
          <p:nvPr/>
        </p:nvSpPr>
        <p:spPr>
          <a:xfrm rot="0">
            <a:off x="2709063" y="2447062"/>
            <a:ext cx="4545589"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Com </a:t>
            </a:r>
            <a:r>
              <a:rPr lang="en-US" sz="2036" spc="-20">
                <a:solidFill>
                  <a:srgbClr val="000000"/>
                </a:solidFill>
                <a:latin typeface="Poppins Bold"/>
              </a:rPr>
              <a:t>quem</a:t>
            </a:r>
            <a:r>
              <a:rPr lang="en-US" sz="2036" spc="-20">
                <a:solidFill>
                  <a:srgbClr val="000000"/>
                </a:solidFill>
                <a:latin typeface="Poppins"/>
              </a:rPr>
              <a:t> estamos empatizando?</a:t>
            </a:r>
          </a:p>
        </p:txBody>
      </p:sp>
      <p:sp>
        <p:nvSpPr>
          <p:cNvPr name="TextBox 22" id="22"/>
          <p:cNvSpPr txBox="true"/>
          <p:nvPr/>
        </p:nvSpPr>
        <p:spPr>
          <a:xfrm rot="0">
            <a:off x="9800877" y="2398331"/>
            <a:ext cx="3066739"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O que ele precisa </a:t>
            </a:r>
            <a:r>
              <a:rPr lang="en-US" sz="2036" spc="-20">
                <a:solidFill>
                  <a:srgbClr val="000000"/>
                </a:solidFill>
                <a:latin typeface="Poppins Bold"/>
              </a:rPr>
              <a:t>fazer</a:t>
            </a:r>
            <a:r>
              <a:rPr lang="en-US" sz="2036" spc="-20">
                <a:solidFill>
                  <a:srgbClr val="000000"/>
                </a:solidFill>
                <a:latin typeface="Poppins"/>
              </a:rPr>
              <a:t>?</a:t>
            </a:r>
          </a:p>
        </p:txBody>
      </p:sp>
      <p:sp>
        <p:nvSpPr>
          <p:cNvPr name="TextBox 23" id="23"/>
          <p:cNvSpPr txBox="true"/>
          <p:nvPr/>
        </p:nvSpPr>
        <p:spPr>
          <a:xfrm rot="0">
            <a:off x="12890578" y="6872662"/>
            <a:ext cx="1718495"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O que ele </a:t>
            </a:r>
            <a:r>
              <a:rPr lang="en-US" sz="2036" spc="-20">
                <a:solidFill>
                  <a:srgbClr val="000000"/>
                </a:solidFill>
                <a:latin typeface="Poppins Bold"/>
              </a:rPr>
              <a:t>vê</a:t>
            </a:r>
            <a:r>
              <a:rPr lang="en-US" sz="2036" spc="-20">
                <a:solidFill>
                  <a:srgbClr val="000000"/>
                </a:solidFill>
                <a:latin typeface="Poppins"/>
              </a:rPr>
              <a:t>?</a:t>
            </a:r>
          </a:p>
        </p:txBody>
      </p:sp>
      <p:sp>
        <p:nvSpPr>
          <p:cNvPr name="TextBox 24" id="24"/>
          <p:cNvSpPr txBox="true"/>
          <p:nvPr/>
        </p:nvSpPr>
        <p:spPr>
          <a:xfrm rot="0">
            <a:off x="7623674" y="8841329"/>
            <a:ext cx="1774812"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O que ele </a:t>
            </a:r>
            <a:r>
              <a:rPr lang="en-US" sz="2036" spc="-20">
                <a:solidFill>
                  <a:srgbClr val="000000"/>
                </a:solidFill>
                <a:latin typeface="Poppins Bold"/>
              </a:rPr>
              <a:t>diz</a:t>
            </a:r>
            <a:r>
              <a:rPr lang="en-US" sz="2036" spc="-20">
                <a:solidFill>
                  <a:srgbClr val="000000"/>
                </a:solidFill>
                <a:latin typeface="Poppins"/>
              </a:rPr>
              <a:t>?</a:t>
            </a:r>
          </a:p>
        </p:txBody>
      </p:sp>
      <p:sp>
        <p:nvSpPr>
          <p:cNvPr name="TextBox 25" id="25"/>
          <p:cNvSpPr txBox="true"/>
          <p:nvPr/>
        </p:nvSpPr>
        <p:spPr>
          <a:xfrm rot="0">
            <a:off x="2566493" y="6872662"/>
            <a:ext cx="1791587"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O que ele </a:t>
            </a:r>
            <a:r>
              <a:rPr lang="en-US" sz="2036" spc="-20">
                <a:solidFill>
                  <a:srgbClr val="000000"/>
                </a:solidFill>
                <a:latin typeface="Poppins Bold"/>
              </a:rPr>
              <a:t>faz</a:t>
            </a:r>
            <a:r>
              <a:rPr lang="en-US" sz="2036" spc="-20">
                <a:solidFill>
                  <a:srgbClr val="000000"/>
                </a:solidFill>
                <a:latin typeface="Poppins"/>
              </a:rPr>
              <a:t>?</a:t>
            </a:r>
          </a:p>
        </p:txBody>
      </p:sp>
      <p:sp>
        <p:nvSpPr>
          <p:cNvPr name="TextBox 26" id="26"/>
          <p:cNvSpPr txBox="true"/>
          <p:nvPr/>
        </p:nvSpPr>
        <p:spPr>
          <a:xfrm rot="0">
            <a:off x="1718527" y="4567694"/>
            <a:ext cx="2052321"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O que ele </a:t>
            </a:r>
            <a:r>
              <a:rPr lang="en-US" sz="2036" spc="-20">
                <a:solidFill>
                  <a:srgbClr val="000000"/>
                </a:solidFill>
                <a:latin typeface="Poppins Bold"/>
              </a:rPr>
              <a:t>ouve</a:t>
            </a:r>
            <a:r>
              <a:rPr lang="en-US" sz="2036" spc="-20">
                <a:solidFill>
                  <a:srgbClr val="000000"/>
                </a:solidFill>
                <a:latin typeface="Poppins"/>
              </a:rPr>
              <a:t>?</a:t>
            </a:r>
          </a:p>
        </p:txBody>
      </p:sp>
      <p:sp>
        <p:nvSpPr>
          <p:cNvPr name="TextBox 27" id="27"/>
          <p:cNvSpPr txBox="true"/>
          <p:nvPr/>
        </p:nvSpPr>
        <p:spPr>
          <a:xfrm rot="0">
            <a:off x="8424442" y="4419667"/>
            <a:ext cx="754043"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Bold"/>
              </a:rPr>
              <a:t>Dores</a:t>
            </a:r>
          </a:p>
        </p:txBody>
      </p:sp>
      <p:sp>
        <p:nvSpPr>
          <p:cNvPr name="TextBox 28" id="28"/>
          <p:cNvSpPr txBox="true"/>
          <p:nvPr/>
        </p:nvSpPr>
        <p:spPr>
          <a:xfrm rot="0">
            <a:off x="8327392" y="6719326"/>
            <a:ext cx="1014777"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Bold"/>
              </a:rPr>
              <a:t>Ganhos</a:t>
            </a:r>
          </a:p>
        </p:txBody>
      </p:sp>
      <p:sp>
        <p:nvSpPr>
          <p:cNvPr name="TextBox 29" id="29"/>
          <p:cNvSpPr txBox="true"/>
          <p:nvPr/>
        </p:nvSpPr>
        <p:spPr>
          <a:xfrm rot="0">
            <a:off x="7183979" y="3957360"/>
            <a:ext cx="3192792" cy="300014"/>
          </a:xfrm>
          <a:prstGeom prst="rect">
            <a:avLst/>
          </a:prstGeom>
        </p:spPr>
        <p:txBody>
          <a:bodyPr anchor="t" rtlCol="false" tIns="0" lIns="0" bIns="0" rIns="0">
            <a:spAutoFit/>
          </a:bodyPr>
          <a:lstStyle/>
          <a:p>
            <a:pPr algn="ctr">
              <a:lnSpc>
                <a:spcPts val="2239"/>
              </a:lnSpc>
              <a:spcBef>
                <a:spcPct val="0"/>
              </a:spcBef>
            </a:pPr>
            <a:r>
              <a:rPr lang="en-US" sz="2036" spc="-20">
                <a:solidFill>
                  <a:srgbClr val="000000"/>
                </a:solidFill>
                <a:latin typeface="Poppins"/>
              </a:rPr>
              <a:t>O que ele pensa e sente?</a:t>
            </a:r>
          </a:p>
        </p:txBody>
      </p:sp>
      <p:sp>
        <p:nvSpPr>
          <p:cNvPr name="TextBox 30" id="30"/>
          <p:cNvSpPr txBox="true"/>
          <p:nvPr/>
        </p:nvSpPr>
        <p:spPr>
          <a:xfrm rot="0">
            <a:off x="2645885" y="2881217"/>
            <a:ext cx="4488689" cy="992578"/>
          </a:xfrm>
          <a:prstGeom prst="rect">
            <a:avLst/>
          </a:prstGeom>
        </p:spPr>
        <p:txBody>
          <a:bodyPr anchor="t" rtlCol="false" tIns="0" lIns="0" bIns="0" rIns="0">
            <a:spAutoFit/>
          </a:bodyPr>
          <a:lstStyle/>
          <a:p>
            <a:pPr algn="l" marL="382409" indent="-191205" lvl="1">
              <a:lnSpc>
                <a:spcPts val="1948"/>
              </a:lnSpc>
              <a:buFont typeface="Arial"/>
              <a:buChar char="•"/>
            </a:pPr>
            <a:r>
              <a:rPr lang="en-US" sz="1771" spc="-17">
                <a:solidFill>
                  <a:srgbClr val="000000"/>
                </a:solidFill>
                <a:latin typeface="Poppins"/>
              </a:rPr>
              <a:t>Representante da ONG, que passa constantemente por uma pressão emocional de lidar com questões sociais.</a:t>
            </a:r>
          </a:p>
        </p:txBody>
      </p:sp>
      <p:sp>
        <p:nvSpPr>
          <p:cNvPr name="TextBox 31" id="31"/>
          <p:cNvSpPr txBox="true"/>
          <p:nvPr/>
        </p:nvSpPr>
        <p:spPr>
          <a:xfrm rot="0">
            <a:off x="7115850" y="4877234"/>
            <a:ext cx="3925115" cy="1210812"/>
          </a:xfrm>
          <a:prstGeom prst="rect">
            <a:avLst/>
          </a:prstGeom>
        </p:spPr>
        <p:txBody>
          <a:bodyPr anchor="t" rtlCol="false" tIns="0" lIns="0" bIns="0" rIns="0">
            <a:spAutoFit/>
          </a:bodyPr>
          <a:lstStyle/>
          <a:p>
            <a:pPr algn="l" marL="310704" indent="-155352" lvl="1">
              <a:lnSpc>
                <a:spcPts val="1583"/>
              </a:lnSpc>
              <a:buFont typeface="Arial"/>
              <a:buChar char="•"/>
            </a:pPr>
            <a:r>
              <a:rPr lang="en-US" sz="1439" spc="-14">
                <a:solidFill>
                  <a:srgbClr val="000000"/>
                </a:solidFill>
                <a:latin typeface="Poppins"/>
              </a:rPr>
              <a:t>Dificuldade em alcançar doadores potenciais;</a:t>
            </a:r>
          </a:p>
          <a:p>
            <a:pPr algn="l" marL="310704" indent="-155352" lvl="1">
              <a:lnSpc>
                <a:spcPts val="1583"/>
              </a:lnSpc>
              <a:buFont typeface="Arial"/>
              <a:buChar char="•"/>
            </a:pPr>
            <a:r>
              <a:rPr lang="en-US" sz="1439" spc="-14">
                <a:solidFill>
                  <a:srgbClr val="000000"/>
                </a:solidFill>
                <a:latin typeface="Poppins"/>
              </a:rPr>
              <a:t>Falta de transparência e comunicação com doadores;</a:t>
            </a:r>
          </a:p>
          <a:p>
            <a:pPr algn="l" marL="310704" indent="-155352" lvl="1">
              <a:lnSpc>
                <a:spcPts val="1583"/>
              </a:lnSpc>
              <a:buFont typeface="Arial"/>
              <a:buChar char="•"/>
            </a:pPr>
            <a:r>
              <a:rPr lang="en-US" sz="1439" spc="-14">
                <a:solidFill>
                  <a:srgbClr val="000000"/>
                </a:solidFill>
                <a:latin typeface="Poppins"/>
              </a:rPr>
              <a:t>Necessidade de ampliar a base de apoio.</a:t>
            </a:r>
          </a:p>
        </p:txBody>
      </p:sp>
      <p:sp>
        <p:nvSpPr>
          <p:cNvPr name="TextBox 32" id="32"/>
          <p:cNvSpPr txBox="true"/>
          <p:nvPr/>
        </p:nvSpPr>
        <p:spPr>
          <a:xfrm rot="0">
            <a:off x="7272272" y="7205031"/>
            <a:ext cx="3856986" cy="1010468"/>
          </a:xfrm>
          <a:prstGeom prst="rect">
            <a:avLst/>
          </a:prstGeom>
        </p:spPr>
        <p:txBody>
          <a:bodyPr anchor="t" rtlCol="false" tIns="0" lIns="0" bIns="0" rIns="0">
            <a:spAutoFit/>
          </a:bodyPr>
          <a:lstStyle/>
          <a:p>
            <a:pPr algn="l" marL="310704" indent="-155352" lvl="1">
              <a:lnSpc>
                <a:spcPts val="1583"/>
              </a:lnSpc>
              <a:buFont typeface="Arial"/>
              <a:buChar char="•"/>
            </a:pPr>
            <a:r>
              <a:rPr lang="en-US" sz="1439" spc="-14">
                <a:solidFill>
                  <a:srgbClr val="000000"/>
                </a:solidFill>
                <a:latin typeface="Poppins"/>
              </a:rPr>
              <a:t>Alcance Ampliado de Doadores Potenciais;</a:t>
            </a:r>
          </a:p>
          <a:p>
            <a:pPr algn="l" marL="310704" indent="-155352" lvl="1">
              <a:lnSpc>
                <a:spcPts val="1583"/>
              </a:lnSpc>
              <a:buFont typeface="Arial"/>
              <a:buChar char="•"/>
            </a:pPr>
            <a:r>
              <a:rPr lang="en-US" sz="1439" spc="-14">
                <a:solidFill>
                  <a:srgbClr val="000000"/>
                </a:solidFill>
                <a:latin typeface="Poppins"/>
              </a:rPr>
              <a:t>Melhor Comunicação e Transparência;</a:t>
            </a:r>
          </a:p>
          <a:p>
            <a:pPr algn="l" marL="310704" indent="-155352" lvl="1">
              <a:lnSpc>
                <a:spcPts val="1583"/>
              </a:lnSpc>
              <a:buFont typeface="Arial"/>
              <a:buChar char="•"/>
            </a:pPr>
            <a:r>
              <a:rPr lang="en-US" sz="1439" spc="-14">
                <a:solidFill>
                  <a:srgbClr val="000000"/>
                </a:solidFill>
                <a:latin typeface="Poppins"/>
              </a:rPr>
              <a:t>Feedback e Melhoria Contínua;</a:t>
            </a:r>
          </a:p>
          <a:p>
            <a:pPr algn="l" marL="310704" indent="-155352" lvl="1">
              <a:lnSpc>
                <a:spcPts val="1583"/>
              </a:lnSpc>
              <a:buFont typeface="Arial"/>
              <a:buChar char="•"/>
            </a:pPr>
            <a:r>
              <a:rPr lang="en-US" sz="1439" spc="-14">
                <a:solidFill>
                  <a:srgbClr val="000000"/>
                </a:solidFill>
                <a:latin typeface="Poppins"/>
              </a:rPr>
              <a:t>Base de Apoio Expandida.</a:t>
            </a:r>
          </a:p>
        </p:txBody>
      </p:sp>
      <p:sp>
        <p:nvSpPr>
          <p:cNvPr name="TextBox 33" id="33"/>
          <p:cNvSpPr txBox="true"/>
          <p:nvPr/>
        </p:nvSpPr>
        <p:spPr>
          <a:xfrm rot="0">
            <a:off x="11924126" y="7282503"/>
            <a:ext cx="4825136" cy="992578"/>
          </a:xfrm>
          <a:prstGeom prst="rect">
            <a:avLst/>
          </a:prstGeom>
        </p:spPr>
        <p:txBody>
          <a:bodyPr anchor="t" rtlCol="false" tIns="0" lIns="0" bIns="0" rIns="0">
            <a:spAutoFit/>
          </a:bodyPr>
          <a:lstStyle/>
          <a:p>
            <a:pPr algn="l" marL="382407" indent="-191204" lvl="1">
              <a:lnSpc>
                <a:spcPts val="1948"/>
              </a:lnSpc>
              <a:buFont typeface="Arial"/>
              <a:buChar char="•"/>
            </a:pPr>
            <a:r>
              <a:rPr lang="en-US" sz="1771" spc="-17">
                <a:solidFill>
                  <a:srgbClr val="000000"/>
                </a:solidFill>
                <a:latin typeface="Poppins"/>
              </a:rPr>
              <a:t>Pessoas inseguras para  fazer doações;</a:t>
            </a:r>
          </a:p>
          <a:p>
            <a:pPr algn="l" marL="382407" indent="-191204" lvl="1">
              <a:lnSpc>
                <a:spcPts val="1948"/>
              </a:lnSpc>
              <a:buFont typeface="Arial"/>
              <a:buChar char="•"/>
            </a:pPr>
            <a:r>
              <a:rPr lang="en-US" sz="1771" spc="-17">
                <a:solidFill>
                  <a:srgbClr val="000000"/>
                </a:solidFill>
                <a:latin typeface="Poppins"/>
              </a:rPr>
              <a:t>Pessoas desconfiadas sobre a sua ONG;</a:t>
            </a:r>
          </a:p>
          <a:p>
            <a:pPr algn="l" marL="382407" indent="-191204" lvl="1">
              <a:lnSpc>
                <a:spcPts val="1948"/>
              </a:lnSpc>
              <a:buFont typeface="Arial"/>
              <a:buChar char="•"/>
            </a:pPr>
            <a:r>
              <a:rPr lang="en-US" sz="1771" spc="-17">
                <a:solidFill>
                  <a:srgbClr val="000000"/>
                </a:solidFill>
                <a:latin typeface="Poppins"/>
              </a:rPr>
              <a:t>Necessidades da comunidade atendida.</a:t>
            </a:r>
          </a:p>
        </p:txBody>
      </p:sp>
      <p:sp>
        <p:nvSpPr>
          <p:cNvPr name="TextBox 34" id="34"/>
          <p:cNvSpPr txBox="true"/>
          <p:nvPr/>
        </p:nvSpPr>
        <p:spPr>
          <a:xfrm rot="0">
            <a:off x="11571194" y="3923378"/>
            <a:ext cx="5025958" cy="992578"/>
          </a:xfrm>
          <a:prstGeom prst="rect">
            <a:avLst/>
          </a:prstGeom>
        </p:spPr>
        <p:txBody>
          <a:bodyPr anchor="t" rtlCol="false" tIns="0" lIns="0" bIns="0" rIns="0">
            <a:spAutoFit/>
          </a:bodyPr>
          <a:lstStyle/>
          <a:p>
            <a:pPr algn="l">
              <a:lnSpc>
                <a:spcPts val="1948"/>
              </a:lnSpc>
            </a:pPr>
            <a:r>
              <a:rPr lang="en-US" sz="1771" spc="-17">
                <a:solidFill>
                  <a:srgbClr val="000000"/>
                </a:solidFill>
                <a:latin typeface="Poppins Bold"/>
              </a:rPr>
              <a:t>Trabalhos que precisa fazer</a:t>
            </a:r>
          </a:p>
          <a:p>
            <a:pPr algn="l" marL="382404" indent="-191202" lvl="1">
              <a:lnSpc>
                <a:spcPts val="1948"/>
              </a:lnSpc>
              <a:buFont typeface="Arial"/>
              <a:buChar char="•"/>
            </a:pPr>
            <a:r>
              <a:rPr lang="en-US" sz="1771" spc="-17">
                <a:solidFill>
                  <a:srgbClr val="000000"/>
                </a:solidFill>
                <a:latin typeface="Poppins"/>
              </a:rPr>
              <a:t>Identificar necessidades específicas;</a:t>
            </a:r>
          </a:p>
          <a:p>
            <a:pPr algn="l" marL="382404" indent="-191202" lvl="1">
              <a:lnSpc>
                <a:spcPts val="1948"/>
              </a:lnSpc>
              <a:buFont typeface="Arial"/>
              <a:buChar char="•"/>
            </a:pPr>
            <a:r>
              <a:rPr lang="en-US" sz="1771" spc="-17">
                <a:solidFill>
                  <a:srgbClr val="000000"/>
                </a:solidFill>
                <a:latin typeface="Poppins"/>
              </a:rPr>
              <a:t>Facilitar a conexão entre doadores e ONG.</a:t>
            </a:r>
          </a:p>
          <a:p>
            <a:pPr algn="l">
              <a:lnSpc>
                <a:spcPts val="1948"/>
              </a:lnSpc>
            </a:pPr>
          </a:p>
        </p:txBody>
      </p:sp>
      <p:sp>
        <p:nvSpPr>
          <p:cNvPr name="TextBox 35" id="35"/>
          <p:cNvSpPr txBox="true"/>
          <p:nvPr/>
        </p:nvSpPr>
        <p:spPr>
          <a:xfrm rot="0">
            <a:off x="10838539" y="2833189"/>
            <a:ext cx="4104882" cy="992578"/>
          </a:xfrm>
          <a:prstGeom prst="rect">
            <a:avLst/>
          </a:prstGeom>
        </p:spPr>
        <p:txBody>
          <a:bodyPr anchor="t" rtlCol="false" tIns="0" lIns="0" bIns="0" rIns="0">
            <a:spAutoFit/>
          </a:bodyPr>
          <a:lstStyle/>
          <a:p>
            <a:pPr algn="l">
              <a:lnSpc>
                <a:spcPts val="1948"/>
              </a:lnSpc>
            </a:pPr>
            <a:r>
              <a:rPr lang="en-US" sz="1771" spc="-17">
                <a:solidFill>
                  <a:srgbClr val="000000"/>
                </a:solidFill>
                <a:latin typeface="Poppins Bold"/>
              </a:rPr>
              <a:t>Com</a:t>
            </a:r>
            <a:r>
              <a:rPr lang="en-US" sz="1771" spc="-17">
                <a:solidFill>
                  <a:srgbClr val="000000"/>
                </a:solidFill>
                <a:latin typeface="Poppins Bold"/>
              </a:rPr>
              <a:t>o saber que obteve sucesso:</a:t>
            </a:r>
          </a:p>
          <a:p>
            <a:pPr algn="l" marL="382404" indent="-191202" lvl="1">
              <a:lnSpc>
                <a:spcPts val="1948"/>
              </a:lnSpc>
              <a:buFont typeface="Arial"/>
              <a:buChar char="•"/>
            </a:pPr>
            <a:r>
              <a:rPr lang="en-US" sz="1771" spc="-17">
                <a:solidFill>
                  <a:srgbClr val="000000"/>
                </a:solidFill>
                <a:latin typeface="Poppins"/>
              </a:rPr>
              <a:t>Aumento no número de doações;</a:t>
            </a:r>
          </a:p>
          <a:p>
            <a:pPr algn="l" marL="382404" indent="-191202" lvl="1">
              <a:lnSpc>
                <a:spcPts val="1948"/>
              </a:lnSpc>
              <a:buFont typeface="Arial"/>
              <a:buChar char="•"/>
            </a:pPr>
            <a:r>
              <a:rPr lang="en-US" sz="1771" spc="-17">
                <a:solidFill>
                  <a:srgbClr val="000000"/>
                </a:solidFill>
                <a:latin typeface="Poppins"/>
              </a:rPr>
              <a:t>Feedback positivo dos doadores.</a:t>
            </a:r>
          </a:p>
          <a:p>
            <a:pPr algn="l">
              <a:lnSpc>
                <a:spcPts val="1948"/>
              </a:lnSpc>
            </a:pPr>
          </a:p>
        </p:txBody>
      </p:sp>
      <p:sp>
        <p:nvSpPr>
          <p:cNvPr name="TextBox 36" id="36"/>
          <p:cNvSpPr txBox="true"/>
          <p:nvPr/>
        </p:nvSpPr>
        <p:spPr>
          <a:xfrm rot="0">
            <a:off x="12258473" y="4931130"/>
            <a:ext cx="4402640" cy="750057"/>
          </a:xfrm>
          <a:prstGeom prst="rect">
            <a:avLst/>
          </a:prstGeom>
        </p:spPr>
        <p:txBody>
          <a:bodyPr anchor="t" rtlCol="false" tIns="0" lIns="0" bIns="0" rIns="0">
            <a:spAutoFit/>
          </a:bodyPr>
          <a:lstStyle/>
          <a:p>
            <a:pPr algn="l">
              <a:lnSpc>
                <a:spcPts val="1948"/>
              </a:lnSpc>
            </a:pPr>
            <a:r>
              <a:rPr lang="en-US" sz="1771" spc="-17">
                <a:solidFill>
                  <a:srgbClr val="000000"/>
                </a:solidFill>
                <a:latin typeface="Poppins Bold"/>
              </a:rPr>
              <a:t>Decisões que a persona precisa tomar:</a:t>
            </a:r>
          </a:p>
          <a:p>
            <a:pPr algn="l" marL="382407" indent="-191204" lvl="1">
              <a:lnSpc>
                <a:spcPts val="1948"/>
              </a:lnSpc>
              <a:buFont typeface="Arial"/>
              <a:buChar char="•"/>
            </a:pPr>
            <a:r>
              <a:rPr lang="en-US" sz="1771" spc="-17">
                <a:solidFill>
                  <a:srgbClr val="000000"/>
                </a:solidFill>
                <a:latin typeface="Poppins"/>
              </a:rPr>
              <a:t>Estratégia de captação de recursos;</a:t>
            </a:r>
          </a:p>
          <a:p>
            <a:pPr algn="l" marL="382407" indent="-191204" lvl="1">
              <a:lnSpc>
                <a:spcPts val="1948"/>
              </a:lnSpc>
              <a:buFont typeface="Arial"/>
              <a:buChar char="•"/>
            </a:pPr>
            <a:r>
              <a:rPr lang="en-US" sz="1771" spc="-17">
                <a:solidFill>
                  <a:srgbClr val="000000"/>
                </a:solidFill>
                <a:latin typeface="Poppins"/>
              </a:rPr>
              <a:t>Implementação de tecnologia.</a:t>
            </a:r>
          </a:p>
        </p:txBody>
      </p:sp>
      <p:sp>
        <p:nvSpPr>
          <p:cNvPr name="TextBox 37" id="37"/>
          <p:cNvSpPr txBox="true"/>
          <p:nvPr/>
        </p:nvSpPr>
        <p:spPr>
          <a:xfrm rot="0">
            <a:off x="6963765" y="9227456"/>
            <a:ext cx="4756808" cy="750057"/>
          </a:xfrm>
          <a:prstGeom prst="rect">
            <a:avLst/>
          </a:prstGeom>
        </p:spPr>
        <p:txBody>
          <a:bodyPr anchor="t" rtlCol="false" tIns="0" lIns="0" bIns="0" rIns="0">
            <a:spAutoFit/>
          </a:bodyPr>
          <a:lstStyle/>
          <a:p>
            <a:pPr algn="l" marL="382404" indent="-191202" lvl="1">
              <a:lnSpc>
                <a:spcPts val="1948"/>
              </a:lnSpc>
              <a:buFont typeface="Arial"/>
              <a:buChar char="•"/>
            </a:pPr>
            <a:r>
              <a:rPr lang="en-US" sz="1771" spc="-17">
                <a:solidFill>
                  <a:srgbClr val="000000"/>
                </a:solidFill>
                <a:latin typeface="Poppins"/>
              </a:rPr>
              <a:t>Q</a:t>
            </a:r>
            <a:r>
              <a:rPr lang="en-US" sz="1771" spc="-17">
                <a:solidFill>
                  <a:srgbClr val="000000"/>
                </a:solidFill>
                <a:latin typeface="Poppins"/>
              </a:rPr>
              <a:t>uero aumentar minha comunidade;</a:t>
            </a:r>
          </a:p>
          <a:p>
            <a:pPr algn="l" marL="382404" indent="-191202" lvl="1">
              <a:lnSpc>
                <a:spcPts val="1948"/>
              </a:lnSpc>
              <a:buFont typeface="Arial"/>
              <a:buChar char="•"/>
            </a:pPr>
            <a:r>
              <a:rPr lang="en-US" sz="1771" spc="-17">
                <a:solidFill>
                  <a:srgbClr val="000000"/>
                </a:solidFill>
                <a:latin typeface="Poppins"/>
              </a:rPr>
              <a:t>Sinto falta de inovações voltadas para o meu nicho.</a:t>
            </a:r>
          </a:p>
        </p:txBody>
      </p:sp>
      <p:sp>
        <p:nvSpPr>
          <p:cNvPr name="TextBox 38" id="38"/>
          <p:cNvSpPr txBox="true"/>
          <p:nvPr/>
        </p:nvSpPr>
        <p:spPr>
          <a:xfrm rot="0">
            <a:off x="2058620" y="7850680"/>
            <a:ext cx="3417100" cy="507536"/>
          </a:xfrm>
          <a:prstGeom prst="rect">
            <a:avLst/>
          </a:prstGeom>
        </p:spPr>
        <p:txBody>
          <a:bodyPr anchor="t" rtlCol="false" tIns="0" lIns="0" bIns="0" rIns="0">
            <a:spAutoFit/>
          </a:bodyPr>
          <a:lstStyle/>
          <a:p>
            <a:pPr algn="l" marL="382409" indent="-191205" lvl="1">
              <a:lnSpc>
                <a:spcPts val="1948"/>
              </a:lnSpc>
              <a:buFont typeface="Arial"/>
              <a:buChar char="•"/>
            </a:pPr>
            <a:r>
              <a:rPr lang="en-US" sz="1771" spc="-17">
                <a:solidFill>
                  <a:srgbClr val="000000"/>
                </a:solidFill>
                <a:latin typeface="Poppins"/>
              </a:rPr>
              <a:t>Captação de recursos;</a:t>
            </a:r>
          </a:p>
          <a:p>
            <a:pPr algn="l" marL="382409" indent="-191205" lvl="1">
              <a:lnSpc>
                <a:spcPts val="1948"/>
              </a:lnSpc>
              <a:buFont typeface="Arial"/>
              <a:buChar char="•"/>
            </a:pPr>
            <a:r>
              <a:rPr lang="en-US" sz="1771" spc="-17">
                <a:solidFill>
                  <a:srgbClr val="000000"/>
                </a:solidFill>
                <a:latin typeface="Poppins"/>
              </a:rPr>
              <a:t>Comunicação e marketing;</a:t>
            </a:r>
          </a:p>
        </p:txBody>
      </p:sp>
      <p:sp>
        <p:nvSpPr>
          <p:cNvPr name="TextBox 39" id="39"/>
          <p:cNvSpPr txBox="true"/>
          <p:nvPr/>
        </p:nvSpPr>
        <p:spPr>
          <a:xfrm rot="0">
            <a:off x="2058620" y="7300966"/>
            <a:ext cx="3873145" cy="507536"/>
          </a:xfrm>
          <a:prstGeom prst="rect">
            <a:avLst/>
          </a:prstGeom>
        </p:spPr>
        <p:txBody>
          <a:bodyPr anchor="t" rtlCol="false" tIns="0" lIns="0" bIns="0" rIns="0">
            <a:spAutoFit/>
          </a:bodyPr>
          <a:lstStyle/>
          <a:p>
            <a:pPr algn="l" marL="382409" indent="-191205" lvl="1">
              <a:lnSpc>
                <a:spcPts val="1948"/>
              </a:lnSpc>
              <a:buFont typeface="Arial"/>
              <a:buChar char="•"/>
            </a:pPr>
            <a:r>
              <a:rPr lang="en-US" sz="1771" spc="-17">
                <a:solidFill>
                  <a:srgbClr val="000000"/>
                </a:solidFill>
                <a:latin typeface="Poppins"/>
              </a:rPr>
              <a:t>Gestão de voluntários;</a:t>
            </a:r>
          </a:p>
          <a:p>
            <a:pPr algn="l" marL="382409" indent="-191205" lvl="1">
              <a:lnSpc>
                <a:spcPts val="1948"/>
              </a:lnSpc>
              <a:buFont typeface="Arial"/>
              <a:buChar char="•"/>
            </a:pPr>
            <a:r>
              <a:rPr lang="en-US" sz="1771" spc="-17">
                <a:solidFill>
                  <a:srgbClr val="000000"/>
                </a:solidFill>
                <a:latin typeface="Poppins"/>
              </a:rPr>
              <a:t>Administração e planejamento.</a:t>
            </a:r>
          </a:p>
        </p:txBody>
      </p:sp>
      <p:sp>
        <p:nvSpPr>
          <p:cNvPr name="TextBox 40" id="40"/>
          <p:cNvSpPr txBox="true"/>
          <p:nvPr/>
        </p:nvSpPr>
        <p:spPr>
          <a:xfrm rot="0">
            <a:off x="1236417" y="5113205"/>
            <a:ext cx="4381413" cy="992578"/>
          </a:xfrm>
          <a:prstGeom prst="rect">
            <a:avLst/>
          </a:prstGeom>
        </p:spPr>
        <p:txBody>
          <a:bodyPr anchor="t" rtlCol="false" tIns="0" lIns="0" bIns="0" rIns="0">
            <a:spAutoFit/>
          </a:bodyPr>
          <a:lstStyle/>
          <a:p>
            <a:pPr algn="l" marL="382409" indent="-191205" lvl="1">
              <a:lnSpc>
                <a:spcPts val="1948"/>
              </a:lnSpc>
              <a:buFont typeface="Arial"/>
              <a:buChar char="•"/>
            </a:pPr>
            <a:r>
              <a:rPr lang="en-US" sz="1771" spc="-17">
                <a:solidFill>
                  <a:srgbClr val="000000"/>
                </a:solidFill>
                <a:latin typeface="Poppins"/>
              </a:rPr>
              <a:t>Perguntas sobre o trabalho da ONG;</a:t>
            </a:r>
          </a:p>
          <a:p>
            <a:pPr algn="l" marL="382409" indent="-191205" lvl="1">
              <a:lnSpc>
                <a:spcPts val="1948"/>
              </a:lnSpc>
              <a:buFont typeface="Arial"/>
              <a:buChar char="•"/>
            </a:pPr>
            <a:r>
              <a:rPr lang="en-US" sz="1771" spc="-17">
                <a:solidFill>
                  <a:srgbClr val="000000"/>
                </a:solidFill>
                <a:latin typeface="Poppins"/>
              </a:rPr>
              <a:t>Convites para eventos e colaborações.</a:t>
            </a:r>
          </a:p>
          <a:p>
            <a:pPr algn="l">
              <a:lnSpc>
                <a:spcPts val="194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DAGGWVL--fM</dc:identifier>
  <dcterms:modified xsi:type="dcterms:W3CDTF">2011-08-01T06:04:30Z</dcterms:modified>
  <cp:revision>1</cp:revision>
  <dc:title>Cópia de Cópia de Cópia de Grupo 2</dc:title>
</cp:coreProperties>
</file>