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League Spartan" panose="020B0604020202020204" charset="0"/>
      <p:regular r:id="rId17"/>
    </p:embeddedFont>
    <p:embeddedFont>
      <p:font typeface="Poppins" panose="00000500000000000000" pitchFamily="2" charset="0"/>
      <p:regular r:id="rId18"/>
    </p:embeddedFont>
    <p:embeddedFont>
      <p:font typeface="Poppins Bold" panose="00000800000000000000" charset="0"/>
      <p:regular r:id="rId19"/>
    </p:embeddedFont>
    <p:embeddedFont>
      <p:font typeface="Poppins Medium" panose="00000600000000000000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.png"/><Relationship Id="rId3" Type="http://schemas.openxmlformats.org/officeDocument/2006/relationships/image" Target="../media/image31.sv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sv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225028" y="287954"/>
            <a:ext cx="2507456" cy="3086100"/>
            <a:chOff x="0" y="0"/>
            <a:chExt cx="6604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6005572" y="6461522"/>
            <a:ext cx="2507456" cy="3086100"/>
            <a:chOff x="0" y="0"/>
            <a:chExt cx="6604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D763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702957" y="3208934"/>
            <a:ext cx="2038747" cy="1920129"/>
          </a:xfrm>
          <a:custGeom>
            <a:avLst/>
            <a:gdLst/>
            <a:ahLst/>
            <a:cxnLst/>
            <a:rect l="l" t="t" r="r" b="b"/>
            <a:pathLst>
              <a:path w="2718330" h="2560172">
                <a:moveTo>
                  <a:pt x="0" y="0"/>
                </a:moveTo>
                <a:lnTo>
                  <a:pt x="2718330" y="0"/>
                </a:lnTo>
                <a:lnTo>
                  <a:pt x="2718330" y="2560172"/>
                </a:lnTo>
                <a:lnTo>
                  <a:pt x="0" y="2560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7467600" y="5328861"/>
            <a:ext cx="2062439" cy="1273492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8979"/>
              </a:lnSpc>
            </a:pPr>
            <a:r>
              <a:rPr lang="en-US" sz="641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43600" y="3382538"/>
            <a:ext cx="5778730" cy="3235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66"/>
              </a:lnSpc>
            </a:pPr>
            <a:r>
              <a:rPr lang="en-US" sz="1940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276025"/>
            <a:ext cx="5531305" cy="969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07"/>
              </a:lnSpc>
            </a:pPr>
            <a:r>
              <a:rPr lang="en-US" sz="2719" dirty="0">
                <a:solidFill>
                  <a:srgbClr val="285430"/>
                </a:solidFill>
                <a:latin typeface="Poppins"/>
              </a:rPr>
              <a:t>“</a:t>
            </a:r>
            <a:r>
              <a:rPr lang="en-US" sz="2719" dirty="0" err="1">
                <a:solidFill>
                  <a:srgbClr val="285430"/>
                </a:solidFill>
                <a:latin typeface="Poppins"/>
              </a:rPr>
              <a:t>Conectando</a:t>
            </a:r>
            <a:r>
              <a:rPr lang="en-US" sz="2719" dirty="0">
                <a:solidFill>
                  <a:srgbClr val="285430"/>
                </a:solidFill>
                <a:latin typeface="Poppins"/>
              </a:rPr>
              <a:t> </a:t>
            </a:r>
            <a:r>
              <a:rPr lang="en-US" sz="2719" dirty="0" err="1">
                <a:solidFill>
                  <a:srgbClr val="285430"/>
                </a:solidFill>
                <a:latin typeface="Poppins"/>
              </a:rPr>
              <a:t>generosidade</a:t>
            </a:r>
            <a:r>
              <a:rPr lang="en-US" sz="2719" dirty="0">
                <a:solidFill>
                  <a:srgbClr val="285430"/>
                </a:solidFill>
                <a:latin typeface="Poppins"/>
              </a:rPr>
              <a:t>, </a:t>
            </a:r>
            <a:r>
              <a:rPr lang="en-US" sz="2719" dirty="0" err="1">
                <a:solidFill>
                  <a:srgbClr val="285430"/>
                </a:solidFill>
                <a:latin typeface="Poppins"/>
              </a:rPr>
              <a:t>alimentando</a:t>
            </a:r>
            <a:r>
              <a:rPr lang="en-US" sz="2719" dirty="0">
                <a:solidFill>
                  <a:srgbClr val="285430"/>
                </a:solidFill>
                <a:latin typeface="Poppins"/>
              </a:rPr>
              <a:t> </a:t>
            </a:r>
            <a:r>
              <a:rPr lang="en-US" sz="2719" dirty="0" err="1">
                <a:solidFill>
                  <a:srgbClr val="285430"/>
                </a:solidFill>
                <a:latin typeface="Poppins"/>
              </a:rPr>
              <a:t>esperança</a:t>
            </a:r>
            <a:r>
              <a:rPr lang="en-US" sz="2719" dirty="0">
                <a:solidFill>
                  <a:srgbClr val="285430"/>
                </a:solidFill>
                <a:latin typeface="Poppins"/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530273" y="2700198"/>
            <a:ext cx="15250270" cy="0"/>
          </a:xfrm>
          <a:prstGeom prst="line">
            <a:avLst/>
          </a:prstGeom>
          <a:ln w="38100" cap="flat">
            <a:solidFill>
              <a:srgbClr val="6568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1531863" y="4679945"/>
            <a:ext cx="15250270" cy="0"/>
          </a:xfrm>
          <a:prstGeom prst="line">
            <a:avLst/>
          </a:prstGeom>
          <a:ln w="38100" cap="flat">
            <a:solidFill>
              <a:srgbClr val="6568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>
            <a:off x="1449058" y="6550849"/>
            <a:ext cx="15250270" cy="0"/>
          </a:xfrm>
          <a:prstGeom prst="line">
            <a:avLst/>
          </a:prstGeom>
          <a:ln w="38100" cap="flat">
            <a:solidFill>
              <a:srgbClr val="6568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0938835" y="1028700"/>
            <a:ext cx="2510684" cy="1399443"/>
            <a:chOff x="0" y="0"/>
            <a:chExt cx="744205" cy="4148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4205" cy="414816"/>
            </a:xfrm>
            <a:custGeom>
              <a:avLst/>
              <a:gdLst/>
              <a:ahLst/>
              <a:cxnLst/>
              <a:rect l="l" t="t" r="r" b="b"/>
              <a:pathLst>
                <a:path w="744205" h="414816">
                  <a:moveTo>
                    <a:pt x="157263" y="0"/>
                  </a:moveTo>
                  <a:lnTo>
                    <a:pt x="586942" y="0"/>
                  </a:lnTo>
                  <a:cubicBezTo>
                    <a:pt x="628651" y="0"/>
                    <a:pt x="668651" y="16569"/>
                    <a:pt x="698144" y="46061"/>
                  </a:cubicBezTo>
                  <a:cubicBezTo>
                    <a:pt x="727636" y="75554"/>
                    <a:pt x="744205" y="115554"/>
                    <a:pt x="744205" y="157263"/>
                  </a:cubicBezTo>
                  <a:lnTo>
                    <a:pt x="744205" y="257553"/>
                  </a:lnTo>
                  <a:cubicBezTo>
                    <a:pt x="744205" y="299262"/>
                    <a:pt x="727636" y="339263"/>
                    <a:pt x="698144" y="368755"/>
                  </a:cubicBezTo>
                  <a:cubicBezTo>
                    <a:pt x="668651" y="398248"/>
                    <a:pt x="628651" y="414816"/>
                    <a:pt x="586942" y="414816"/>
                  </a:cubicBezTo>
                  <a:lnTo>
                    <a:pt x="157263" y="414816"/>
                  </a:lnTo>
                  <a:cubicBezTo>
                    <a:pt x="115554" y="414816"/>
                    <a:pt x="75554" y="398248"/>
                    <a:pt x="46061" y="368755"/>
                  </a:cubicBezTo>
                  <a:cubicBezTo>
                    <a:pt x="16569" y="339263"/>
                    <a:pt x="0" y="299262"/>
                    <a:pt x="0" y="257553"/>
                  </a:cubicBezTo>
                  <a:lnTo>
                    <a:pt x="0" y="157263"/>
                  </a:lnTo>
                  <a:cubicBezTo>
                    <a:pt x="0" y="115554"/>
                    <a:pt x="16569" y="75554"/>
                    <a:pt x="46061" y="46061"/>
                  </a:cubicBezTo>
                  <a:cubicBezTo>
                    <a:pt x="75554" y="16569"/>
                    <a:pt x="115554" y="0"/>
                    <a:pt x="157263" y="0"/>
                  </a:cubicBezTo>
                  <a:close/>
                </a:path>
              </a:pathLst>
            </a:custGeom>
            <a:solidFill>
              <a:srgbClr val="A4BE7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744205" cy="4433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14331" y="1028700"/>
            <a:ext cx="2510684" cy="1399443"/>
            <a:chOff x="0" y="0"/>
            <a:chExt cx="744205" cy="41481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4205" cy="414816"/>
            </a:xfrm>
            <a:custGeom>
              <a:avLst/>
              <a:gdLst/>
              <a:ahLst/>
              <a:cxnLst/>
              <a:rect l="l" t="t" r="r" b="b"/>
              <a:pathLst>
                <a:path w="744205" h="414816">
                  <a:moveTo>
                    <a:pt x="157263" y="0"/>
                  </a:moveTo>
                  <a:lnTo>
                    <a:pt x="586942" y="0"/>
                  </a:lnTo>
                  <a:cubicBezTo>
                    <a:pt x="628651" y="0"/>
                    <a:pt x="668651" y="16569"/>
                    <a:pt x="698144" y="46061"/>
                  </a:cubicBezTo>
                  <a:cubicBezTo>
                    <a:pt x="727636" y="75554"/>
                    <a:pt x="744205" y="115554"/>
                    <a:pt x="744205" y="157263"/>
                  </a:cubicBezTo>
                  <a:lnTo>
                    <a:pt x="744205" y="257553"/>
                  </a:lnTo>
                  <a:cubicBezTo>
                    <a:pt x="744205" y="299262"/>
                    <a:pt x="727636" y="339263"/>
                    <a:pt x="698144" y="368755"/>
                  </a:cubicBezTo>
                  <a:cubicBezTo>
                    <a:pt x="668651" y="398248"/>
                    <a:pt x="628651" y="414816"/>
                    <a:pt x="586942" y="414816"/>
                  </a:cubicBezTo>
                  <a:lnTo>
                    <a:pt x="157263" y="414816"/>
                  </a:lnTo>
                  <a:cubicBezTo>
                    <a:pt x="115554" y="414816"/>
                    <a:pt x="75554" y="398248"/>
                    <a:pt x="46061" y="368755"/>
                  </a:cubicBezTo>
                  <a:cubicBezTo>
                    <a:pt x="16569" y="339263"/>
                    <a:pt x="0" y="299262"/>
                    <a:pt x="0" y="257553"/>
                  </a:cubicBezTo>
                  <a:lnTo>
                    <a:pt x="0" y="157263"/>
                  </a:lnTo>
                  <a:cubicBezTo>
                    <a:pt x="0" y="115554"/>
                    <a:pt x="16569" y="75554"/>
                    <a:pt x="46061" y="46061"/>
                  </a:cubicBezTo>
                  <a:cubicBezTo>
                    <a:pt x="75554" y="16569"/>
                    <a:pt x="115554" y="0"/>
                    <a:pt x="157263" y="0"/>
                  </a:cubicBezTo>
                  <a:close/>
                </a:path>
              </a:pathLst>
            </a:custGeom>
            <a:solidFill>
              <a:srgbClr val="A4BE7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744205" cy="4433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720824" y="1028700"/>
            <a:ext cx="2510684" cy="1399443"/>
            <a:chOff x="0" y="0"/>
            <a:chExt cx="3347578" cy="186592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3347578" cy="1865924"/>
              <a:chOff x="0" y="0"/>
              <a:chExt cx="744205" cy="41481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44205" cy="414816"/>
              </a:xfrm>
              <a:custGeom>
                <a:avLst/>
                <a:gdLst/>
                <a:ahLst/>
                <a:cxnLst/>
                <a:rect l="l" t="t" r="r" b="b"/>
                <a:pathLst>
                  <a:path w="744205" h="414816">
                    <a:moveTo>
                      <a:pt x="139733" y="0"/>
                    </a:moveTo>
                    <a:lnTo>
                      <a:pt x="604472" y="0"/>
                    </a:lnTo>
                    <a:cubicBezTo>
                      <a:pt x="641531" y="0"/>
                      <a:pt x="677073" y="14722"/>
                      <a:pt x="703278" y="40927"/>
                    </a:cubicBezTo>
                    <a:cubicBezTo>
                      <a:pt x="729483" y="67132"/>
                      <a:pt x="744205" y="102674"/>
                      <a:pt x="744205" y="139733"/>
                    </a:cubicBezTo>
                    <a:lnTo>
                      <a:pt x="744205" y="275083"/>
                    </a:lnTo>
                    <a:cubicBezTo>
                      <a:pt x="744205" y="312143"/>
                      <a:pt x="729483" y="347684"/>
                      <a:pt x="703278" y="373890"/>
                    </a:cubicBezTo>
                    <a:cubicBezTo>
                      <a:pt x="677073" y="400095"/>
                      <a:pt x="641531" y="414816"/>
                      <a:pt x="604472" y="414816"/>
                    </a:cubicBezTo>
                    <a:lnTo>
                      <a:pt x="139733" y="414816"/>
                    </a:lnTo>
                    <a:cubicBezTo>
                      <a:pt x="102674" y="414816"/>
                      <a:pt x="67132" y="400095"/>
                      <a:pt x="40927" y="373890"/>
                    </a:cubicBezTo>
                    <a:cubicBezTo>
                      <a:pt x="14722" y="347684"/>
                      <a:pt x="0" y="312143"/>
                      <a:pt x="0" y="275083"/>
                    </a:cubicBezTo>
                    <a:lnTo>
                      <a:pt x="0" y="139733"/>
                    </a:lnTo>
                    <a:cubicBezTo>
                      <a:pt x="0" y="102674"/>
                      <a:pt x="14722" y="67132"/>
                      <a:pt x="40927" y="40927"/>
                    </a:cubicBezTo>
                    <a:cubicBezTo>
                      <a:pt x="67132" y="14722"/>
                      <a:pt x="102674" y="0"/>
                      <a:pt x="139733" y="0"/>
                    </a:cubicBezTo>
                    <a:close/>
                  </a:path>
                </a:pathLst>
              </a:custGeom>
              <a:solidFill>
                <a:srgbClr val="A4BE7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744205" cy="4433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82077" y="229607"/>
              <a:ext cx="3183425" cy="1320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80"/>
                </a:lnSpc>
              </a:pPr>
              <a:r>
                <a:rPr lang="en-US" sz="2843">
                  <a:solidFill>
                    <a:srgbClr val="285430"/>
                  </a:solidFill>
                  <a:latin typeface="Poppins"/>
                </a:rPr>
                <a:t>Navegando pelo site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460859" y="1028700"/>
            <a:ext cx="2510684" cy="1399443"/>
            <a:chOff x="0" y="0"/>
            <a:chExt cx="3347578" cy="1865924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3347578" cy="1865924"/>
              <a:chOff x="0" y="0"/>
              <a:chExt cx="744205" cy="41481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44205" cy="414816"/>
              </a:xfrm>
              <a:custGeom>
                <a:avLst/>
                <a:gdLst/>
                <a:ahLst/>
                <a:cxnLst/>
                <a:rect l="l" t="t" r="r" b="b"/>
                <a:pathLst>
                  <a:path w="744205" h="414816">
                    <a:moveTo>
                      <a:pt x="139733" y="0"/>
                    </a:moveTo>
                    <a:lnTo>
                      <a:pt x="604472" y="0"/>
                    </a:lnTo>
                    <a:cubicBezTo>
                      <a:pt x="641531" y="0"/>
                      <a:pt x="677073" y="14722"/>
                      <a:pt x="703278" y="40927"/>
                    </a:cubicBezTo>
                    <a:cubicBezTo>
                      <a:pt x="729483" y="67132"/>
                      <a:pt x="744205" y="102674"/>
                      <a:pt x="744205" y="139733"/>
                    </a:cubicBezTo>
                    <a:lnTo>
                      <a:pt x="744205" y="275083"/>
                    </a:lnTo>
                    <a:cubicBezTo>
                      <a:pt x="744205" y="312143"/>
                      <a:pt x="729483" y="347684"/>
                      <a:pt x="703278" y="373890"/>
                    </a:cubicBezTo>
                    <a:cubicBezTo>
                      <a:pt x="677073" y="400095"/>
                      <a:pt x="641531" y="414816"/>
                      <a:pt x="604472" y="414816"/>
                    </a:cubicBezTo>
                    <a:lnTo>
                      <a:pt x="139733" y="414816"/>
                    </a:lnTo>
                    <a:cubicBezTo>
                      <a:pt x="102674" y="414816"/>
                      <a:pt x="67132" y="400095"/>
                      <a:pt x="40927" y="373890"/>
                    </a:cubicBezTo>
                    <a:cubicBezTo>
                      <a:pt x="14722" y="347684"/>
                      <a:pt x="0" y="312143"/>
                      <a:pt x="0" y="275083"/>
                    </a:cubicBezTo>
                    <a:lnTo>
                      <a:pt x="0" y="139733"/>
                    </a:lnTo>
                    <a:cubicBezTo>
                      <a:pt x="0" y="102674"/>
                      <a:pt x="14722" y="67132"/>
                      <a:pt x="40927" y="40927"/>
                    </a:cubicBezTo>
                    <a:cubicBezTo>
                      <a:pt x="67132" y="14722"/>
                      <a:pt x="102674" y="0"/>
                      <a:pt x="139733" y="0"/>
                    </a:cubicBezTo>
                    <a:close/>
                  </a:path>
                </a:pathLst>
              </a:custGeom>
              <a:solidFill>
                <a:srgbClr val="A4BE7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744205" cy="4433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82077" y="229607"/>
              <a:ext cx="3183425" cy="1320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80"/>
                </a:lnSpc>
              </a:pPr>
              <a:r>
                <a:rPr lang="en-US" sz="2843">
                  <a:solidFill>
                    <a:srgbClr val="285430"/>
                  </a:solidFill>
                  <a:latin typeface="Poppins"/>
                </a:rPr>
                <a:t>Cadastro ONG’s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15008216" y="4762552"/>
            <a:ext cx="1322913" cy="1322913"/>
          </a:xfrm>
          <a:custGeom>
            <a:avLst/>
            <a:gdLst/>
            <a:ahLst/>
            <a:cxnLst/>
            <a:rect l="l" t="t" r="r" b="b"/>
            <a:pathLst>
              <a:path w="1322913" h="1322913">
                <a:moveTo>
                  <a:pt x="0" y="0"/>
                </a:moveTo>
                <a:lnTo>
                  <a:pt x="1322913" y="0"/>
                </a:lnTo>
                <a:lnTo>
                  <a:pt x="1322913" y="1322913"/>
                </a:lnTo>
                <a:lnTo>
                  <a:pt x="0" y="1322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AutoShape 22"/>
          <p:cNvSpPr/>
          <p:nvPr/>
        </p:nvSpPr>
        <p:spPr>
          <a:xfrm>
            <a:off x="1449058" y="8654573"/>
            <a:ext cx="15250270" cy="0"/>
          </a:xfrm>
          <a:prstGeom prst="line">
            <a:avLst/>
          </a:prstGeom>
          <a:ln w="38100" cap="flat">
            <a:solidFill>
              <a:srgbClr val="6568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" name="AutoShape 23"/>
          <p:cNvSpPr/>
          <p:nvPr/>
        </p:nvSpPr>
        <p:spPr>
          <a:xfrm>
            <a:off x="6891541" y="1238463"/>
            <a:ext cx="0" cy="8808208"/>
          </a:xfrm>
          <a:prstGeom prst="line">
            <a:avLst/>
          </a:prstGeom>
          <a:ln w="38100" cap="flat">
            <a:solidFill>
              <a:srgbClr val="6568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4" name="AutoShape 24"/>
          <p:cNvSpPr/>
          <p:nvPr/>
        </p:nvSpPr>
        <p:spPr>
          <a:xfrm>
            <a:off x="10486884" y="1211586"/>
            <a:ext cx="0" cy="8808208"/>
          </a:xfrm>
          <a:prstGeom prst="line">
            <a:avLst/>
          </a:prstGeom>
          <a:ln w="38100" cap="flat">
            <a:solidFill>
              <a:srgbClr val="6568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5" name="AutoShape 25"/>
          <p:cNvSpPr/>
          <p:nvPr/>
        </p:nvSpPr>
        <p:spPr>
          <a:xfrm>
            <a:off x="14082227" y="1184708"/>
            <a:ext cx="0" cy="8808208"/>
          </a:xfrm>
          <a:prstGeom prst="line">
            <a:avLst/>
          </a:prstGeom>
          <a:ln w="38100" cap="flat">
            <a:solidFill>
              <a:srgbClr val="6568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/>
          <p:cNvSpPr/>
          <p:nvPr/>
        </p:nvSpPr>
        <p:spPr>
          <a:xfrm>
            <a:off x="8094245" y="4944804"/>
            <a:ext cx="1098614" cy="1098614"/>
          </a:xfrm>
          <a:custGeom>
            <a:avLst/>
            <a:gdLst/>
            <a:ahLst/>
            <a:cxnLst/>
            <a:rect l="l" t="t" r="r" b="b"/>
            <a:pathLst>
              <a:path w="1098614" h="1098614">
                <a:moveTo>
                  <a:pt x="0" y="0"/>
                </a:moveTo>
                <a:lnTo>
                  <a:pt x="1098614" y="0"/>
                </a:lnTo>
                <a:lnTo>
                  <a:pt x="1098614" y="1098613"/>
                </a:lnTo>
                <a:lnTo>
                  <a:pt x="0" y="1098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7" name="TextBox 27"/>
          <p:cNvSpPr txBox="1"/>
          <p:nvPr/>
        </p:nvSpPr>
        <p:spPr>
          <a:xfrm>
            <a:off x="1519212" y="1297576"/>
            <a:ext cx="1337181" cy="593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434" dirty="0" err="1">
                <a:solidFill>
                  <a:srgbClr val="000000"/>
                </a:solidFill>
                <a:latin typeface="League Spartan"/>
              </a:rPr>
              <a:t>Fases</a:t>
            </a:r>
            <a:endParaRPr lang="en-US" sz="3434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665593" y="3222102"/>
            <a:ext cx="872949" cy="593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434">
                <a:solidFill>
                  <a:srgbClr val="000000"/>
                </a:solidFill>
                <a:latin typeface="League Spartan"/>
              </a:rPr>
              <a:t>Faz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87287" y="5167312"/>
            <a:ext cx="1337180" cy="593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434" dirty="0">
                <a:solidFill>
                  <a:srgbClr val="000000"/>
                </a:solidFill>
                <a:latin typeface="League Spartan"/>
              </a:rPr>
              <a:t>Sente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31862" y="7099359"/>
            <a:ext cx="1485639" cy="593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434" dirty="0" err="1">
                <a:solidFill>
                  <a:srgbClr val="000000"/>
                </a:solidFill>
                <a:latin typeface="League Spartan"/>
              </a:rPr>
              <a:t>Pensa</a:t>
            </a:r>
            <a:endParaRPr lang="en-US" sz="3434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19213" y="1828203"/>
            <a:ext cx="1614945" cy="40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 dirty="0">
                <a:solidFill>
                  <a:srgbClr val="65686A"/>
                </a:solidFill>
                <a:latin typeface="Poppins"/>
              </a:rPr>
              <a:t>(</a:t>
            </a:r>
            <a:r>
              <a:rPr lang="en-US" sz="2310" dirty="0" err="1">
                <a:solidFill>
                  <a:srgbClr val="65686A"/>
                </a:solidFill>
                <a:latin typeface="Poppins"/>
              </a:rPr>
              <a:t>Utilizador</a:t>
            </a:r>
            <a:r>
              <a:rPr lang="en-US" sz="2310" dirty="0">
                <a:solidFill>
                  <a:srgbClr val="65686A"/>
                </a:solidFill>
                <a:latin typeface="Poppins"/>
              </a:rPr>
              <a:t>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35875" y="3775215"/>
            <a:ext cx="1220518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 dirty="0">
                <a:solidFill>
                  <a:srgbClr val="65686A"/>
                </a:solidFill>
                <a:latin typeface="Poppins"/>
              </a:rPr>
              <a:t>(</a:t>
            </a:r>
            <a:r>
              <a:rPr lang="en-US" sz="2310" dirty="0" err="1">
                <a:solidFill>
                  <a:srgbClr val="65686A"/>
                </a:solidFill>
                <a:latin typeface="Poppins"/>
              </a:rPr>
              <a:t>Ações</a:t>
            </a:r>
            <a:r>
              <a:rPr lang="en-US" sz="2310" dirty="0">
                <a:solidFill>
                  <a:srgbClr val="65686A"/>
                </a:solidFill>
                <a:latin typeface="Poppins"/>
              </a:rPr>
              <a:t>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79049" y="5680757"/>
            <a:ext cx="2780806" cy="40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65686A"/>
                </a:solidFill>
                <a:latin typeface="Poppins"/>
              </a:rPr>
              <a:t>(Sentimentos)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31863" y="7629131"/>
            <a:ext cx="1372973" cy="40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65686A"/>
                </a:solidFill>
                <a:latin typeface="Poppins"/>
              </a:rPr>
              <a:t>(Usuário)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720824" y="3241152"/>
            <a:ext cx="2657936" cy="611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8242" lvl="1" indent="-189121" algn="ctr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Pesquisa no Google</a:t>
            </a:r>
          </a:p>
          <a:p>
            <a:pPr marL="378242" lvl="1" indent="-189121" algn="ctr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Navega pela Home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377756" y="6083136"/>
            <a:ext cx="1344072" cy="40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65686A"/>
                </a:solidFill>
                <a:latin typeface="Poppins"/>
              </a:rPr>
              <a:t>Animado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996084" y="7164453"/>
            <a:ext cx="2926723" cy="611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 dirty="0">
                <a:solidFill>
                  <a:srgbClr val="65686A"/>
                </a:solidFill>
                <a:latin typeface="Poppins"/>
              </a:rPr>
              <a:t>Site com boa </a:t>
            </a:r>
            <a:r>
              <a:rPr lang="en-US" sz="1751" dirty="0" err="1">
                <a:solidFill>
                  <a:srgbClr val="65686A"/>
                </a:solidFill>
                <a:latin typeface="Poppins"/>
              </a:rPr>
              <a:t>proposta</a:t>
            </a:r>
            <a:endParaRPr lang="en-US" sz="1751" dirty="0">
              <a:solidFill>
                <a:srgbClr val="65686A"/>
              </a:solidFill>
              <a:latin typeface="Poppins"/>
            </a:endParaRPr>
          </a:p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 dirty="0">
                <a:solidFill>
                  <a:srgbClr val="65686A"/>
                </a:solidFill>
                <a:latin typeface="Poppins"/>
              </a:rPr>
              <a:t>Site </a:t>
            </a:r>
            <a:r>
              <a:rPr lang="en-US" sz="1751" dirty="0" err="1">
                <a:solidFill>
                  <a:srgbClr val="65686A"/>
                </a:solidFill>
                <a:latin typeface="Poppins"/>
              </a:rPr>
              <a:t>confiável</a:t>
            </a:r>
            <a:endParaRPr lang="en-US" sz="1751" dirty="0">
              <a:solidFill>
                <a:srgbClr val="65686A"/>
              </a:solidFill>
              <a:latin typeface="Poppins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536106" y="9055186"/>
            <a:ext cx="2162011" cy="593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434" dirty="0" err="1">
                <a:solidFill>
                  <a:srgbClr val="000000"/>
                </a:solidFill>
                <a:latin typeface="League Spartan"/>
              </a:rPr>
              <a:t>Proposta</a:t>
            </a:r>
            <a:endParaRPr lang="en-US" sz="3434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545134" y="9641964"/>
            <a:ext cx="1820564" cy="40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65686A"/>
                </a:solidFill>
                <a:latin typeface="Poppins"/>
              </a:rPr>
              <a:t>(Mudanças)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831468" y="8721248"/>
            <a:ext cx="2926723" cy="121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52"/>
              </a:lnSpc>
            </a:pPr>
            <a:endParaRPr/>
          </a:p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Terem mais links direcionadores para melhor navegação.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200995" y="3208627"/>
            <a:ext cx="3030413" cy="91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Realiza o cadastro</a:t>
            </a:r>
          </a:p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Aguarda revisão do site</a:t>
            </a:r>
          </a:p>
          <a:p>
            <a:pPr>
              <a:lnSpc>
                <a:spcPts val="2452"/>
              </a:lnSpc>
            </a:pPr>
            <a:endParaRPr lang="en-US" sz="1751">
              <a:solidFill>
                <a:srgbClr val="65686A"/>
              </a:solidFill>
              <a:latin typeface="Poppins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8073821" y="6083136"/>
            <a:ext cx="1139463" cy="40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65686A"/>
                </a:solidFill>
                <a:latin typeface="Poppins"/>
              </a:rPr>
              <a:t>Ansioso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207962" y="7141399"/>
            <a:ext cx="2871180" cy="611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Não vejo a hora de utilizar este site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024891" y="8655704"/>
            <a:ext cx="3399441" cy="15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Cadastro realizado por etapas</a:t>
            </a:r>
          </a:p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Facilitar o entendimento do usuário ao preencher o cadastro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4414331" y="1202137"/>
            <a:ext cx="2510684" cy="1015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2"/>
              </a:lnSpc>
              <a:spcBef>
                <a:spcPct val="0"/>
              </a:spcBef>
            </a:pPr>
            <a:r>
              <a:rPr lang="en-US" sz="2844">
                <a:solidFill>
                  <a:srgbClr val="285430"/>
                </a:solidFill>
                <a:latin typeface="Poppins"/>
              </a:rPr>
              <a:t>Contrata voluntário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890848" y="2900223"/>
            <a:ext cx="2787415" cy="91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52"/>
              </a:lnSpc>
            </a:pPr>
            <a:endParaRPr/>
          </a:p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Adiciona publicações</a:t>
            </a:r>
          </a:p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Edita perfil</a:t>
            </a:r>
          </a:p>
        </p:txBody>
      </p:sp>
      <p:sp>
        <p:nvSpPr>
          <p:cNvPr id="47" name="Freeform 47"/>
          <p:cNvSpPr/>
          <p:nvPr/>
        </p:nvSpPr>
        <p:spPr>
          <a:xfrm>
            <a:off x="11744696" y="4954251"/>
            <a:ext cx="1079720" cy="1079720"/>
          </a:xfrm>
          <a:custGeom>
            <a:avLst/>
            <a:gdLst/>
            <a:ahLst/>
            <a:cxnLst/>
            <a:rect l="l" t="t" r="r" b="b"/>
            <a:pathLst>
              <a:path w="1079720" h="1079720">
                <a:moveTo>
                  <a:pt x="0" y="0"/>
                </a:moveTo>
                <a:lnTo>
                  <a:pt x="1079720" y="0"/>
                </a:lnTo>
                <a:lnTo>
                  <a:pt x="1079720" y="1079720"/>
                </a:lnTo>
                <a:lnTo>
                  <a:pt x="0" y="10797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8" name="TextBox 48"/>
          <p:cNvSpPr txBox="1"/>
          <p:nvPr/>
        </p:nvSpPr>
        <p:spPr>
          <a:xfrm>
            <a:off x="12046967" y="6083136"/>
            <a:ext cx="607504" cy="40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65686A"/>
                </a:solidFill>
                <a:latin typeface="Poppins"/>
              </a:rPr>
              <a:t>Feliz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734534" y="7118409"/>
            <a:ext cx="2871180" cy="91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Estou satisfeito com as funcionalidades do site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734534" y="9052563"/>
            <a:ext cx="2871180" cy="611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Dashboards com kpi’s intuitivas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98970" y="273855"/>
            <a:ext cx="5321768" cy="57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4218" spc="-126" dirty="0">
                <a:solidFill>
                  <a:srgbClr val="202020"/>
                </a:solidFill>
                <a:latin typeface="League Spartan"/>
              </a:rPr>
              <a:t>Jornada do </a:t>
            </a:r>
            <a:r>
              <a:rPr lang="en-US" sz="4218" spc="-126" dirty="0" err="1">
                <a:solidFill>
                  <a:srgbClr val="202020"/>
                </a:solidFill>
                <a:latin typeface="League Spartan"/>
              </a:rPr>
              <a:t>Usuário</a:t>
            </a:r>
            <a:endParaRPr lang="en-US" sz="4218" spc="-126" dirty="0">
              <a:solidFill>
                <a:srgbClr val="202020"/>
              </a:solidFill>
              <a:latin typeface="League Spartan"/>
            </a:endParaRPr>
          </a:p>
        </p:txBody>
      </p:sp>
      <p:sp>
        <p:nvSpPr>
          <p:cNvPr id="52" name="Freeform 52"/>
          <p:cNvSpPr/>
          <p:nvPr/>
        </p:nvSpPr>
        <p:spPr>
          <a:xfrm>
            <a:off x="4486045" y="4884148"/>
            <a:ext cx="1079720" cy="1079720"/>
          </a:xfrm>
          <a:custGeom>
            <a:avLst/>
            <a:gdLst/>
            <a:ahLst/>
            <a:cxnLst/>
            <a:rect l="l" t="t" r="r" b="b"/>
            <a:pathLst>
              <a:path w="1079720" h="1079720">
                <a:moveTo>
                  <a:pt x="0" y="0"/>
                </a:moveTo>
                <a:lnTo>
                  <a:pt x="1079720" y="0"/>
                </a:lnTo>
                <a:lnTo>
                  <a:pt x="1079720" y="1079721"/>
                </a:lnTo>
                <a:lnTo>
                  <a:pt x="0" y="1079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3" name="TextBox 53"/>
          <p:cNvSpPr txBox="1"/>
          <p:nvPr/>
        </p:nvSpPr>
        <p:spPr>
          <a:xfrm>
            <a:off x="11001234" y="1202137"/>
            <a:ext cx="2510684" cy="1015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2"/>
              </a:lnSpc>
            </a:pPr>
            <a:r>
              <a:rPr lang="en-US" sz="2844">
                <a:solidFill>
                  <a:srgbClr val="285430"/>
                </a:solidFill>
                <a:latin typeface="Poppins"/>
              </a:rPr>
              <a:t>Perfil da </a:t>
            </a:r>
          </a:p>
          <a:p>
            <a:pPr algn="ctr">
              <a:lnSpc>
                <a:spcPts val="3982"/>
              </a:lnSpc>
              <a:spcBef>
                <a:spcPct val="0"/>
              </a:spcBef>
            </a:pPr>
            <a:r>
              <a:rPr lang="en-US" sz="2844">
                <a:solidFill>
                  <a:srgbClr val="285430"/>
                </a:solidFill>
                <a:latin typeface="Poppins"/>
              </a:rPr>
              <a:t>ONG’s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4167547" y="2937272"/>
            <a:ext cx="3091753" cy="121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52"/>
              </a:lnSpc>
            </a:pPr>
            <a:endParaRPr/>
          </a:p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O gestor da ong cria campanha e Contrata voluntario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4942649" y="6083136"/>
            <a:ext cx="1248861" cy="40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65686A"/>
                </a:solidFill>
                <a:latin typeface="Poppins"/>
              </a:rPr>
              <a:t>Receoso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4194896" y="6900790"/>
            <a:ext cx="2702768" cy="15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Tomara que eu consiga encontrar um voluntario com as habilidades que procuro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4167547" y="8748517"/>
            <a:ext cx="2730118" cy="121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8242" lvl="1" indent="-189121">
              <a:lnSpc>
                <a:spcPts val="2452"/>
              </a:lnSpc>
              <a:buFont typeface="Arial"/>
              <a:buChar char="•"/>
            </a:pPr>
            <a:r>
              <a:rPr lang="en-US" sz="1751">
                <a:solidFill>
                  <a:srgbClr val="65686A"/>
                </a:solidFill>
                <a:latin typeface="Poppins"/>
              </a:rPr>
              <a:t>Criar campo de habilidades no cadastro do voluntario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0" grpId="0"/>
      <p:bldP spid="51" grpId="0"/>
      <p:bldP spid="52" grpId="0" animBg="1"/>
      <p:bldP spid="53" grpId="0"/>
      <p:bldP spid="54" grpId="0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5400000">
            <a:off x="-225028" y="287954"/>
            <a:ext cx="2507456" cy="3086100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6005572" y="6461522"/>
            <a:ext cx="2507456" cy="3086100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D763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82296" y="1516880"/>
            <a:ext cx="10740942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Matriz</a:t>
            </a:r>
            <a:r>
              <a:rPr lang="en-US" sz="6595" spc="-197" dirty="0">
                <a:solidFill>
                  <a:srgbClr val="202020"/>
                </a:solidFill>
                <a:latin typeface="League Spartan"/>
              </a:rPr>
              <a:t> de </a:t>
            </a: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Concorrência</a:t>
            </a:r>
            <a:endParaRPr lang="en-US" sz="6595" spc="-197" dirty="0">
              <a:solidFill>
                <a:srgbClr val="202020"/>
              </a:solidFill>
              <a:latin typeface="League Spartan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3084679" y="2838628"/>
            <a:ext cx="3029702" cy="521135"/>
            <a:chOff x="0" y="0"/>
            <a:chExt cx="832297" cy="1431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2297" cy="143162"/>
            </a:xfrm>
            <a:custGeom>
              <a:avLst/>
              <a:gdLst/>
              <a:ahLst/>
              <a:cxnLst/>
              <a:rect l="l" t="t" r="r" b="b"/>
              <a:pathLst>
                <a:path w="832297" h="143162">
                  <a:moveTo>
                    <a:pt x="0" y="0"/>
                  </a:moveTo>
                  <a:lnTo>
                    <a:pt x="832297" y="0"/>
                  </a:lnTo>
                  <a:lnTo>
                    <a:pt x="832297" y="143162"/>
                  </a:lnTo>
                  <a:lnTo>
                    <a:pt x="0" y="143162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832297" cy="162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Geolocalização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084679" y="3435963"/>
            <a:ext cx="3029702" cy="575692"/>
            <a:chOff x="0" y="0"/>
            <a:chExt cx="832297" cy="1581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32297" cy="158150"/>
            </a:xfrm>
            <a:custGeom>
              <a:avLst/>
              <a:gdLst/>
              <a:ahLst/>
              <a:cxnLst/>
              <a:rect l="l" t="t" r="r" b="b"/>
              <a:pathLst>
                <a:path w="832297" h="158150">
                  <a:moveTo>
                    <a:pt x="0" y="0"/>
                  </a:moveTo>
                  <a:lnTo>
                    <a:pt x="832297" y="0"/>
                  </a:lnTo>
                  <a:lnTo>
                    <a:pt x="832297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832297" cy="17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Chat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219553" y="2840829"/>
            <a:ext cx="1904945" cy="518934"/>
            <a:chOff x="0" y="0"/>
            <a:chExt cx="523312" cy="14255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19553" y="3435963"/>
            <a:ext cx="1904945" cy="575692"/>
            <a:chOff x="0" y="0"/>
            <a:chExt cx="523312" cy="15815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7074982" y="3002151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3" name="Group 23"/>
          <p:cNvGrpSpPr/>
          <p:nvPr/>
        </p:nvGrpSpPr>
        <p:grpSpPr>
          <a:xfrm>
            <a:off x="8229273" y="2844026"/>
            <a:ext cx="1904945" cy="518934"/>
            <a:chOff x="0" y="0"/>
            <a:chExt cx="523312" cy="14255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9084702" y="3005348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7" name="Group 27"/>
          <p:cNvGrpSpPr/>
          <p:nvPr/>
        </p:nvGrpSpPr>
        <p:grpSpPr>
          <a:xfrm>
            <a:off x="10239787" y="2844026"/>
            <a:ext cx="1904945" cy="518934"/>
            <a:chOff x="0" y="0"/>
            <a:chExt cx="523312" cy="14255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095216" y="3005348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1" name="Group 31"/>
          <p:cNvGrpSpPr/>
          <p:nvPr/>
        </p:nvGrpSpPr>
        <p:grpSpPr>
          <a:xfrm>
            <a:off x="12249904" y="2844026"/>
            <a:ext cx="1904945" cy="518934"/>
            <a:chOff x="0" y="0"/>
            <a:chExt cx="523312" cy="14255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13105333" y="3005348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5" name="Group 35"/>
          <p:cNvGrpSpPr/>
          <p:nvPr/>
        </p:nvGrpSpPr>
        <p:grpSpPr>
          <a:xfrm>
            <a:off x="8229273" y="3439160"/>
            <a:ext cx="1904945" cy="575692"/>
            <a:chOff x="0" y="0"/>
            <a:chExt cx="523312" cy="15815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38993" y="3442357"/>
            <a:ext cx="1904945" cy="575692"/>
            <a:chOff x="0" y="0"/>
            <a:chExt cx="523312" cy="158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2248713" y="3445554"/>
            <a:ext cx="1904945" cy="575692"/>
            <a:chOff x="0" y="0"/>
            <a:chExt cx="523312" cy="15815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  <a:ln w="28575" cap="sq">
              <a:solidFill>
                <a:srgbClr val="285430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3084679" y="4097446"/>
            <a:ext cx="3029702" cy="521135"/>
            <a:chOff x="0" y="0"/>
            <a:chExt cx="832297" cy="143162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32297" cy="143162"/>
            </a:xfrm>
            <a:custGeom>
              <a:avLst/>
              <a:gdLst/>
              <a:ahLst/>
              <a:cxnLst/>
              <a:rect l="l" t="t" r="r" b="b"/>
              <a:pathLst>
                <a:path w="832297" h="143162">
                  <a:moveTo>
                    <a:pt x="0" y="0"/>
                  </a:moveTo>
                  <a:lnTo>
                    <a:pt x="832297" y="0"/>
                  </a:lnTo>
                  <a:lnTo>
                    <a:pt x="832297" y="143162"/>
                  </a:lnTo>
                  <a:lnTo>
                    <a:pt x="0" y="143162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19050"/>
              <a:ext cx="832297" cy="162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Inscrição Voluntariado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219553" y="4099648"/>
            <a:ext cx="1904945" cy="518934"/>
            <a:chOff x="0" y="0"/>
            <a:chExt cx="523312" cy="1425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7074982" y="4260970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1" name="Group 51"/>
          <p:cNvGrpSpPr/>
          <p:nvPr/>
        </p:nvGrpSpPr>
        <p:grpSpPr>
          <a:xfrm>
            <a:off x="8229273" y="4102845"/>
            <a:ext cx="1904945" cy="518934"/>
            <a:chOff x="0" y="0"/>
            <a:chExt cx="523312" cy="142558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54" name="Freeform 54"/>
          <p:cNvSpPr/>
          <p:nvPr/>
        </p:nvSpPr>
        <p:spPr>
          <a:xfrm>
            <a:off x="9086523" y="4291077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5" name="Group 55"/>
          <p:cNvGrpSpPr/>
          <p:nvPr/>
        </p:nvGrpSpPr>
        <p:grpSpPr>
          <a:xfrm>
            <a:off x="10239787" y="4102845"/>
            <a:ext cx="1904945" cy="518934"/>
            <a:chOff x="0" y="0"/>
            <a:chExt cx="523312" cy="142558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58" name="Freeform 58"/>
          <p:cNvSpPr/>
          <p:nvPr/>
        </p:nvSpPr>
        <p:spPr>
          <a:xfrm>
            <a:off x="11095216" y="4264167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9" name="Group 59"/>
          <p:cNvGrpSpPr/>
          <p:nvPr/>
        </p:nvGrpSpPr>
        <p:grpSpPr>
          <a:xfrm>
            <a:off x="12249904" y="4102845"/>
            <a:ext cx="1904945" cy="518934"/>
            <a:chOff x="0" y="0"/>
            <a:chExt cx="523312" cy="142558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13106757" y="4268896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63" name="Group 63"/>
          <p:cNvGrpSpPr/>
          <p:nvPr/>
        </p:nvGrpSpPr>
        <p:grpSpPr>
          <a:xfrm>
            <a:off x="3084679" y="4697978"/>
            <a:ext cx="3029702" cy="575692"/>
            <a:chOff x="0" y="0"/>
            <a:chExt cx="832297" cy="15815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32297" cy="158150"/>
            </a:xfrm>
            <a:custGeom>
              <a:avLst/>
              <a:gdLst/>
              <a:ahLst/>
              <a:cxnLst/>
              <a:rect l="l" t="t" r="r" b="b"/>
              <a:pathLst>
                <a:path w="832297" h="158150">
                  <a:moveTo>
                    <a:pt x="0" y="0"/>
                  </a:moveTo>
                  <a:lnTo>
                    <a:pt x="832297" y="0"/>
                  </a:lnTo>
                  <a:lnTo>
                    <a:pt x="832297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19050"/>
              <a:ext cx="832297" cy="17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Acessibilidade para Libras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6219553" y="4697978"/>
            <a:ext cx="1904945" cy="575692"/>
            <a:chOff x="0" y="0"/>
            <a:chExt cx="523312" cy="15815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8229273" y="4701175"/>
            <a:ext cx="1904945" cy="575692"/>
            <a:chOff x="0" y="0"/>
            <a:chExt cx="523312" cy="15815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0238993" y="4704372"/>
            <a:ext cx="1904945" cy="575692"/>
            <a:chOff x="0" y="0"/>
            <a:chExt cx="523312" cy="15815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12248713" y="4707569"/>
            <a:ext cx="1904945" cy="575692"/>
            <a:chOff x="0" y="0"/>
            <a:chExt cx="523312" cy="158150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3084679" y="5359462"/>
            <a:ext cx="3029702" cy="521135"/>
            <a:chOff x="0" y="0"/>
            <a:chExt cx="832297" cy="143162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832297" cy="143162"/>
            </a:xfrm>
            <a:custGeom>
              <a:avLst/>
              <a:gdLst/>
              <a:ahLst/>
              <a:cxnLst/>
              <a:rect l="l" t="t" r="r" b="b"/>
              <a:pathLst>
                <a:path w="832297" h="143162">
                  <a:moveTo>
                    <a:pt x="0" y="0"/>
                  </a:moveTo>
                  <a:lnTo>
                    <a:pt x="832297" y="0"/>
                  </a:lnTo>
                  <a:lnTo>
                    <a:pt x="832297" y="143162"/>
                  </a:lnTo>
                  <a:lnTo>
                    <a:pt x="0" y="143162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0" y="-19050"/>
              <a:ext cx="832297" cy="162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Faq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219553" y="5361663"/>
            <a:ext cx="1904945" cy="518934"/>
            <a:chOff x="0" y="0"/>
            <a:chExt cx="523312" cy="142558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8229273" y="5364860"/>
            <a:ext cx="1904945" cy="518934"/>
            <a:chOff x="0" y="0"/>
            <a:chExt cx="523312" cy="142558"/>
          </a:xfrm>
        </p:grpSpPr>
        <p:sp>
          <p:nvSpPr>
            <p:cNvPr id="85" name="Freeform 85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10239787" y="5364860"/>
            <a:ext cx="1904945" cy="518934"/>
            <a:chOff x="0" y="0"/>
            <a:chExt cx="523312" cy="142558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TextBox 89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12249904" y="5364860"/>
            <a:ext cx="1904945" cy="518934"/>
            <a:chOff x="0" y="0"/>
            <a:chExt cx="523312" cy="142558"/>
          </a:xfrm>
        </p:grpSpPr>
        <p:sp>
          <p:nvSpPr>
            <p:cNvPr id="91" name="Freeform 91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TextBox 92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3085871" y="5959994"/>
            <a:ext cx="3029702" cy="575692"/>
            <a:chOff x="0" y="0"/>
            <a:chExt cx="832297" cy="158150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832297" cy="158150"/>
            </a:xfrm>
            <a:custGeom>
              <a:avLst/>
              <a:gdLst/>
              <a:ahLst/>
              <a:cxnLst/>
              <a:rect l="l" t="t" r="r" b="b"/>
              <a:pathLst>
                <a:path w="832297" h="158150">
                  <a:moveTo>
                    <a:pt x="0" y="0"/>
                  </a:moveTo>
                  <a:lnTo>
                    <a:pt x="832297" y="0"/>
                  </a:lnTo>
                  <a:lnTo>
                    <a:pt x="832297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TextBox 95"/>
            <p:cNvSpPr txBox="1"/>
            <p:nvPr/>
          </p:nvSpPr>
          <p:spPr>
            <a:xfrm>
              <a:off x="0" y="-19050"/>
              <a:ext cx="832297" cy="17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Feedback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6220745" y="5959994"/>
            <a:ext cx="1904945" cy="575692"/>
            <a:chOff x="0" y="0"/>
            <a:chExt cx="523312" cy="158150"/>
          </a:xfrm>
        </p:grpSpPr>
        <p:sp>
          <p:nvSpPr>
            <p:cNvPr id="97" name="Freeform 97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TextBox 98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8230465" y="5963191"/>
            <a:ext cx="1904945" cy="575692"/>
            <a:chOff x="0" y="0"/>
            <a:chExt cx="523312" cy="158150"/>
          </a:xfrm>
        </p:grpSpPr>
        <p:sp>
          <p:nvSpPr>
            <p:cNvPr id="100" name="Freeform 100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TextBox 101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10240185" y="5966388"/>
            <a:ext cx="1904945" cy="575692"/>
            <a:chOff x="0" y="0"/>
            <a:chExt cx="523312" cy="158150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TextBox 104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12249904" y="5969585"/>
            <a:ext cx="1904945" cy="575692"/>
            <a:chOff x="0" y="0"/>
            <a:chExt cx="523312" cy="158150"/>
          </a:xfrm>
        </p:grpSpPr>
        <p:sp>
          <p:nvSpPr>
            <p:cNvPr id="106" name="Freeform 106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TextBox 107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3085871" y="6621477"/>
            <a:ext cx="3029702" cy="521135"/>
            <a:chOff x="0" y="0"/>
            <a:chExt cx="832297" cy="143162"/>
          </a:xfrm>
        </p:grpSpPr>
        <p:sp>
          <p:nvSpPr>
            <p:cNvPr id="109" name="Freeform 109"/>
            <p:cNvSpPr/>
            <p:nvPr/>
          </p:nvSpPr>
          <p:spPr>
            <a:xfrm>
              <a:off x="0" y="0"/>
              <a:ext cx="832297" cy="143162"/>
            </a:xfrm>
            <a:custGeom>
              <a:avLst/>
              <a:gdLst/>
              <a:ahLst/>
              <a:cxnLst/>
              <a:rect l="l" t="t" r="r" b="b"/>
              <a:pathLst>
                <a:path w="832297" h="143162">
                  <a:moveTo>
                    <a:pt x="0" y="0"/>
                  </a:moveTo>
                  <a:lnTo>
                    <a:pt x="832297" y="0"/>
                  </a:lnTo>
                  <a:lnTo>
                    <a:pt x="832297" y="143162"/>
                  </a:lnTo>
                  <a:lnTo>
                    <a:pt x="0" y="143162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TextBox 110"/>
            <p:cNvSpPr txBox="1"/>
            <p:nvPr/>
          </p:nvSpPr>
          <p:spPr>
            <a:xfrm>
              <a:off x="0" y="-19050"/>
              <a:ext cx="832297" cy="162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Sessão “Como contribuir”</a:t>
              </a: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6220745" y="6623679"/>
            <a:ext cx="1904945" cy="518934"/>
            <a:chOff x="0" y="0"/>
            <a:chExt cx="523312" cy="142558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TextBox 113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8230465" y="6626876"/>
            <a:ext cx="1904945" cy="518934"/>
            <a:chOff x="0" y="0"/>
            <a:chExt cx="523312" cy="142558"/>
          </a:xfrm>
        </p:grpSpPr>
        <p:sp>
          <p:nvSpPr>
            <p:cNvPr id="115" name="Freeform 115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TextBox 116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17" name="Group 117"/>
          <p:cNvGrpSpPr/>
          <p:nvPr/>
        </p:nvGrpSpPr>
        <p:grpSpPr>
          <a:xfrm>
            <a:off x="10240979" y="6626876"/>
            <a:ext cx="1904945" cy="518934"/>
            <a:chOff x="0" y="0"/>
            <a:chExt cx="523312" cy="142558"/>
          </a:xfrm>
        </p:grpSpPr>
        <p:sp>
          <p:nvSpPr>
            <p:cNvPr id="118" name="Freeform 118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TextBox 119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12251096" y="6626876"/>
            <a:ext cx="1904945" cy="518934"/>
            <a:chOff x="0" y="0"/>
            <a:chExt cx="523312" cy="142558"/>
          </a:xfrm>
        </p:grpSpPr>
        <p:sp>
          <p:nvSpPr>
            <p:cNvPr id="121" name="Freeform 121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TextBox 122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3084679" y="7222010"/>
            <a:ext cx="3029702" cy="575692"/>
            <a:chOff x="0" y="0"/>
            <a:chExt cx="832297" cy="158150"/>
          </a:xfrm>
        </p:grpSpPr>
        <p:sp>
          <p:nvSpPr>
            <p:cNvPr id="124" name="Freeform 124"/>
            <p:cNvSpPr/>
            <p:nvPr/>
          </p:nvSpPr>
          <p:spPr>
            <a:xfrm>
              <a:off x="0" y="0"/>
              <a:ext cx="832297" cy="158150"/>
            </a:xfrm>
            <a:custGeom>
              <a:avLst/>
              <a:gdLst/>
              <a:ahLst/>
              <a:cxnLst/>
              <a:rect l="l" t="t" r="r" b="b"/>
              <a:pathLst>
                <a:path w="832297" h="158150">
                  <a:moveTo>
                    <a:pt x="0" y="0"/>
                  </a:moveTo>
                  <a:lnTo>
                    <a:pt x="832297" y="0"/>
                  </a:lnTo>
                  <a:lnTo>
                    <a:pt x="832297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TextBox 125"/>
            <p:cNvSpPr txBox="1"/>
            <p:nvPr/>
          </p:nvSpPr>
          <p:spPr>
            <a:xfrm>
              <a:off x="0" y="-19050"/>
              <a:ext cx="832297" cy="17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Sobre nós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6219553" y="7222010"/>
            <a:ext cx="1904945" cy="575692"/>
            <a:chOff x="0" y="0"/>
            <a:chExt cx="523312" cy="158150"/>
          </a:xfrm>
        </p:grpSpPr>
        <p:sp>
          <p:nvSpPr>
            <p:cNvPr id="127" name="Freeform 127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TextBox 128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8229273" y="7225207"/>
            <a:ext cx="1904945" cy="575692"/>
            <a:chOff x="0" y="0"/>
            <a:chExt cx="523312" cy="158150"/>
          </a:xfrm>
        </p:grpSpPr>
        <p:sp>
          <p:nvSpPr>
            <p:cNvPr id="130" name="Freeform 130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TextBox 131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10238993" y="7228404"/>
            <a:ext cx="1904945" cy="575692"/>
            <a:chOff x="0" y="0"/>
            <a:chExt cx="523312" cy="158150"/>
          </a:xfrm>
        </p:grpSpPr>
        <p:sp>
          <p:nvSpPr>
            <p:cNvPr id="133" name="Freeform 133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TextBox 134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12248713" y="7231600"/>
            <a:ext cx="1904945" cy="575692"/>
            <a:chOff x="0" y="0"/>
            <a:chExt cx="523312" cy="158150"/>
          </a:xfrm>
        </p:grpSpPr>
        <p:sp>
          <p:nvSpPr>
            <p:cNvPr id="136" name="Freeform 136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TextBox 137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3083488" y="7883493"/>
            <a:ext cx="3029702" cy="521135"/>
            <a:chOff x="0" y="0"/>
            <a:chExt cx="832297" cy="143162"/>
          </a:xfrm>
        </p:grpSpPr>
        <p:sp>
          <p:nvSpPr>
            <p:cNvPr id="139" name="Freeform 139"/>
            <p:cNvSpPr/>
            <p:nvPr/>
          </p:nvSpPr>
          <p:spPr>
            <a:xfrm>
              <a:off x="0" y="0"/>
              <a:ext cx="832297" cy="143162"/>
            </a:xfrm>
            <a:custGeom>
              <a:avLst/>
              <a:gdLst/>
              <a:ahLst/>
              <a:cxnLst/>
              <a:rect l="l" t="t" r="r" b="b"/>
              <a:pathLst>
                <a:path w="832297" h="143162">
                  <a:moveTo>
                    <a:pt x="0" y="0"/>
                  </a:moveTo>
                  <a:lnTo>
                    <a:pt x="832297" y="0"/>
                  </a:lnTo>
                  <a:lnTo>
                    <a:pt x="832297" y="143162"/>
                  </a:lnTo>
                  <a:lnTo>
                    <a:pt x="0" y="143162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TextBox 140"/>
            <p:cNvSpPr txBox="1"/>
            <p:nvPr/>
          </p:nvSpPr>
          <p:spPr>
            <a:xfrm>
              <a:off x="0" y="-19050"/>
              <a:ext cx="832297" cy="162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Notificações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6218362" y="7885694"/>
            <a:ext cx="1904945" cy="518934"/>
            <a:chOff x="0" y="0"/>
            <a:chExt cx="523312" cy="142558"/>
          </a:xfrm>
        </p:grpSpPr>
        <p:sp>
          <p:nvSpPr>
            <p:cNvPr id="142" name="Freeform 142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TextBox 143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8228082" y="7888891"/>
            <a:ext cx="1904945" cy="518934"/>
            <a:chOff x="0" y="0"/>
            <a:chExt cx="523312" cy="142558"/>
          </a:xfrm>
        </p:grpSpPr>
        <p:sp>
          <p:nvSpPr>
            <p:cNvPr id="145" name="Freeform 145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TextBox 146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10238596" y="7888891"/>
            <a:ext cx="1904945" cy="518934"/>
            <a:chOff x="0" y="0"/>
            <a:chExt cx="523312" cy="142558"/>
          </a:xfrm>
        </p:grpSpPr>
        <p:sp>
          <p:nvSpPr>
            <p:cNvPr id="148" name="Freeform 148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9" name="TextBox 149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12248713" y="7888891"/>
            <a:ext cx="1904945" cy="518934"/>
            <a:chOff x="0" y="0"/>
            <a:chExt cx="523312" cy="142558"/>
          </a:xfrm>
        </p:grpSpPr>
        <p:sp>
          <p:nvSpPr>
            <p:cNvPr id="151" name="Freeform 151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TextBox 152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3083488" y="8484025"/>
            <a:ext cx="3029702" cy="575692"/>
            <a:chOff x="0" y="0"/>
            <a:chExt cx="832297" cy="158150"/>
          </a:xfrm>
        </p:grpSpPr>
        <p:sp>
          <p:nvSpPr>
            <p:cNvPr id="154" name="Freeform 154"/>
            <p:cNvSpPr/>
            <p:nvPr/>
          </p:nvSpPr>
          <p:spPr>
            <a:xfrm>
              <a:off x="0" y="0"/>
              <a:ext cx="832297" cy="158150"/>
            </a:xfrm>
            <a:custGeom>
              <a:avLst/>
              <a:gdLst/>
              <a:ahLst/>
              <a:cxnLst/>
              <a:rect l="l" t="t" r="r" b="b"/>
              <a:pathLst>
                <a:path w="832297" h="158150">
                  <a:moveTo>
                    <a:pt x="0" y="0"/>
                  </a:moveTo>
                  <a:lnTo>
                    <a:pt x="832297" y="0"/>
                  </a:lnTo>
                  <a:lnTo>
                    <a:pt x="832297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TextBox 155"/>
            <p:cNvSpPr txBox="1"/>
            <p:nvPr/>
          </p:nvSpPr>
          <p:spPr>
            <a:xfrm>
              <a:off x="0" y="-19050"/>
              <a:ext cx="832297" cy="17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Dashboard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6218362" y="8484025"/>
            <a:ext cx="1904945" cy="575692"/>
            <a:chOff x="0" y="0"/>
            <a:chExt cx="523312" cy="158150"/>
          </a:xfrm>
        </p:grpSpPr>
        <p:sp>
          <p:nvSpPr>
            <p:cNvPr id="157" name="Freeform 157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TextBox 158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8228082" y="8487222"/>
            <a:ext cx="1904945" cy="575692"/>
            <a:chOff x="0" y="0"/>
            <a:chExt cx="523312" cy="158150"/>
          </a:xfrm>
        </p:grpSpPr>
        <p:sp>
          <p:nvSpPr>
            <p:cNvPr id="160" name="Freeform 160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TextBox 161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10237802" y="8490419"/>
            <a:ext cx="1904945" cy="575692"/>
            <a:chOff x="0" y="0"/>
            <a:chExt cx="523312" cy="158150"/>
          </a:xfrm>
        </p:grpSpPr>
        <p:sp>
          <p:nvSpPr>
            <p:cNvPr id="163" name="Freeform 163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4" name="TextBox 164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12247522" y="8493616"/>
            <a:ext cx="1904945" cy="575692"/>
            <a:chOff x="0" y="0"/>
            <a:chExt cx="523312" cy="158150"/>
          </a:xfrm>
        </p:grpSpPr>
        <p:sp>
          <p:nvSpPr>
            <p:cNvPr id="166" name="Freeform 166"/>
            <p:cNvSpPr/>
            <p:nvPr/>
          </p:nvSpPr>
          <p:spPr>
            <a:xfrm>
              <a:off x="0" y="0"/>
              <a:ext cx="523312" cy="158150"/>
            </a:xfrm>
            <a:custGeom>
              <a:avLst/>
              <a:gdLst/>
              <a:ahLst/>
              <a:cxnLst/>
              <a:rect l="l" t="t" r="r" b="b"/>
              <a:pathLst>
                <a:path w="523312" h="158150">
                  <a:moveTo>
                    <a:pt x="0" y="0"/>
                  </a:moveTo>
                  <a:lnTo>
                    <a:pt x="523312" y="0"/>
                  </a:lnTo>
                  <a:lnTo>
                    <a:pt x="523312" y="158150"/>
                  </a:lnTo>
                  <a:lnTo>
                    <a:pt x="0" y="158150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TextBox 167"/>
            <p:cNvSpPr txBox="1"/>
            <p:nvPr/>
          </p:nvSpPr>
          <p:spPr>
            <a:xfrm>
              <a:off x="0" y="-28575"/>
              <a:ext cx="523312" cy="186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3082296" y="9145508"/>
            <a:ext cx="3029702" cy="521135"/>
            <a:chOff x="0" y="0"/>
            <a:chExt cx="832297" cy="143162"/>
          </a:xfrm>
        </p:grpSpPr>
        <p:sp>
          <p:nvSpPr>
            <p:cNvPr id="169" name="Freeform 169"/>
            <p:cNvSpPr/>
            <p:nvPr/>
          </p:nvSpPr>
          <p:spPr>
            <a:xfrm>
              <a:off x="0" y="0"/>
              <a:ext cx="832297" cy="143162"/>
            </a:xfrm>
            <a:custGeom>
              <a:avLst/>
              <a:gdLst/>
              <a:ahLst/>
              <a:cxnLst/>
              <a:rect l="l" t="t" r="r" b="b"/>
              <a:pathLst>
                <a:path w="832297" h="143162">
                  <a:moveTo>
                    <a:pt x="0" y="0"/>
                  </a:moveTo>
                  <a:lnTo>
                    <a:pt x="832297" y="0"/>
                  </a:lnTo>
                  <a:lnTo>
                    <a:pt x="832297" y="143162"/>
                  </a:lnTo>
                  <a:lnTo>
                    <a:pt x="0" y="143162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0" name="TextBox 170"/>
            <p:cNvSpPr txBox="1"/>
            <p:nvPr/>
          </p:nvSpPr>
          <p:spPr>
            <a:xfrm>
              <a:off x="0" y="-19050"/>
              <a:ext cx="832297" cy="162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499" spc="29">
                  <a:solidFill>
                    <a:srgbClr val="000000"/>
                  </a:solidFill>
                  <a:latin typeface="League Spartan"/>
                </a:rPr>
                <a:t>Fórum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6217171" y="9147710"/>
            <a:ext cx="1904945" cy="518934"/>
            <a:chOff x="0" y="0"/>
            <a:chExt cx="523312" cy="142558"/>
          </a:xfrm>
        </p:grpSpPr>
        <p:sp>
          <p:nvSpPr>
            <p:cNvPr id="172" name="Freeform 172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TextBox 173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74" name="Group 174"/>
          <p:cNvGrpSpPr/>
          <p:nvPr/>
        </p:nvGrpSpPr>
        <p:grpSpPr>
          <a:xfrm>
            <a:off x="8226890" y="9150907"/>
            <a:ext cx="1904945" cy="518934"/>
            <a:chOff x="0" y="0"/>
            <a:chExt cx="523312" cy="142558"/>
          </a:xfrm>
        </p:grpSpPr>
        <p:sp>
          <p:nvSpPr>
            <p:cNvPr id="175" name="Freeform 175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TextBox 176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10237405" y="9150907"/>
            <a:ext cx="1904945" cy="518934"/>
            <a:chOff x="0" y="0"/>
            <a:chExt cx="523312" cy="142558"/>
          </a:xfrm>
        </p:grpSpPr>
        <p:sp>
          <p:nvSpPr>
            <p:cNvPr id="178" name="Freeform 178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9" name="TextBox 179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12247522" y="9150907"/>
            <a:ext cx="1904945" cy="518934"/>
            <a:chOff x="0" y="0"/>
            <a:chExt cx="523312" cy="142558"/>
          </a:xfrm>
        </p:grpSpPr>
        <p:sp>
          <p:nvSpPr>
            <p:cNvPr id="181" name="Freeform 181"/>
            <p:cNvSpPr/>
            <p:nvPr/>
          </p:nvSpPr>
          <p:spPr>
            <a:xfrm>
              <a:off x="0" y="0"/>
              <a:ext cx="523312" cy="142558"/>
            </a:xfrm>
            <a:custGeom>
              <a:avLst/>
              <a:gdLst/>
              <a:ahLst/>
              <a:cxnLst/>
              <a:rect l="l" t="t" r="r" b="b"/>
              <a:pathLst>
                <a:path w="523312" h="142558">
                  <a:moveTo>
                    <a:pt x="0" y="0"/>
                  </a:moveTo>
                  <a:lnTo>
                    <a:pt x="523312" y="0"/>
                  </a:lnTo>
                  <a:lnTo>
                    <a:pt x="523312" y="142558"/>
                  </a:lnTo>
                  <a:lnTo>
                    <a:pt x="0" y="142558"/>
                  </a:lnTo>
                  <a:close/>
                </a:path>
              </a:pathLst>
            </a:custGeom>
            <a:solidFill>
              <a:srgbClr val="F8FAF3"/>
            </a:solidFill>
            <a:ln w="28575" cap="sq">
              <a:solidFill>
                <a:srgbClr val="285430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TextBox 182"/>
            <p:cNvSpPr txBox="1"/>
            <p:nvPr/>
          </p:nvSpPr>
          <p:spPr>
            <a:xfrm>
              <a:off x="0" y="-28575"/>
              <a:ext cx="523312" cy="171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183" name="Freeform 183"/>
          <p:cNvSpPr/>
          <p:nvPr/>
        </p:nvSpPr>
        <p:spPr>
          <a:xfrm>
            <a:off x="7072599" y="3607413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4" name="Freeform 184"/>
          <p:cNvSpPr/>
          <p:nvPr/>
        </p:nvSpPr>
        <p:spPr>
          <a:xfrm>
            <a:off x="7076173" y="4913856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5" name="Freeform 185"/>
          <p:cNvSpPr/>
          <p:nvPr/>
        </p:nvSpPr>
        <p:spPr>
          <a:xfrm>
            <a:off x="7079747" y="6160387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6" name="Freeform 186"/>
          <p:cNvSpPr/>
          <p:nvPr/>
        </p:nvSpPr>
        <p:spPr>
          <a:xfrm>
            <a:off x="7079747" y="5568946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7" name="Freeform 187"/>
          <p:cNvSpPr/>
          <p:nvPr/>
        </p:nvSpPr>
        <p:spPr>
          <a:xfrm>
            <a:off x="7079747" y="6792861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8" name="Freeform 188"/>
          <p:cNvSpPr/>
          <p:nvPr/>
        </p:nvSpPr>
        <p:spPr>
          <a:xfrm>
            <a:off x="7079747" y="7409313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9" name="Freeform 189"/>
          <p:cNvSpPr/>
          <p:nvPr/>
        </p:nvSpPr>
        <p:spPr>
          <a:xfrm>
            <a:off x="7079747" y="8025764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0" name="Freeform 190"/>
          <p:cNvSpPr/>
          <p:nvPr/>
        </p:nvSpPr>
        <p:spPr>
          <a:xfrm>
            <a:off x="7079747" y="8699903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1" name="Freeform 191"/>
          <p:cNvSpPr/>
          <p:nvPr/>
        </p:nvSpPr>
        <p:spPr>
          <a:xfrm>
            <a:off x="7079747" y="9309032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2" name="Freeform 192"/>
          <p:cNvSpPr/>
          <p:nvPr/>
        </p:nvSpPr>
        <p:spPr>
          <a:xfrm>
            <a:off x="9082319" y="3636356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3" name="Freeform 193"/>
          <p:cNvSpPr/>
          <p:nvPr/>
        </p:nvSpPr>
        <p:spPr>
          <a:xfrm>
            <a:off x="9082319" y="4913856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4" name="Freeform 194"/>
          <p:cNvSpPr/>
          <p:nvPr/>
        </p:nvSpPr>
        <p:spPr>
          <a:xfrm>
            <a:off x="9086523" y="5553093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5" name="Freeform 195"/>
          <p:cNvSpPr/>
          <p:nvPr/>
        </p:nvSpPr>
        <p:spPr>
          <a:xfrm>
            <a:off x="9082319" y="6160387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6" name="Freeform 196"/>
          <p:cNvSpPr/>
          <p:nvPr/>
        </p:nvSpPr>
        <p:spPr>
          <a:xfrm>
            <a:off x="9082319" y="6777008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7" name="Freeform 197"/>
          <p:cNvSpPr/>
          <p:nvPr/>
        </p:nvSpPr>
        <p:spPr>
          <a:xfrm>
            <a:off x="9082319" y="7422402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8" name="Freeform 198"/>
          <p:cNvSpPr/>
          <p:nvPr/>
        </p:nvSpPr>
        <p:spPr>
          <a:xfrm>
            <a:off x="9082319" y="8039024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9" name="Freeform 199"/>
          <p:cNvSpPr/>
          <p:nvPr/>
        </p:nvSpPr>
        <p:spPr>
          <a:xfrm>
            <a:off x="9082319" y="8655645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0" name="Freeform 200"/>
          <p:cNvSpPr/>
          <p:nvPr/>
        </p:nvSpPr>
        <p:spPr>
          <a:xfrm>
            <a:off x="9082319" y="9272267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1" name="Freeform 201"/>
          <p:cNvSpPr/>
          <p:nvPr/>
        </p:nvSpPr>
        <p:spPr>
          <a:xfrm>
            <a:off x="11092833" y="3651581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2" name="Freeform 202"/>
          <p:cNvSpPr/>
          <p:nvPr/>
        </p:nvSpPr>
        <p:spPr>
          <a:xfrm>
            <a:off x="11096407" y="4926578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3" name="Freeform 203"/>
          <p:cNvSpPr/>
          <p:nvPr/>
        </p:nvSpPr>
        <p:spPr>
          <a:xfrm>
            <a:off x="11096407" y="5537240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4" name="Freeform 204"/>
          <p:cNvSpPr/>
          <p:nvPr/>
        </p:nvSpPr>
        <p:spPr>
          <a:xfrm>
            <a:off x="11097435" y="6131444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5" name="Freeform 205"/>
          <p:cNvSpPr/>
          <p:nvPr/>
        </p:nvSpPr>
        <p:spPr>
          <a:xfrm>
            <a:off x="11097435" y="6777008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6" name="Freeform 206"/>
          <p:cNvSpPr/>
          <p:nvPr/>
        </p:nvSpPr>
        <p:spPr>
          <a:xfrm>
            <a:off x="11097435" y="7402985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7" name="Freeform 207"/>
          <p:cNvSpPr/>
          <p:nvPr/>
        </p:nvSpPr>
        <p:spPr>
          <a:xfrm>
            <a:off x="11097435" y="8051746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8" name="Freeform 208"/>
          <p:cNvSpPr/>
          <p:nvPr/>
        </p:nvSpPr>
        <p:spPr>
          <a:xfrm>
            <a:off x="11097435" y="8678024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9" name="Freeform 209"/>
          <p:cNvSpPr/>
          <p:nvPr/>
        </p:nvSpPr>
        <p:spPr>
          <a:xfrm>
            <a:off x="11097435" y="9304302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0" name="Freeform 210"/>
          <p:cNvSpPr/>
          <p:nvPr/>
        </p:nvSpPr>
        <p:spPr>
          <a:xfrm>
            <a:off x="13106524" y="3661106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8" y="0"/>
                </a:lnTo>
                <a:lnTo>
                  <a:pt x="194088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1" name="Freeform 211"/>
          <p:cNvSpPr/>
          <p:nvPr/>
        </p:nvSpPr>
        <p:spPr>
          <a:xfrm>
            <a:off x="13106757" y="4913856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2" name="Freeform 212"/>
          <p:cNvSpPr/>
          <p:nvPr/>
        </p:nvSpPr>
        <p:spPr>
          <a:xfrm>
            <a:off x="13106757" y="5522985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3" name="Freeform 213"/>
          <p:cNvSpPr/>
          <p:nvPr/>
        </p:nvSpPr>
        <p:spPr>
          <a:xfrm>
            <a:off x="13106757" y="6132114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4" name="Freeform 214"/>
          <p:cNvSpPr/>
          <p:nvPr/>
        </p:nvSpPr>
        <p:spPr>
          <a:xfrm>
            <a:off x="13106757" y="6792861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5" name="Freeform 215"/>
          <p:cNvSpPr/>
          <p:nvPr/>
        </p:nvSpPr>
        <p:spPr>
          <a:xfrm>
            <a:off x="13106757" y="7410918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6" name="Freeform 216"/>
          <p:cNvSpPr/>
          <p:nvPr/>
        </p:nvSpPr>
        <p:spPr>
          <a:xfrm>
            <a:off x="13106757" y="8025764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7" name="Freeform 217"/>
          <p:cNvSpPr/>
          <p:nvPr/>
        </p:nvSpPr>
        <p:spPr>
          <a:xfrm>
            <a:off x="13106757" y="8693575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9"/>
                </a:lnTo>
                <a:lnTo>
                  <a:pt x="0" y="1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8" name="Freeform 218"/>
          <p:cNvSpPr/>
          <p:nvPr/>
        </p:nvSpPr>
        <p:spPr>
          <a:xfrm>
            <a:off x="13106757" y="9310133"/>
            <a:ext cx="194088" cy="194088"/>
          </a:xfrm>
          <a:custGeom>
            <a:avLst/>
            <a:gdLst/>
            <a:ahLst/>
            <a:cxnLst/>
            <a:rect l="l" t="t" r="r" b="b"/>
            <a:pathLst>
              <a:path w="194088" h="194088">
                <a:moveTo>
                  <a:pt x="0" y="0"/>
                </a:moveTo>
                <a:lnTo>
                  <a:pt x="194089" y="0"/>
                </a:lnTo>
                <a:lnTo>
                  <a:pt x="194089" y="194088"/>
                </a:lnTo>
                <a:lnTo>
                  <a:pt x="0" y="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9" name="Freeform 219"/>
          <p:cNvSpPr/>
          <p:nvPr/>
        </p:nvSpPr>
        <p:spPr>
          <a:xfrm>
            <a:off x="14258433" y="3599062"/>
            <a:ext cx="549275" cy="231382"/>
          </a:xfrm>
          <a:custGeom>
            <a:avLst/>
            <a:gdLst/>
            <a:ahLst/>
            <a:cxnLst/>
            <a:rect l="l" t="t" r="r" b="b"/>
            <a:pathLst>
              <a:path w="549275" h="231382">
                <a:moveTo>
                  <a:pt x="0" y="0"/>
                </a:moveTo>
                <a:lnTo>
                  <a:pt x="549275" y="0"/>
                </a:lnTo>
                <a:lnTo>
                  <a:pt x="549275" y="231382"/>
                </a:lnTo>
                <a:lnTo>
                  <a:pt x="0" y="231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2" name="TextBox 222"/>
          <p:cNvSpPr txBox="1"/>
          <p:nvPr/>
        </p:nvSpPr>
        <p:spPr>
          <a:xfrm>
            <a:off x="14912483" y="3598021"/>
            <a:ext cx="910287" cy="25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285430"/>
                </a:solidFill>
                <a:latin typeface="League Spartan"/>
              </a:rPr>
              <a:t>Inovação</a:t>
            </a:r>
          </a:p>
        </p:txBody>
      </p:sp>
      <p:sp>
        <p:nvSpPr>
          <p:cNvPr id="223" name="Freeform 223"/>
          <p:cNvSpPr/>
          <p:nvPr/>
        </p:nvSpPr>
        <p:spPr>
          <a:xfrm>
            <a:off x="14258433" y="9282307"/>
            <a:ext cx="549275" cy="231382"/>
          </a:xfrm>
          <a:custGeom>
            <a:avLst/>
            <a:gdLst/>
            <a:ahLst/>
            <a:cxnLst/>
            <a:rect l="l" t="t" r="r" b="b"/>
            <a:pathLst>
              <a:path w="549275" h="231382">
                <a:moveTo>
                  <a:pt x="0" y="0"/>
                </a:moveTo>
                <a:lnTo>
                  <a:pt x="549275" y="0"/>
                </a:lnTo>
                <a:lnTo>
                  <a:pt x="549275" y="231383"/>
                </a:lnTo>
                <a:lnTo>
                  <a:pt x="0" y="231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4" name="TextBox 224"/>
          <p:cNvSpPr txBox="1"/>
          <p:nvPr/>
        </p:nvSpPr>
        <p:spPr>
          <a:xfrm>
            <a:off x="14912483" y="9281266"/>
            <a:ext cx="910287" cy="25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285430"/>
                </a:solidFill>
                <a:latin typeface="League Spartan"/>
              </a:rPr>
              <a:t>Inovação</a:t>
            </a:r>
          </a:p>
        </p:txBody>
      </p:sp>
      <p:sp>
        <p:nvSpPr>
          <p:cNvPr id="225" name="Freeform 2">
            <a:extLst>
              <a:ext uri="{FF2B5EF4-FFF2-40B4-BE49-F238E27FC236}">
                <a16:creationId xmlns:a16="http://schemas.microsoft.com/office/drawing/2014/main" id="{12E8E87E-91F0-043C-EB28-A3C80C76AAE4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6" name="TextBox 10">
            <a:extLst>
              <a:ext uri="{FF2B5EF4-FFF2-40B4-BE49-F238E27FC236}">
                <a16:creationId xmlns:a16="http://schemas.microsoft.com/office/drawing/2014/main" id="{F304CEE8-9C7C-D72D-BA94-70434A794E9E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227" name="TextBox 11">
            <a:extLst>
              <a:ext uri="{FF2B5EF4-FFF2-40B4-BE49-F238E27FC236}">
                <a16:creationId xmlns:a16="http://schemas.microsoft.com/office/drawing/2014/main" id="{95A8991E-7B32-CCC1-3C1F-FACBA38A1491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6" grpId="0" animBg="1"/>
      <p:bldP spid="30" grpId="0" animBg="1"/>
      <p:bldP spid="34" grpId="0" animBg="1"/>
      <p:bldP spid="50" grpId="0" animBg="1"/>
      <p:bldP spid="54" grpId="0" animBg="1"/>
      <p:bldP spid="58" grpId="0" animBg="1"/>
      <p:bldP spid="6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2" grpId="0"/>
      <p:bldP spid="223" grpId="0" animBg="1"/>
      <p:bldP spid="224" grpId="0"/>
      <p:bldP spid="225" grpId="0" animBg="1"/>
      <p:bldP spid="226" grpId="0"/>
      <p:bldP spid="2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5400000">
            <a:off x="-225028" y="287954"/>
            <a:ext cx="2507456" cy="3086100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6005572" y="6461522"/>
            <a:ext cx="2507456" cy="3086100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D763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414104" y="3808639"/>
            <a:ext cx="2851803" cy="1604139"/>
          </a:xfrm>
          <a:custGeom>
            <a:avLst/>
            <a:gdLst/>
            <a:ahLst/>
            <a:cxnLst/>
            <a:rect l="l" t="t" r="r" b="b"/>
            <a:pathLst>
              <a:path w="2851803" h="1604139">
                <a:moveTo>
                  <a:pt x="0" y="0"/>
                </a:moveTo>
                <a:lnTo>
                  <a:pt x="2851803" y="0"/>
                </a:lnTo>
                <a:lnTo>
                  <a:pt x="2851803" y="1604140"/>
                </a:lnTo>
                <a:lnTo>
                  <a:pt x="0" y="160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7597466" y="3860885"/>
            <a:ext cx="2666042" cy="1499648"/>
          </a:xfrm>
          <a:custGeom>
            <a:avLst/>
            <a:gdLst/>
            <a:ahLst/>
            <a:cxnLst/>
            <a:rect l="l" t="t" r="r" b="b"/>
            <a:pathLst>
              <a:path w="2666042" h="1499648">
                <a:moveTo>
                  <a:pt x="0" y="0"/>
                </a:moveTo>
                <a:lnTo>
                  <a:pt x="2666042" y="0"/>
                </a:lnTo>
                <a:lnTo>
                  <a:pt x="2666042" y="1499648"/>
                </a:lnTo>
                <a:lnTo>
                  <a:pt x="0" y="1499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2007421" y="3808639"/>
            <a:ext cx="3551183" cy="2340723"/>
          </a:xfrm>
          <a:custGeom>
            <a:avLst/>
            <a:gdLst/>
            <a:ahLst/>
            <a:cxnLst/>
            <a:rect l="l" t="t" r="r" b="b"/>
            <a:pathLst>
              <a:path w="3551183" h="2340723">
                <a:moveTo>
                  <a:pt x="0" y="0"/>
                </a:moveTo>
                <a:lnTo>
                  <a:pt x="3551183" y="0"/>
                </a:lnTo>
                <a:lnTo>
                  <a:pt x="3551183" y="2340724"/>
                </a:lnTo>
                <a:lnTo>
                  <a:pt x="0" y="2340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87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3130950" y="1645083"/>
            <a:ext cx="10740942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 dirty="0">
                <a:solidFill>
                  <a:srgbClr val="202020"/>
                </a:solidFill>
                <a:latin typeface="League Spartan"/>
              </a:rPr>
              <a:t>Ferramentas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14104" y="5811235"/>
            <a:ext cx="2939953" cy="1940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8"/>
              </a:lnSpc>
              <a:spcBef>
                <a:spcPct val="0"/>
              </a:spcBef>
            </a:pPr>
            <a:r>
              <a:rPr lang="en-US" sz="1598">
                <a:solidFill>
                  <a:srgbClr val="65686A"/>
                </a:solidFill>
                <a:latin typeface="Poppins"/>
              </a:rPr>
              <a:t>Uma plataforma de hospedagem e colaboração para controle de versão de código-fonte, facilitando o nosso trabalho em equipe e o rastreamento de alterações no projetos.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34089" y="5811235"/>
            <a:ext cx="3592797" cy="1940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8"/>
              </a:lnSpc>
              <a:spcBef>
                <a:spcPct val="0"/>
              </a:spcBef>
            </a:pPr>
            <a:r>
              <a:rPr lang="en-US" sz="1598">
                <a:solidFill>
                  <a:srgbClr val="65686A"/>
                </a:solidFill>
                <a:latin typeface="Poppins"/>
              </a:rPr>
              <a:t>Organização das tarefas, atribuição de responsabilidades e acompanhar o progresso do nosso projeto por meio de uma interface visual intuitiva. Facilitou a colaboração e o gerenciamento do projeto.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85181" y="5849828"/>
            <a:ext cx="3373424" cy="1932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8"/>
              </a:lnSpc>
              <a:spcBef>
                <a:spcPct val="0"/>
              </a:spcBef>
            </a:pPr>
            <a:r>
              <a:rPr lang="en-US" sz="1556" dirty="0">
                <a:solidFill>
                  <a:srgbClr val="65686A"/>
                </a:solidFill>
                <a:latin typeface="Poppins"/>
              </a:rPr>
              <a:t>Ferramenta de design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colaborativo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baseada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na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web que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permite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criar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editar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compartilhar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designs de interfaces de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usuário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de forma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eficiente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facilitando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colaboração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entre </a:t>
            </a:r>
            <a:r>
              <a:rPr lang="en-US" sz="1556" dirty="0" err="1">
                <a:solidFill>
                  <a:srgbClr val="65686A"/>
                </a:solidFill>
                <a:latin typeface="Poppins"/>
              </a:rPr>
              <a:t>nossa</a:t>
            </a:r>
            <a:r>
              <a:rPr lang="en-US" sz="1556" dirty="0">
                <a:solidFill>
                  <a:srgbClr val="65686A"/>
                </a:solidFill>
                <a:latin typeface="Poppins"/>
              </a:rPr>
              <a:t> equipe.</a:t>
            </a:r>
          </a:p>
        </p:txBody>
      </p:sp>
      <p:sp>
        <p:nvSpPr>
          <p:cNvPr id="21" name="Freeform 2">
            <a:extLst>
              <a:ext uri="{FF2B5EF4-FFF2-40B4-BE49-F238E27FC236}">
                <a16:creationId xmlns:a16="http://schemas.microsoft.com/office/drawing/2014/main" id="{2DAD10E2-CD6D-89C0-53B8-AD8A08FAAF9A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28266296-5187-E55F-E211-5973AB2FFA25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E76FD263-4611-358F-FC3A-53154E211A96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5" grpId="0"/>
      <p:bldP spid="16" grpId="0"/>
      <p:bldP spid="17" grpId="0"/>
      <p:bldP spid="21" grpId="0" animBg="1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03599" y="4993450"/>
            <a:ext cx="3587873" cy="4594162"/>
            <a:chOff x="0" y="0"/>
            <a:chExt cx="944954" cy="12099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44954" cy="1209985"/>
            </a:xfrm>
            <a:custGeom>
              <a:avLst/>
              <a:gdLst/>
              <a:ahLst/>
              <a:cxnLst/>
              <a:rect l="l" t="t" r="r" b="b"/>
              <a:pathLst>
                <a:path w="944954" h="1209985">
                  <a:moveTo>
                    <a:pt x="110048" y="0"/>
                  </a:moveTo>
                  <a:lnTo>
                    <a:pt x="834906" y="0"/>
                  </a:lnTo>
                  <a:cubicBezTo>
                    <a:pt x="864093" y="0"/>
                    <a:pt x="892084" y="11594"/>
                    <a:pt x="912722" y="32232"/>
                  </a:cubicBezTo>
                  <a:cubicBezTo>
                    <a:pt x="933360" y="52870"/>
                    <a:pt x="944954" y="80861"/>
                    <a:pt x="944954" y="110048"/>
                  </a:cubicBezTo>
                  <a:lnTo>
                    <a:pt x="944954" y="1099937"/>
                  </a:lnTo>
                  <a:cubicBezTo>
                    <a:pt x="944954" y="1129124"/>
                    <a:pt x="933360" y="1157115"/>
                    <a:pt x="912722" y="1177753"/>
                  </a:cubicBezTo>
                  <a:cubicBezTo>
                    <a:pt x="892084" y="1198391"/>
                    <a:pt x="864093" y="1209985"/>
                    <a:pt x="834906" y="1209985"/>
                  </a:cubicBezTo>
                  <a:lnTo>
                    <a:pt x="110048" y="1209985"/>
                  </a:lnTo>
                  <a:cubicBezTo>
                    <a:pt x="80861" y="1209985"/>
                    <a:pt x="52870" y="1198391"/>
                    <a:pt x="32232" y="1177753"/>
                  </a:cubicBezTo>
                  <a:cubicBezTo>
                    <a:pt x="11594" y="1157115"/>
                    <a:pt x="0" y="1129124"/>
                    <a:pt x="0" y="1099937"/>
                  </a:cubicBezTo>
                  <a:lnTo>
                    <a:pt x="0" y="110048"/>
                  </a:lnTo>
                  <a:cubicBezTo>
                    <a:pt x="0" y="80861"/>
                    <a:pt x="11594" y="52870"/>
                    <a:pt x="32232" y="32232"/>
                  </a:cubicBezTo>
                  <a:cubicBezTo>
                    <a:pt x="52870" y="11594"/>
                    <a:pt x="80861" y="0"/>
                    <a:pt x="110048" y="0"/>
                  </a:cubicBezTo>
                  <a:close/>
                </a:path>
              </a:pathLst>
            </a:custGeom>
            <a:solidFill>
              <a:srgbClr val="285430">
                <a:alpha val="41961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44954" cy="12576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158247" y="1993978"/>
            <a:ext cx="3587873" cy="3483503"/>
            <a:chOff x="0" y="0"/>
            <a:chExt cx="944954" cy="917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44954" cy="917466"/>
            </a:xfrm>
            <a:custGeom>
              <a:avLst/>
              <a:gdLst/>
              <a:ahLst/>
              <a:cxnLst/>
              <a:rect l="l" t="t" r="r" b="b"/>
              <a:pathLst>
                <a:path w="944954" h="917466">
                  <a:moveTo>
                    <a:pt x="110048" y="0"/>
                  </a:moveTo>
                  <a:lnTo>
                    <a:pt x="834906" y="0"/>
                  </a:lnTo>
                  <a:cubicBezTo>
                    <a:pt x="864093" y="0"/>
                    <a:pt x="892084" y="11594"/>
                    <a:pt x="912722" y="32232"/>
                  </a:cubicBezTo>
                  <a:cubicBezTo>
                    <a:pt x="933360" y="52870"/>
                    <a:pt x="944954" y="80861"/>
                    <a:pt x="944954" y="110048"/>
                  </a:cubicBezTo>
                  <a:lnTo>
                    <a:pt x="944954" y="807418"/>
                  </a:lnTo>
                  <a:cubicBezTo>
                    <a:pt x="944954" y="836604"/>
                    <a:pt x="933360" y="864595"/>
                    <a:pt x="912722" y="885233"/>
                  </a:cubicBezTo>
                  <a:cubicBezTo>
                    <a:pt x="892084" y="905871"/>
                    <a:pt x="864093" y="917466"/>
                    <a:pt x="834906" y="917466"/>
                  </a:cubicBezTo>
                  <a:lnTo>
                    <a:pt x="110048" y="917466"/>
                  </a:lnTo>
                  <a:cubicBezTo>
                    <a:pt x="80861" y="917466"/>
                    <a:pt x="52870" y="905871"/>
                    <a:pt x="32232" y="885233"/>
                  </a:cubicBezTo>
                  <a:cubicBezTo>
                    <a:pt x="11594" y="864595"/>
                    <a:pt x="0" y="836604"/>
                    <a:pt x="0" y="807418"/>
                  </a:cubicBezTo>
                  <a:lnTo>
                    <a:pt x="0" y="110048"/>
                  </a:lnTo>
                  <a:cubicBezTo>
                    <a:pt x="0" y="80861"/>
                    <a:pt x="11594" y="52870"/>
                    <a:pt x="32232" y="32232"/>
                  </a:cubicBezTo>
                  <a:cubicBezTo>
                    <a:pt x="52870" y="11594"/>
                    <a:pt x="80861" y="0"/>
                    <a:pt x="110048" y="0"/>
                  </a:cubicBezTo>
                  <a:close/>
                </a:path>
              </a:pathLst>
            </a:custGeom>
            <a:solidFill>
              <a:srgbClr val="285430">
                <a:alpha val="41961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944954" cy="9650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164535" y="6905234"/>
            <a:ext cx="3587873" cy="2682378"/>
            <a:chOff x="0" y="0"/>
            <a:chExt cx="944954" cy="7064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44954" cy="706470"/>
            </a:xfrm>
            <a:custGeom>
              <a:avLst/>
              <a:gdLst/>
              <a:ahLst/>
              <a:cxnLst/>
              <a:rect l="l" t="t" r="r" b="b"/>
              <a:pathLst>
                <a:path w="944954" h="706470">
                  <a:moveTo>
                    <a:pt x="110048" y="0"/>
                  </a:moveTo>
                  <a:lnTo>
                    <a:pt x="834906" y="0"/>
                  </a:lnTo>
                  <a:cubicBezTo>
                    <a:pt x="864093" y="0"/>
                    <a:pt x="892084" y="11594"/>
                    <a:pt x="912722" y="32232"/>
                  </a:cubicBezTo>
                  <a:cubicBezTo>
                    <a:pt x="933360" y="52870"/>
                    <a:pt x="944954" y="80861"/>
                    <a:pt x="944954" y="110048"/>
                  </a:cubicBezTo>
                  <a:lnTo>
                    <a:pt x="944954" y="596422"/>
                  </a:lnTo>
                  <a:cubicBezTo>
                    <a:pt x="944954" y="625609"/>
                    <a:pt x="933360" y="653600"/>
                    <a:pt x="912722" y="674238"/>
                  </a:cubicBezTo>
                  <a:cubicBezTo>
                    <a:pt x="892084" y="694876"/>
                    <a:pt x="864093" y="706470"/>
                    <a:pt x="834906" y="706470"/>
                  </a:cubicBezTo>
                  <a:lnTo>
                    <a:pt x="110048" y="706470"/>
                  </a:lnTo>
                  <a:cubicBezTo>
                    <a:pt x="80861" y="706470"/>
                    <a:pt x="52870" y="694876"/>
                    <a:pt x="32232" y="674238"/>
                  </a:cubicBezTo>
                  <a:cubicBezTo>
                    <a:pt x="11594" y="653600"/>
                    <a:pt x="0" y="625609"/>
                    <a:pt x="0" y="596422"/>
                  </a:cubicBezTo>
                  <a:lnTo>
                    <a:pt x="0" y="110048"/>
                  </a:lnTo>
                  <a:cubicBezTo>
                    <a:pt x="0" y="80861"/>
                    <a:pt x="11594" y="52870"/>
                    <a:pt x="32232" y="32232"/>
                  </a:cubicBezTo>
                  <a:cubicBezTo>
                    <a:pt x="52870" y="11594"/>
                    <a:pt x="80861" y="0"/>
                    <a:pt x="110048" y="0"/>
                  </a:cubicBezTo>
                  <a:close/>
                </a:path>
              </a:pathLst>
            </a:custGeom>
            <a:solidFill>
              <a:srgbClr val="285430">
                <a:alpha val="41961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944954" cy="754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2497535" y="3477339"/>
            <a:ext cx="2660712" cy="19050"/>
          </a:xfrm>
          <a:prstGeom prst="line">
            <a:avLst/>
          </a:prstGeom>
          <a:ln w="38100" cap="rnd">
            <a:solidFill>
              <a:srgbClr val="28543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" name="AutoShape 13"/>
          <p:cNvSpPr/>
          <p:nvPr/>
        </p:nvSpPr>
        <p:spPr>
          <a:xfrm flipH="1">
            <a:off x="6933134" y="5477481"/>
            <a:ext cx="19050" cy="1427753"/>
          </a:xfrm>
          <a:prstGeom prst="line">
            <a:avLst/>
          </a:prstGeom>
          <a:ln w="38100" cap="rnd">
            <a:solidFill>
              <a:srgbClr val="28543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/>
          <p:nvPr/>
        </p:nvGrpSpPr>
        <p:grpSpPr>
          <a:xfrm>
            <a:off x="954485" y="5204313"/>
            <a:ext cx="3086100" cy="546336"/>
            <a:chOff x="0" y="0"/>
            <a:chExt cx="812800" cy="14389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43891"/>
            </a:xfrm>
            <a:custGeom>
              <a:avLst/>
              <a:gdLst/>
              <a:ahLst/>
              <a:cxnLst/>
              <a:rect l="l" t="t" r="r" b="b"/>
              <a:pathLst>
                <a:path w="812800" h="143891">
                  <a:moveTo>
                    <a:pt x="71946" y="0"/>
                  </a:moveTo>
                  <a:lnTo>
                    <a:pt x="740854" y="0"/>
                  </a:lnTo>
                  <a:cubicBezTo>
                    <a:pt x="759936" y="0"/>
                    <a:pt x="778235" y="7580"/>
                    <a:pt x="791728" y="21072"/>
                  </a:cubicBezTo>
                  <a:cubicBezTo>
                    <a:pt x="805220" y="34565"/>
                    <a:pt x="812800" y="52864"/>
                    <a:pt x="812800" y="71946"/>
                  </a:cubicBezTo>
                  <a:lnTo>
                    <a:pt x="812800" y="71946"/>
                  </a:lnTo>
                  <a:cubicBezTo>
                    <a:pt x="812800" y="91027"/>
                    <a:pt x="805220" y="109326"/>
                    <a:pt x="791728" y="122819"/>
                  </a:cubicBezTo>
                  <a:cubicBezTo>
                    <a:pt x="778235" y="136311"/>
                    <a:pt x="759936" y="143891"/>
                    <a:pt x="740854" y="143891"/>
                  </a:cubicBezTo>
                  <a:lnTo>
                    <a:pt x="71946" y="143891"/>
                  </a:lnTo>
                  <a:cubicBezTo>
                    <a:pt x="52864" y="143891"/>
                    <a:pt x="34565" y="136311"/>
                    <a:pt x="21072" y="122819"/>
                  </a:cubicBezTo>
                  <a:cubicBezTo>
                    <a:pt x="7580" y="109326"/>
                    <a:pt x="0" y="91027"/>
                    <a:pt x="0" y="71946"/>
                  </a:cubicBezTo>
                  <a:lnTo>
                    <a:pt x="0" y="71946"/>
                  </a:lnTo>
                  <a:cubicBezTo>
                    <a:pt x="0" y="52864"/>
                    <a:pt x="7580" y="34565"/>
                    <a:pt x="21072" y="21072"/>
                  </a:cubicBezTo>
                  <a:cubicBezTo>
                    <a:pt x="34565" y="7580"/>
                    <a:pt x="52864" y="0"/>
                    <a:pt x="71946" y="0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191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996950"/>
            <a:ext cx="9579506" cy="88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600" spc="-198">
                <a:solidFill>
                  <a:srgbClr val="202020"/>
                </a:solidFill>
                <a:latin typeface="League Spartan"/>
              </a:rPr>
              <a:t>Modelagem de Dados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54485" y="5180936"/>
            <a:ext cx="3086100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E5EDDE"/>
                </a:solidFill>
                <a:latin typeface="Poppins"/>
              </a:rPr>
              <a:t>endereco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415422" y="2204841"/>
            <a:ext cx="3086100" cy="546336"/>
            <a:chOff x="0" y="0"/>
            <a:chExt cx="812800" cy="14389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143891"/>
            </a:xfrm>
            <a:custGeom>
              <a:avLst/>
              <a:gdLst/>
              <a:ahLst/>
              <a:cxnLst/>
              <a:rect l="l" t="t" r="r" b="b"/>
              <a:pathLst>
                <a:path w="812800" h="143891">
                  <a:moveTo>
                    <a:pt x="71946" y="0"/>
                  </a:moveTo>
                  <a:lnTo>
                    <a:pt x="740854" y="0"/>
                  </a:lnTo>
                  <a:cubicBezTo>
                    <a:pt x="759936" y="0"/>
                    <a:pt x="778235" y="7580"/>
                    <a:pt x="791728" y="21072"/>
                  </a:cubicBezTo>
                  <a:cubicBezTo>
                    <a:pt x="805220" y="34565"/>
                    <a:pt x="812800" y="52864"/>
                    <a:pt x="812800" y="71946"/>
                  </a:cubicBezTo>
                  <a:lnTo>
                    <a:pt x="812800" y="71946"/>
                  </a:lnTo>
                  <a:cubicBezTo>
                    <a:pt x="812800" y="91027"/>
                    <a:pt x="805220" y="109326"/>
                    <a:pt x="791728" y="122819"/>
                  </a:cubicBezTo>
                  <a:cubicBezTo>
                    <a:pt x="778235" y="136311"/>
                    <a:pt x="759936" y="143891"/>
                    <a:pt x="740854" y="143891"/>
                  </a:cubicBezTo>
                  <a:lnTo>
                    <a:pt x="71946" y="143891"/>
                  </a:lnTo>
                  <a:cubicBezTo>
                    <a:pt x="52864" y="143891"/>
                    <a:pt x="34565" y="136311"/>
                    <a:pt x="21072" y="122819"/>
                  </a:cubicBezTo>
                  <a:cubicBezTo>
                    <a:pt x="7580" y="109326"/>
                    <a:pt x="0" y="91027"/>
                    <a:pt x="0" y="71946"/>
                  </a:cubicBezTo>
                  <a:lnTo>
                    <a:pt x="0" y="71946"/>
                  </a:lnTo>
                  <a:cubicBezTo>
                    <a:pt x="0" y="52864"/>
                    <a:pt x="7580" y="34565"/>
                    <a:pt x="21072" y="21072"/>
                  </a:cubicBezTo>
                  <a:cubicBezTo>
                    <a:pt x="34565" y="7580"/>
                    <a:pt x="52864" y="0"/>
                    <a:pt x="71946" y="0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191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415422" y="7094769"/>
            <a:ext cx="3086100" cy="546336"/>
            <a:chOff x="0" y="0"/>
            <a:chExt cx="812800" cy="14389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143891"/>
            </a:xfrm>
            <a:custGeom>
              <a:avLst/>
              <a:gdLst/>
              <a:ahLst/>
              <a:cxnLst/>
              <a:rect l="l" t="t" r="r" b="b"/>
              <a:pathLst>
                <a:path w="812800" h="143891">
                  <a:moveTo>
                    <a:pt x="71946" y="0"/>
                  </a:moveTo>
                  <a:lnTo>
                    <a:pt x="740854" y="0"/>
                  </a:lnTo>
                  <a:cubicBezTo>
                    <a:pt x="759936" y="0"/>
                    <a:pt x="778235" y="7580"/>
                    <a:pt x="791728" y="21072"/>
                  </a:cubicBezTo>
                  <a:cubicBezTo>
                    <a:pt x="805220" y="34565"/>
                    <a:pt x="812800" y="52864"/>
                    <a:pt x="812800" y="71946"/>
                  </a:cubicBezTo>
                  <a:lnTo>
                    <a:pt x="812800" y="71946"/>
                  </a:lnTo>
                  <a:cubicBezTo>
                    <a:pt x="812800" y="91027"/>
                    <a:pt x="805220" y="109326"/>
                    <a:pt x="791728" y="122819"/>
                  </a:cubicBezTo>
                  <a:cubicBezTo>
                    <a:pt x="778235" y="136311"/>
                    <a:pt x="759936" y="143891"/>
                    <a:pt x="740854" y="143891"/>
                  </a:cubicBezTo>
                  <a:lnTo>
                    <a:pt x="71946" y="143891"/>
                  </a:lnTo>
                  <a:cubicBezTo>
                    <a:pt x="52864" y="143891"/>
                    <a:pt x="34565" y="136311"/>
                    <a:pt x="21072" y="122819"/>
                  </a:cubicBezTo>
                  <a:cubicBezTo>
                    <a:pt x="7580" y="109326"/>
                    <a:pt x="0" y="91027"/>
                    <a:pt x="0" y="71946"/>
                  </a:cubicBezTo>
                  <a:lnTo>
                    <a:pt x="0" y="71946"/>
                  </a:lnTo>
                  <a:cubicBezTo>
                    <a:pt x="0" y="52864"/>
                    <a:pt x="7580" y="34565"/>
                    <a:pt x="21072" y="21072"/>
                  </a:cubicBezTo>
                  <a:cubicBezTo>
                    <a:pt x="34565" y="7580"/>
                    <a:pt x="52864" y="0"/>
                    <a:pt x="71946" y="0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812800" cy="191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415422" y="2181464"/>
            <a:ext cx="3086100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E5EDDE"/>
                </a:solidFill>
                <a:latin typeface="Poppins"/>
              </a:rPr>
              <a:t>usuarios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494090" y="7071392"/>
            <a:ext cx="928764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E5EDDE"/>
                </a:solidFill>
                <a:latin typeface="Poppins"/>
              </a:rPr>
              <a:t>post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84563" y="6061222"/>
            <a:ext cx="3086100" cy="282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id 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varchar(36)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dataCriacao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int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cep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estado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cidade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bairro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rua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numero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 int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complemento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usuarioId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varchar(36)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660020" y="3061750"/>
            <a:ext cx="3086100" cy="194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id 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varchar(36)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dataCriacao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int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documento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email 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senha 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tipo 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int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cargo 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varchar(255)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666309" y="7909973"/>
            <a:ext cx="3086100" cy="1111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dataCriacao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int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usuarioId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varchar(36)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conteudo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id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varchar(36)</a:t>
            </a:r>
          </a:p>
        </p:txBody>
      </p:sp>
      <p:sp>
        <p:nvSpPr>
          <p:cNvPr id="32" name="AutoShape 32"/>
          <p:cNvSpPr/>
          <p:nvPr/>
        </p:nvSpPr>
        <p:spPr>
          <a:xfrm flipV="1">
            <a:off x="2478485" y="3515439"/>
            <a:ext cx="0" cy="1436301"/>
          </a:xfrm>
          <a:prstGeom prst="line">
            <a:avLst/>
          </a:prstGeom>
          <a:ln w="38100" cap="rnd">
            <a:solidFill>
              <a:srgbClr val="28543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33" name="Group 33"/>
          <p:cNvGrpSpPr/>
          <p:nvPr/>
        </p:nvGrpSpPr>
        <p:grpSpPr>
          <a:xfrm>
            <a:off x="14369107" y="4951740"/>
            <a:ext cx="3587873" cy="3129693"/>
            <a:chOff x="0" y="0"/>
            <a:chExt cx="944954" cy="82428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44954" cy="824281"/>
            </a:xfrm>
            <a:custGeom>
              <a:avLst/>
              <a:gdLst/>
              <a:ahLst/>
              <a:cxnLst/>
              <a:rect l="l" t="t" r="r" b="b"/>
              <a:pathLst>
                <a:path w="944954" h="824281">
                  <a:moveTo>
                    <a:pt x="110048" y="0"/>
                  </a:moveTo>
                  <a:lnTo>
                    <a:pt x="834906" y="0"/>
                  </a:lnTo>
                  <a:cubicBezTo>
                    <a:pt x="864093" y="0"/>
                    <a:pt x="892084" y="11594"/>
                    <a:pt x="912722" y="32232"/>
                  </a:cubicBezTo>
                  <a:cubicBezTo>
                    <a:pt x="933360" y="52870"/>
                    <a:pt x="944954" y="80861"/>
                    <a:pt x="944954" y="110048"/>
                  </a:cubicBezTo>
                  <a:lnTo>
                    <a:pt x="944954" y="714233"/>
                  </a:lnTo>
                  <a:cubicBezTo>
                    <a:pt x="944954" y="775011"/>
                    <a:pt x="895684" y="824281"/>
                    <a:pt x="834906" y="824281"/>
                  </a:cubicBezTo>
                  <a:lnTo>
                    <a:pt x="110048" y="824281"/>
                  </a:lnTo>
                  <a:cubicBezTo>
                    <a:pt x="80861" y="824281"/>
                    <a:pt x="52870" y="812687"/>
                    <a:pt x="32232" y="792049"/>
                  </a:cubicBezTo>
                  <a:cubicBezTo>
                    <a:pt x="11594" y="771411"/>
                    <a:pt x="0" y="743420"/>
                    <a:pt x="0" y="714233"/>
                  </a:cubicBezTo>
                  <a:lnTo>
                    <a:pt x="0" y="110048"/>
                  </a:lnTo>
                  <a:cubicBezTo>
                    <a:pt x="0" y="80861"/>
                    <a:pt x="11594" y="52870"/>
                    <a:pt x="32232" y="32232"/>
                  </a:cubicBezTo>
                  <a:cubicBezTo>
                    <a:pt x="52870" y="11594"/>
                    <a:pt x="80861" y="0"/>
                    <a:pt x="110048" y="0"/>
                  </a:cubicBezTo>
                  <a:close/>
                </a:path>
              </a:pathLst>
            </a:custGeom>
            <a:solidFill>
              <a:srgbClr val="285430">
                <a:alpha val="41961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944954" cy="8719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124009" y="4970790"/>
            <a:ext cx="3587873" cy="3129693"/>
            <a:chOff x="0" y="0"/>
            <a:chExt cx="944954" cy="82428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944954" cy="824281"/>
            </a:xfrm>
            <a:custGeom>
              <a:avLst/>
              <a:gdLst/>
              <a:ahLst/>
              <a:cxnLst/>
              <a:rect l="l" t="t" r="r" b="b"/>
              <a:pathLst>
                <a:path w="944954" h="824281">
                  <a:moveTo>
                    <a:pt x="110048" y="0"/>
                  </a:moveTo>
                  <a:lnTo>
                    <a:pt x="834906" y="0"/>
                  </a:lnTo>
                  <a:cubicBezTo>
                    <a:pt x="864093" y="0"/>
                    <a:pt x="892084" y="11594"/>
                    <a:pt x="912722" y="32232"/>
                  </a:cubicBezTo>
                  <a:cubicBezTo>
                    <a:pt x="933360" y="52870"/>
                    <a:pt x="944954" y="80861"/>
                    <a:pt x="944954" y="110048"/>
                  </a:cubicBezTo>
                  <a:lnTo>
                    <a:pt x="944954" y="714233"/>
                  </a:lnTo>
                  <a:cubicBezTo>
                    <a:pt x="944954" y="775011"/>
                    <a:pt x="895684" y="824281"/>
                    <a:pt x="834906" y="824281"/>
                  </a:cubicBezTo>
                  <a:lnTo>
                    <a:pt x="110048" y="824281"/>
                  </a:lnTo>
                  <a:cubicBezTo>
                    <a:pt x="80861" y="824281"/>
                    <a:pt x="52870" y="812687"/>
                    <a:pt x="32232" y="792049"/>
                  </a:cubicBezTo>
                  <a:cubicBezTo>
                    <a:pt x="11594" y="771411"/>
                    <a:pt x="0" y="743420"/>
                    <a:pt x="0" y="714233"/>
                  </a:cubicBezTo>
                  <a:lnTo>
                    <a:pt x="0" y="110048"/>
                  </a:lnTo>
                  <a:cubicBezTo>
                    <a:pt x="0" y="80861"/>
                    <a:pt x="11594" y="52870"/>
                    <a:pt x="32232" y="32232"/>
                  </a:cubicBezTo>
                  <a:cubicBezTo>
                    <a:pt x="52870" y="11594"/>
                    <a:pt x="80861" y="0"/>
                    <a:pt x="110048" y="0"/>
                  </a:cubicBezTo>
                  <a:close/>
                </a:path>
              </a:pathLst>
            </a:custGeom>
            <a:solidFill>
              <a:srgbClr val="285430">
                <a:alpha val="41961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944954" cy="8719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39" name="AutoShape 39"/>
          <p:cNvSpPr/>
          <p:nvPr/>
        </p:nvSpPr>
        <p:spPr>
          <a:xfrm flipV="1">
            <a:off x="13702069" y="6554687"/>
            <a:ext cx="667038" cy="0"/>
          </a:xfrm>
          <a:prstGeom prst="line">
            <a:avLst/>
          </a:prstGeom>
          <a:ln w="38100" cap="rnd">
            <a:solidFill>
              <a:srgbClr val="28543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40" name="Group 40"/>
          <p:cNvGrpSpPr/>
          <p:nvPr/>
        </p:nvGrpSpPr>
        <p:grpSpPr>
          <a:xfrm>
            <a:off x="10374895" y="5162603"/>
            <a:ext cx="3086100" cy="546336"/>
            <a:chOff x="0" y="0"/>
            <a:chExt cx="812800" cy="14389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143891"/>
            </a:xfrm>
            <a:custGeom>
              <a:avLst/>
              <a:gdLst/>
              <a:ahLst/>
              <a:cxnLst/>
              <a:rect l="l" t="t" r="r" b="b"/>
              <a:pathLst>
                <a:path w="812800" h="143891">
                  <a:moveTo>
                    <a:pt x="71946" y="0"/>
                  </a:moveTo>
                  <a:lnTo>
                    <a:pt x="740854" y="0"/>
                  </a:lnTo>
                  <a:cubicBezTo>
                    <a:pt x="759936" y="0"/>
                    <a:pt x="778235" y="7580"/>
                    <a:pt x="791728" y="21072"/>
                  </a:cubicBezTo>
                  <a:cubicBezTo>
                    <a:pt x="805220" y="34565"/>
                    <a:pt x="812800" y="52864"/>
                    <a:pt x="812800" y="71946"/>
                  </a:cubicBezTo>
                  <a:lnTo>
                    <a:pt x="812800" y="71946"/>
                  </a:lnTo>
                  <a:cubicBezTo>
                    <a:pt x="812800" y="91027"/>
                    <a:pt x="805220" y="109326"/>
                    <a:pt x="791728" y="122819"/>
                  </a:cubicBezTo>
                  <a:cubicBezTo>
                    <a:pt x="778235" y="136311"/>
                    <a:pt x="759936" y="143891"/>
                    <a:pt x="740854" y="143891"/>
                  </a:cubicBezTo>
                  <a:lnTo>
                    <a:pt x="71946" y="143891"/>
                  </a:lnTo>
                  <a:cubicBezTo>
                    <a:pt x="52864" y="143891"/>
                    <a:pt x="34565" y="136311"/>
                    <a:pt x="21072" y="122819"/>
                  </a:cubicBezTo>
                  <a:cubicBezTo>
                    <a:pt x="7580" y="109326"/>
                    <a:pt x="0" y="91027"/>
                    <a:pt x="0" y="71946"/>
                  </a:cubicBezTo>
                  <a:lnTo>
                    <a:pt x="0" y="71946"/>
                  </a:lnTo>
                  <a:cubicBezTo>
                    <a:pt x="0" y="52864"/>
                    <a:pt x="7580" y="34565"/>
                    <a:pt x="21072" y="21072"/>
                  </a:cubicBezTo>
                  <a:cubicBezTo>
                    <a:pt x="34565" y="7580"/>
                    <a:pt x="52864" y="0"/>
                    <a:pt x="71946" y="0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47625"/>
              <a:ext cx="812800" cy="191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0435059" y="5139226"/>
            <a:ext cx="3086100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E5EDDE"/>
                </a:solidFill>
                <a:latin typeface="Poppins"/>
              </a:rPr>
              <a:t>inscricao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4619994" y="5162603"/>
            <a:ext cx="3086100" cy="546336"/>
            <a:chOff x="0" y="0"/>
            <a:chExt cx="812800" cy="14389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143891"/>
            </a:xfrm>
            <a:custGeom>
              <a:avLst/>
              <a:gdLst/>
              <a:ahLst/>
              <a:cxnLst/>
              <a:rect l="l" t="t" r="r" b="b"/>
              <a:pathLst>
                <a:path w="812800" h="143891">
                  <a:moveTo>
                    <a:pt x="71946" y="0"/>
                  </a:moveTo>
                  <a:lnTo>
                    <a:pt x="740854" y="0"/>
                  </a:lnTo>
                  <a:cubicBezTo>
                    <a:pt x="759936" y="0"/>
                    <a:pt x="778235" y="7580"/>
                    <a:pt x="791728" y="21072"/>
                  </a:cubicBezTo>
                  <a:cubicBezTo>
                    <a:pt x="805220" y="34565"/>
                    <a:pt x="812800" y="52864"/>
                    <a:pt x="812800" y="71946"/>
                  </a:cubicBezTo>
                  <a:lnTo>
                    <a:pt x="812800" y="71946"/>
                  </a:lnTo>
                  <a:cubicBezTo>
                    <a:pt x="812800" y="91027"/>
                    <a:pt x="805220" y="109326"/>
                    <a:pt x="791728" y="122819"/>
                  </a:cubicBezTo>
                  <a:cubicBezTo>
                    <a:pt x="778235" y="136311"/>
                    <a:pt x="759936" y="143891"/>
                    <a:pt x="740854" y="143891"/>
                  </a:cubicBezTo>
                  <a:lnTo>
                    <a:pt x="71946" y="143891"/>
                  </a:lnTo>
                  <a:cubicBezTo>
                    <a:pt x="52864" y="143891"/>
                    <a:pt x="34565" y="136311"/>
                    <a:pt x="21072" y="122819"/>
                  </a:cubicBezTo>
                  <a:cubicBezTo>
                    <a:pt x="7580" y="109326"/>
                    <a:pt x="0" y="91027"/>
                    <a:pt x="0" y="71946"/>
                  </a:cubicBezTo>
                  <a:lnTo>
                    <a:pt x="0" y="71946"/>
                  </a:lnTo>
                  <a:cubicBezTo>
                    <a:pt x="0" y="52864"/>
                    <a:pt x="7580" y="34565"/>
                    <a:pt x="21072" y="21072"/>
                  </a:cubicBezTo>
                  <a:cubicBezTo>
                    <a:pt x="34565" y="7580"/>
                    <a:pt x="52864" y="0"/>
                    <a:pt x="71946" y="0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47625"/>
              <a:ext cx="812800" cy="191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4619994" y="5139226"/>
            <a:ext cx="3086100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E5EDDE"/>
                </a:solidFill>
                <a:latin typeface="Poppins"/>
              </a:rPr>
              <a:t>vaga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662369" y="6019512"/>
            <a:ext cx="3086100" cy="1111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id 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varchar(36)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dataCriacao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int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usuarioId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varchar(36)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vagaId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varchar(36)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4870880" y="6019512"/>
            <a:ext cx="3086100" cy="1111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id 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varchar(36)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dataCriacao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int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habilidades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  <a:p>
            <a:pPr>
              <a:lnSpc>
                <a:spcPts val="2243"/>
              </a:lnSpc>
            </a:pPr>
            <a:r>
              <a:rPr lang="en-US" sz="1602">
                <a:solidFill>
                  <a:srgbClr val="285430"/>
                </a:solidFill>
                <a:latin typeface="Poppins Bold"/>
              </a:rPr>
              <a:t>descricao</a:t>
            </a:r>
            <a:r>
              <a:rPr lang="en-US" sz="1602">
                <a:solidFill>
                  <a:srgbClr val="285430"/>
                </a:solidFill>
                <a:latin typeface="Poppins"/>
              </a:rPr>
              <a:t> varchar(255)</a:t>
            </a:r>
          </a:p>
        </p:txBody>
      </p:sp>
      <p:sp>
        <p:nvSpPr>
          <p:cNvPr id="50" name="AutoShape 50"/>
          <p:cNvSpPr/>
          <p:nvPr/>
        </p:nvSpPr>
        <p:spPr>
          <a:xfrm flipV="1">
            <a:off x="8793653" y="3477340"/>
            <a:ext cx="2660712" cy="19050"/>
          </a:xfrm>
          <a:prstGeom prst="line">
            <a:avLst/>
          </a:prstGeom>
          <a:ln w="38100" cap="rnd">
            <a:solidFill>
              <a:srgbClr val="28543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1" name="AutoShape 51"/>
          <p:cNvSpPr/>
          <p:nvPr/>
        </p:nvSpPr>
        <p:spPr>
          <a:xfrm flipV="1">
            <a:off x="6814311" y="6707291"/>
            <a:ext cx="118823" cy="187093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2" name="AutoShape 52"/>
          <p:cNvSpPr/>
          <p:nvPr/>
        </p:nvSpPr>
        <p:spPr>
          <a:xfrm flipH="1" flipV="1">
            <a:off x="6937396" y="6707291"/>
            <a:ext cx="121213" cy="188222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3" name="AutoShape 53"/>
          <p:cNvSpPr/>
          <p:nvPr/>
        </p:nvSpPr>
        <p:spPr>
          <a:xfrm>
            <a:off x="6753522" y="5716876"/>
            <a:ext cx="367399" cy="0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4" name="AutoShape 54"/>
          <p:cNvSpPr/>
          <p:nvPr/>
        </p:nvSpPr>
        <p:spPr>
          <a:xfrm>
            <a:off x="6750959" y="5656116"/>
            <a:ext cx="367399" cy="0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5" name="AutoShape 55"/>
          <p:cNvSpPr/>
          <p:nvPr/>
        </p:nvSpPr>
        <p:spPr>
          <a:xfrm flipV="1">
            <a:off x="4895603" y="3293639"/>
            <a:ext cx="0" cy="367399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6" name="AutoShape 56"/>
          <p:cNvSpPr/>
          <p:nvPr/>
        </p:nvSpPr>
        <p:spPr>
          <a:xfrm flipV="1">
            <a:off x="4832077" y="3293639"/>
            <a:ext cx="0" cy="367399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7" name="AutoShape 57"/>
          <p:cNvSpPr/>
          <p:nvPr/>
        </p:nvSpPr>
        <p:spPr>
          <a:xfrm flipV="1">
            <a:off x="2315514" y="4742976"/>
            <a:ext cx="162971" cy="244027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8" name="AutoShape 58"/>
          <p:cNvSpPr/>
          <p:nvPr/>
        </p:nvSpPr>
        <p:spPr>
          <a:xfrm flipH="1" flipV="1">
            <a:off x="2477382" y="4744376"/>
            <a:ext cx="150231" cy="242627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9" name="AutoShape 59"/>
          <p:cNvSpPr/>
          <p:nvPr/>
        </p:nvSpPr>
        <p:spPr>
          <a:xfrm flipH="1" flipV="1">
            <a:off x="11404632" y="3469041"/>
            <a:ext cx="802" cy="1482700"/>
          </a:xfrm>
          <a:prstGeom prst="line">
            <a:avLst/>
          </a:prstGeom>
          <a:ln w="38100" cap="rnd">
            <a:solidFill>
              <a:srgbClr val="28543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0" name="AutoShape 60"/>
          <p:cNvSpPr/>
          <p:nvPr/>
        </p:nvSpPr>
        <p:spPr>
          <a:xfrm flipV="1">
            <a:off x="11246317" y="4742976"/>
            <a:ext cx="158315" cy="218792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1" name="AutoShape 61"/>
          <p:cNvSpPr/>
          <p:nvPr/>
        </p:nvSpPr>
        <p:spPr>
          <a:xfrm flipH="1" flipV="1">
            <a:off x="11404632" y="4742976"/>
            <a:ext cx="165277" cy="218792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2" name="AutoShape 62"/>
          <p:cNvSpPr/>
          <p:nvPr/>
        </p:nvSpPr>
        <p:spPr>
          <a:xfrm flipV="1">
            <a:off x="9042385" y="3312689"/>
            <a:ext cx="0" cy="367399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3" name="AutoShape 63"/>
          <p:cNvSpPr/>
          <p:nvPr/>
        </p:nvSpPr>
        <p:spPr>
          <a:xfrm flipV="1">
            <a:off x="9124950" y="3312690"/>
            <a:ext cx="0" cy="367399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4" name="AutoShape 64"/>
          <p:cNvSpPr/>
          <p:nvPr/>
        </p:nvSpPr>
        <p:spPr>
          <a:xfrm flipV="1">
            <a:off x="14311950" y="6446155"/>
            <a:ext cx="0" cy="217065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5" name="AutoShape 65"/>
          <p:cNvSpPr/>
          <p:nvPr/>
        </p:nvSpPr>
        <p:spPr>
          <a:xfrm flipV="1">
            <a:off x="14251376" y="6446155"/>
            <a:ext cx="0" cy="217065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6" name="AutoShape 66"/>
          <p:cNvSpPr/>
          <p:nvPr/>
        </p:nvSpPr>
        <p:spPr>
          <a:xfrm flipV="1">
            <a:off x="13715961" y="6561653"/>
            <a:ext cx="135863" cy="116613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7" name="AutoShape 67"/>
          <p:cNvSpPr/>
          <p:nvPr/>
        </p:nvSpPr>
        <p:spPr>
          <a:xfrm>
            <a:off x="13714103" y="6433786"/>
            <a:ext cx="138802" cy="113098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8" name="Freeform 2">
            <a:extLst>
              <a:ext uri="{FF2B5EF4-FFF2-40B4-BE49-F238E27FC236}">
                <a16:creationId xmlns:a16="http://schemas.microsoft.com/office/drawing/2014/main" id="{4B258422-A53A-3032-0F60-64274543E29B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9" name="TextBox 10">
            <a:extLst>
              <a:ext uri="{FF2B5EF4-FFF2-40B4-BE49-F238E27FC236}">
                <a16:creationId xmlns:a16="http://schemas.microsoft.com/office/drawing/2014/main" id="{AECD3F85-1EDF-D93E-34AC-3F09871E3904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A45C8235-7929-EBB0-E1DB-8FC57A1F6EEE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20" grpId="0"/>
      <p:bldP spid="27" grpId="0"/>
      <p:bldP spid="28" grpId="0"/>
      <p:bldP spid="29" grpId="0"/>
      <p:bldP spid="30" grpId="0"/>
      <p:bldP spid="31" grpId="0"/>
      <p:bldP spid="32" grpId="0" animBg="1"/>
      <p:bldP spid="39" grpId="0" animBg="1"/>
      <p:bldP spid="43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5400000">
            <a:off x="-225028" y="287954"/>
            <a:ext cx="2507456" cy="3086100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791933" y="7140270"/>
            <a:ext cx="3164996" cy="2674421"/>
          </a:xfrm>
          <a:custGeom>
            <a:avLst/>
            <a:gdLst/>
            <a:ahLst/>
            <a:cxnLst/>
            <a:rect l="l" t="t" r="r" b="b"/>
            <a:pathLst>
              <a:path w="3164996" h="2674421">
                <a:moveTo>
                  <a:pt x="0" y="0"/>
                </a:moveTo>
                <a:lnTo>
                  <a:pt x="3164995" y="0"/>
                </a:lnTo>
                <a:lnTo>
                  <a:pt x="3164995" y="2674421"/>
                </a:lnTo>
                <a:lnTo>
                  <a:pt x="0" y="26744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3397557" y="2128753"/>
            <a:ext cx="7211738" cy="4101676"/>
          </a:xfrm>
          <a:custGeom>
            <a:avLst/>
            <a:gdLst/>
            <a:ahLst/>
            <a:cxnLst/>
            <a:rect l="l" t="t" r="r" b="b"/>
            <a:pathLst>
              <a:path w="7211738" h="4101676">
                <a:moveTo>
                  <a:pt x="0" y="0"/>
                </a:moveTo>
                <a:lnTo>
                  <a:pt x="7211738" y="0"/>
                </a:lnTo>
                <a:lnTo>
                  <a:pt x="7211738" y="4101676"/>
                </a:lnTo>
                <a:lnTo>
                  <a:pt x="0" y="4101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5898340" y="4179591"/>
            <a:ext cx="663734" cy="596521"/>
          </a:xfrm>
          <a:custGeom>
            <a:avLst/>
            <a:gdLst/>
            <a:ahLst/>
            <a:cxnLst/>
            <a:rect l="l" t="t" r="r" b="b"/>
            <a:pathLst>
              <a:path w="663734" h="596521">
                <a:moveTo>
                  <a:pt x="0" y="0"/>
                </a:moveTo>
                <a:lnTo>
                  <a:pt x="663734" y="0"/>
                </a:lnTo>
                <a:lnTo>
                  <a:pt x="663734" y="596521"/>
                </a:lnTo>
                <a:lnTo>
                  <a:pt x="0" y="5965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8016086" y="3989332"/>
            <a:ext cx="1065000" cy="1110822"/>
          </a:xfrm>
          <a:custGeom>
            <a:avLst/>
            <a:gdLst/>
            <a:ahLst/>
            <a:cxnLst/>
            <a:rect l="l" t="t" r="r" b="b"/>
            <a:pathLst>
              <a:path w="1065000" h="1110822">
                <a:moveTo>
                  <a:pt x="0" y="0"/>
                </a:moveTo>
                <a:lnTo>
                  <a:pt x="1065000" y="0"/>
                </a:lnTo>
                <a:lnTo>
                  <a:pt x="1065000" y="1110821"/>
                </a:lnTo>
                <a:lnTo>
                  <a:pt x="0" y="11108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4622136" y="4155102"/>
            <a:ext cx="689367" cy="645498"/>
          </a:xfrm>
          <a:custGeom>
            <a:avLst/>
            <a:gdLst/>
            <a:ahLst/>
            <a:cxnLst/>
            <a:rect l="l" t="t" r="r" b="b"/>
            <a:pathLst>
              <a:path w="689367" h="645498">
                <a:moveTo>
                  <a:pt x="0" y="0"/>
                </a:moveTo>
                <a:lnTo>
                  <a:pt x="689366" y="0"/>
                </a:lnTo>
                <a:lnTo>
                  <a:pt x="689366" y="645498"/>
                </a:lnTo>
                <a:lnTo>
                  <a:pt x="0" y="6454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1" name="Group 11"/>
          <p:cNvGrpSpPr/>
          <p:nvPr/>
        </p:nvGrpSpPr>
        <p:grpSpPr>
          <a:xfrm>
            <a:off x="10737139" y="6903296"/>
            <a:ext cx="6522161" cy="3086100"/>
            <a:chOff x="0" y="0"/>
            <a:chExt cx="1717771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17771" cy="812800"/>
            </a:xfrm>
            <a:custGeom>
              <a:avLst/>
              <a:gdLst/>
              <a:ahLst/>
              <a:cxnLst/>
              <a:rect l="l" t="t" r="r" b="b"/>
              <a:pathLst>
                <a:path w="1717771" h="812800">
                  <a:moveTo>
                    <a:pt x="0" y="0"/>
                  </a:moveTo>
                  <a:lnTo>
                    <a:pt x="1717771" y="0"/>
                  </a:lnTo>
                  <a:lnTo>
                    <a:pt x="171777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85430"/>
              </a:solidFill>
              <a:prstDash val="dash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717771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975809" y="6958530"/>
            <a:ext cx="6150141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A1A1A"/>
                </a:solidFill>
                <a:latin typeface="Poppins"/>
              </a:rPr>
              <a:t>Especificações do Computador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170388" y="6903296"/>
            <a:ext cx="4258646" cy="3086100"/>
            <a:chOff x="0" y="0"/>
            <a:chExt cx="1121619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21619" cy="812800"/>
            </a:xfrm>
            <a:custGeom>
              <a:avLst/>
              <a:gdLst/>
              <a:ahLst/>
              <a:cxnLst/>
              <a:rect l="l" t="t" r="r" b="b"/>
              <a:pathLst>
                <a:path w="1121619" h="812800">
                  <a:moveTo>
                    <a:pt x="0" y="0"/>
                  </a:moveTo>
                  <a:lnTo>
                    <a:pt x="1121619" y="0"/>
                  </a:lnTo>
                  <a:lnTo>
                    <a:pt x="112161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85430"/>
              </a:solidFill>
              <a:prstDash val="dash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121619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>
            <a:off x="8429034" y="8446346"/>
            <a:ext cx="2308105" cy="0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" name="AutoShape 19"/>
          <p:cNvSpPr/>
          <p:nvPr/>
        </p:nvSpPr>
        <p:spPr>
          <a:xfrm flipH="1" flipV="1">
            <a:off x="4964700" y="4728547"/>
            <a:ext cx="2119" cy="2174749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0" name="Group 20"/>
          <p:cNvGrpSpPr/>
          <p:nvPr/>
        </p:nvGrpSpPr>
        <p:grpSpPr>
          <a:xfrm rot="5400000">
            <a:off x="5121378" y="3371435"/>
            <a:ext cx="893854" cy="2093820"/>
            <a:chOff x="0" y="0"/>
            <a:chExt cx="235418" cy="55145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5418" cy="551459"/>
            </a:xfrm>
            <a:custGeom>
              <a:avLst/>
              <a:gdLst/>
              <a:ahLst/>
              <a:cxnLst/>
              <a:rect l="l" t="t" r="r" b="b"/>
              <a:pathLst>
                <a:path w="235418" h="551459">
                  <a:moveTo>
                    <a:pt x="117709" y="0"/>
                  </a:moveTo>
                  <a:lnTo>
                    <a:pt x="117709" y="0"/>
                  </a:lnTo>
                  <a:cubicBezTo>
                    <a:pt x="148928" y="0"/>
                    <a:pt x="178867" y="12401"/>
                    <a:pt x="200942" y="34476"/>
                  </a:cubicBezTo>
                  <a:cubicBezTo>
                    <a:pt x="223017" y="56551"/>
                    <a:pt x="235418" y="86491"/>
                    <a:pt x="235418" y="117709"/>
                  </a:cubicBezTo>
                  <a:lnTo>
                    <a:pt x="235418" y="433750"/>
                  </a:lnTo>
                  <a:cubicBezTo>
                    <a:pt x="235418" y="464968"/>
                    <a:pt x="223017" y="494908"/>
                    <a:pt x="200942" y="516983"/>
                  </a:cubicBezTo>
                  <a:cubicBezTo>
                    <a:pt x="178867" y="539057"/>
                    <a:pt x="148928" y="551459"/>
                    <a:pt x="117709" y="551459"/>
                  </a:cubicBezTo>
                  <a:lnTo>
                    <a:pt x="117709" y="551459"/>
                  </a:lnTo>
                  <a:cubicBezTo>
                    <a:pt x="86491" y="551459"/>
                    <a:pt x="56551" y="539057"/>
                    <a:pt x="34476" y="516983"/>
                  </a:cubicBezTo>
                  <a:cubicBezTo>
                    <a:pt x="12401" y="494908"/>
                    <a:pt x="0" y="464968"/>
                    <a:pt x="0" y="433750"/>
                  </a:cubicBezTo>
                  <a:lnTo>
                    <a:pt x="0" y="117709"/>
                  </a:lnTo>
                  <a:cubicBezTo>
                    <a:pt x="0" y="86491"/>
                    <a:pt x="12401" y="56551"/>
                    <a:pt x="34476" y="34476"/>
                  </a:cubicBezTo>
                  <a:cubicBezTo>
                    <a:pt x="56551" y="12401"/>
                    <a:pt x="86491" y="0"/>
                    <a:pt x="1177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85430"/>
              </a:solidFill>
              <a:prstDash val="dash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235418" cy="599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790393" y="3837325"/>
            <a:ext cx="1123440" cy="268186"/>
            <a:chOff x="0" y="0"/>
            <a:chExt cx="295885" cy="706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95885" cy="70633"/>
            </a:xfrm>
            <a:custGeom>
              <a:avLst/>
              <a:gdLst/>
              <a:ahLst/>
              <a:cxnLst/>
              <a:rect l="l" t="t" r="r" b="b"/>
              <a:pathLst>
                <a:path w="295885" h="70633">
                  <a:moveTo>
                    <a:pt x="0" y="0"/>
                  </a:moveTo>
                  <a:lnTo>
                    <a:pt x="295885" y="0"/>
                  </a:lnTo>
                  <a:lnTo>
                    <a:pt x="295885" y="70633"/>
                  </a:lnTo>
                  <a:lnTo>
                    <a:pt x="0" y="70633"/>
                  </a:lnTo>
                  <a:close/>
                </a:path>
              </a:pathLst>
            </a:custGeom>
            <a:solidFill>
              <a:srgbClr val="E5EDD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295885" cy="118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058563" y="1336533"/>
            <a:ext cx="10740942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Arquitetura</a:t>
            </a:r>
            <a:r>
              <a:rPr lang="en-US" sz="6595" spc="-197" dirty="0">
                <a:solidFill>
                  <a:srgbClr val="202020"/>
                </a:solidFill>
                <a:latin typeface="League Spartan"/>
              </a:rPr>
              <a:t> da </a:t>
            </a: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Solução</a:t>
            </a:r>
            <a:endParaRPr lang="en-US" sz="6595" spc="-197" dirty="0">
              <a:solidFill>
                <a:srgbClr val="202020"/>
              </a:solidFill>
              <a:latin typeface="League Spartan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086045" y="7444304"/>
            <a:ext cx="5918235" cy="2442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dirty="0" err="1">
                <a:solidFill>
                  <a:srgbClr val="65686A"/>
                </a:solidFill>
                <a:latin typeface="Poppins"/>
              </a:rPr>
              <a:t>Processador</a:t>
            </a:r>
            <a:r>
              <a:rPr lang="en-US" sz="2300" dirty="0">
                <a:solidFill>
                  <a:srgbClr val="65686A"/>
                </a:solidFill>
                <a:latin typeface="Poppins"/>
              </a:rPr>
              <a:t>: Intel i5 - 1235U</a:t>
            </a:r>
          </a:p>
          <a:p>
            <a:pPr>
              <a:lnSpc>
                <a:spcPts val="3220"/>
              </a:lnSpc>
            </a:pPr>
            <a:r>
              <a:rPr lang="en-US" sz="2300" dirty="0" err="1">
                <a:solidFill>
                  <a:srgbClr val="65686A"/>
                </a:solidFill>
                <a:latin typeface="Poppins"/>
              </a:rPr>
              <a:t>Memória</a:t>
            </a:r>
            <a:r>
              <a:rPr lang="en-US" sz="2300" dirty="0">
                <a:solidFill>
                  <a:srgbClr val="65686A"/>
                </a:solidFill>
                <a:latin typeface="Poppins"/>
              </a:rPr>
              <a:t> RAM: 16GB (2 x 8GB) 1800MHz</a:t>
            </a: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65686A"/>
                </a:solidFill>
                <a:latin typeface="Poppins"/>
              </a:rPr>
              <a:t>DDR4</a:t>
            </a: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65686A"/>
                </a:solidFill>
                <a:latin typeface="Poppins"/>
              </a:rPr>
              <a:t>HD: 1TB 2.5" SATA</a:t>
            </a: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65686A"/>
                </a:solidFill>
                <a:latin typeface="Poppins"/>
              </a:rPr>
              <a:t>SSD: </a:t>
            </a:r>
            <a:r>
              <a:rPr lang="en-US" sz="2300" dirty="0" err="1">
                <a:solidFill>
                  <a:srgbClr val="65686A"/>
                </a:solidFill>
                <a:latin typeface="Poppins"/>
              </a:rPr>
              <a:t>NVMe</a:t>
            </a:r>
            <a:r>
              <a:rPr lang="en-US" sz="2300" dirty="0">
                <a:solidFill>
                  <a:srgbClr val="65686A"/>
                </a:solidFill>
                <a:latin typeface="Poppins"/>
              </a:rPr>
              <a:t> PCIe 256GB</a:t>
            </a: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65686A"/>
                </a:solidFill>
                <a:latin typeface="Poppins"/>
              </a:rPr>
              <a:t>Windows 11 Home</a:t>
            </a:r>
          </a:p>
        </p:txBody>
      </p:sp>
      <p:sp>
        <p:nvSpPr>
          <p:cNvPr id="30" name="Freeform 30"/>
          <p:cNvSpPr/>
          <p:nvPr/>
        </p:nvSpPr>
        <p:spPr>
          <a:xfrm>
            <a:off x="4747272" y="3739472"/>
            <a:ext cx="1166560" cy="336844"/>
          </a:xfrm>
          <a:custGeom>
            <a:avLst/>
            <a:gdLst/>
            <a:ahLst/>
            <a:cxnLst/>
            <a:rect l="l" t="t" r="r" b="b"/>
            <a:pathLst>
              <a:path w="1166560" h="336844">
                <a:moveTo>
                  <a:pt x="0" y="0"/>
                </a:moveTo>
                <a:lnTo>
                  <a:pt x="1166561" y="0"/>
                </a:lnTo>
                <a:lnTo>
                  <a:pt x="1166561" y="336844"/>
                </a:lnTo>
                <a:lnTo>
                  <a:pt x="0" y="3368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1" name="AutoShape 31"/>
          <p:cNvSpPr/>
          <p:nvPr/>
        </p:nvSpPr>
        <p:spPr>
          <a:xfrm flipH="1">
            <a:off x="5311502" y="4477851"/>
            <a:ext cx="528881" cy="0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32" name="Group 32"/>
          <p:cNvGrpSpPr/>
          <p:nvPr/>
        </p:nvGrpSpPr>
        <p:grpSpPr>
          <a:xfrm rot="5400000">
            <a:off x="7930067" y="3329133"/>
            <a:ext cx="1284505" cy="2344229"/>
            <a:chOff x="0" y="0"/>
            <a:chExt cx="338306" cy="61741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38306" cy="617410"/>
            </a:xfrm>
            <a:custGeom>
              <a:avLst/>
              <a:gdLst/>
              <a:ahLst/>
              <a:cxnLst/>
              <a:rect l="l" t="t" r="r" b="b"/>
              <a:pathLst>
                <a:path w="338306" h="617410">
                  <a:moveTo>
                    <a:pt x="169153" y="0"/>
                  </a:moveTo>
                  <a:lnTo>
                    <a:pt x="169153" y="0"/>
                  </a:lnTo>
                  <a:cubicBezTo>
                    <a:pt x="262574" y="0"/>
                    <a:pt x="338306" y="75732"/>
                    <a:pt x="338306" y="169153"/>
                  </a:cubicBezTo>
                  <a:lnTo>
                    <a:pt x="338306" y="448257"/>
                  </a:lnTo>
                  <a:cubicBezTo>
                    <a:pt x="338306" y="541678"/>
                    <a:pt x="262574" y="617410"/>
                    <a:pt x="169153" y="617410"/>
                  </a:cubicBezTo>
                  <a:lnTo>
                    <a:pt x="169153" y="617410"/>
                  </a:lnTo>
                  <a:cubicBezTo>
                    <a:pt x="75732" y="617410"/>
                    <a:pt x="0" y="541678"/>
                    <a:pt x="0" y="448257"/>
                  </a:cubicBezTo>
                  <a:lnTo>
                    <a:pt x="0" y="169153"/>
                  </a:lnTo>
                  <a:cubicBezTo>
                    <a:pt x="0" y="75732"/>
                    <a:pt x="75732" y="0"/>
                    <a:pt x="1691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85430"/>
              </a:solidFill>
              <a:prstDash val="dash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338306" cy="665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986866" y="3696125"/>
            <a:ext cx="1123440" cy="268186"/>
            <a:chOff x="0" y="0"/>
            <a:chExt cx="295885" cy="7063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95885" cy="70633"/>
            </a:xfrm>
            <a:custGeom>
              <a:avLst/>
              <a:gdLst/>
              <a:ahLst/>
              <a:cxnLst/>
              <a:rect l="l" t="t" r="r" b="b"/>
              <a:pathLst>
                <a:path w="295885" h="70633">
                  <a:moveTo>
                    <a:pt x="0" y="0"/>
                  </a:moveTo>
                  <a:lnTo>
                    <a:pt x="295885" y="0"/>
                  </a:lnTo>
                  <a:lnTo>
                    <a:pt x="295885" y="70633"/>
                  </a:lnTo>
                  <a:lnTo>
                    <a:pt x="0" y="70633"/>
                  </a:lnTo>
                  <a:close/>
                </a:path>
              </a:pathLst>
            </a:custGeom>
            <a:solidFill>
              <a:srgbClr val="E5EDD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295885" cy="118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7972256" y="3546928"/>
            <a:ext cx="1152660" cy="624133"/>
          </a:xfrm>
          <a:custGeom>
            <a:avLst/>
            <a:gdLst/>
            <a:ahLst/>
            <a:cxnLst/>
            <a:rect l="l" t="t" r="r" b="b"/>
            <a:pathLst>
              <a:path w="1152660" h="624133">
                <a:moveTo>
                  <a:pt x="0" y="0"/>
                </a:moveTo>
                <a:lnTo>
                  <a:pt x="1152660" y="0"/>
                </a:lnTo>
                <a:lnTo>
                  <a:pt x="1152660" y="624134"/>
                </a:lnTo>
                <a:lnTo>
                  <a:pt x="0" y="6241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t="-1300" b="-130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9" name="AutoShape 39"/>
          <p:cNvSpPr/>
          <p:nvPr/>
        </p:nvSpPr>
        <p:spPr>
          <a:xfrm flipH="1">
            <a:off x="6562074" y="4458801"/>
            <a:ext cx="1454012" cy="0"/>
          </a:xfrm>
          <a:prstGeom prst="line">
            <a:avLst/>
          </a:prstGeom>
          <a:ln w="38100" cap="flat">
            <a:solidFill>
              <a:srgbClr val="2854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00CCD029-D4B9-2E20-C73B-EE6D8A3ACD52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517358F9-C092-CB0E-FC0E-56F1B0781BED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EC20908C-9F4B-6E4D-DBAF-66033925C848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/>
      <p:bldP spid="18" grpId="0" animBg="1"/>
      <p:bldP spid="19" grpId="0" animBg="1"/>
      <p:bldP spid="26" grpId="0"/>
      <p:bldP spid="29" grpId="0"/>
      <p:bldP spid="30" grpId="0" animBg="1"/>
      <p:bldP spid="31" grpId="0" animBg="1"/>
      <p:bldP spid="38" grpId="0" animBg="1"/>
      <p:bldP spid="39" grpId="0" animBg="1"/>
      <p:bldP spid="40" grpId="0" animBg="1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5400000">
            <a:off x="-225028" y="287954"/>
            <a:ext cx="2507456" cy="3086100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6005572" y="6461522"/>
            <a:ext cx="2507456" cy="3086100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D763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257800" y="4080004"/>
            <a:ext cx="7699309" cy="190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514"/>
              </a:lnSpc>
            </a:pPr>
            <a:r>
              <a:rPr lang="en-US" sz="11082" dirty="0" err="1">
                <a:solidFill>
                  <a:srgbClr val="000000"/>
                </a:solidFill>
                <a:latin typeface="League Spartan"/>
              </a:rPr>
              <a:t>Obrigado</a:t>
            </a:r>
            <a:r>
              <a:rPr lang="en-US" sz="11082" dirty="0">
                <a:solidFill>
                  <a:srgbClr val="000000"/>
                </a:solidFill>
                <a:latin typeface="League Spartan"/>
              </a:rPr>
              <a:t>!</a:t>
            </a:r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4208914B-8D37-59A9-FA62-6C0AC18B097E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BBE14C7F-2676-7BFA-A221-522C9FAB52F1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E2F4C1FC-CEB0-FF62-CDCC-B8B7D19EE43A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70005" y="1937512"/>
            <a:ext cx="3217056" cy="3217056"/>
            <a:chOff x="0" y="0"/>
            <a:chExt cx="4289408" cy="428940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289408" cy="428940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8D4E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288859" y="288859"/>
              <a:ext cx="3711689" cy="3711689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9675" t="-11530" r="-85072" b="-38301"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7533863" y="1937512"/>
            <a:ext cx="3217056" cy="3217056"/>
            <a:chOff x="0" y="0"/>
            <a:chExt cx="4289408" cy="428940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4289408" cy="428940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8D4E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288859" y="288859"/>
              <a:ext cx="3711689" cy="3711689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53954" t="-5230" r="-18888" b="-9998"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>
            <a:off x="12799867" y="1937512"/>
            <a:ext cx="3217056" cy="3217056"/>
            <a:chOff x="0" y="0"/>
            <a:chExt cx="4289408" cy="428940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289408" cy="428940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8D4E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288859" y="288859"/>
              <a:ext cx="3711689" cy="3711689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64891" t="-10782" r="-7088" b="-3870"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20" name="Group 20"/>
          <p:cNvGrpSpPr/>
          <p:nvPr/>
        </p:nvGrpSpPr>
        <p:grpSpPr>
          <a:xfrm>
            <a:off x="2270005" y="6047172"/>
            <a:ext cx="3217056" cy="321705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8D4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486650" y="6263816"/>
            <a:ext cx="2783767" cy="278376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38888" r="-38888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533863" y="6047172"/>
            <a:ext cx="3217056" cy="3217056"/>
            <a:chOff x="0" y="0"/>
            <a:chExt cx="4289408" cy="4289408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289408" cy="4289408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8D4E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288859" y="288859"/>
              <a:ext cx="3711689" cy="3711689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t="-16666" b="-16666"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>
            <a:off x="12799867" y="6047172"/>
            <a:ext cx="3217056" cy="3217056"/>
            <a:chOff x="0" y="0"/>
            <a:chExt cx="4289408" cy="4289408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4289408" cy="4289408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8D4E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288859" y="288859"/>
              <a:ext cx="3711689" cy="3711689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1595"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37" name="TextBox 37"/>
          <p:cNvSpPr txBox="1"/>
          <p:nvPr/>
        </p:nvSpPr>
        <p:spPr>
          <a:xfrm>
            <a:off x="2609031" y="5191314"/>
            <a:ext cx="2541749" cy="407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7"/>
              </a:lnSpc>
            </a:pPr>
            <a:r>
              <a:rPr lang="en-US" sz="2326">
                <a:solidFill>
                  <a:srgbClr val="285430"/>
                </a:solidFill>
                <a:latin typeface="Poppins Bold"/>
              </a:rPr>
              <a:t>Giovanna Aliaga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55795" y="5191314"/>
            <a:ext cx="3196197" cy="407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7"/>
              </a:lnSpc>
            </a:pPr>
            <a:r>
              <a:rPr lang="en-US" sz="2326">
                <a:solidFill>
                  <a:srgbClr val="285430"/>
                </a:solidFill>
                <a:latin typeface="Poppins Bold"/>
              </a:rPr>
              <a:t>Guilherme Scarabelli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0865" y="5220412"/>
            <a:ext cx="1941015" cy="407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57"/>
              </a:lnSpc>
            </a:pPr>
            <a:r>
              <a:rPr lang="en-US" sz="2326" dirty="0">
                <a:solidFill>
                  <a:srgbClr val="285430"/>
                </a:solidFill>
                <a:latin typeface="Poppins Bold"/>
              </a:rPr>
              <a:t>Julia Matos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591012" y="9300847"/>
            <a:ext cx="2679403" cy="407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57"/>
              </a:lnSpc>
            </a:pPr>
            <a:r>
              <a:rPr lang="en-US" sz="2326" dirty="0" err="1">
                <a:solidFill>
                  <a:srgbClr val="285430"/>
                </a:solidFill>
                <a:latin typeface="Poppins Bold"/>
              </a:rPr>
              <a:t>Nayra</a:t>
            </a:r>
            <a:r>
              <a:rPr lang="en-US" sz="2326" dirty="0">
                <a:solidFill>
                  <a:srgbClr val="285430"/>
                </a:solidFill>
                <a:latin typeface="Poppins Bold"/>
              </a:rPr>
              <a:t> </a:t>
            </a:r>
            <a:r>
              <a:rPr lang="en-US" sz="2326" dirty="0" err="1">
                <a:solidFill>
                  <a:srgbClr val="285430"/>
                </a:solidFill>
                <a:latin typeface="Poppins Bold"/>
              </a:rPr>
              <a:t>Belarmino</a:t>
            </a:r>
            <a:endParaRPr lang="en-US" sz="2326" dirty="0">
              <a:solidFill>
                <a:srgbClr val="285430"/>
              </a:solidFill>
              <a:latin typeface="Poppins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8264925" y="9300847"/>
            <a:ext cx="1777936" cy="407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7"/>
              </a:lnSpc>
            </a:pPr>
            <a:r>
              <a:rPr lang="en-US" sz="2326">
                <a:solidFill>
                  <a:srgbClr val="285430"/>
                </a:solidFill>
                <a:latin typeface="Poppins Bold"/>
              </a:rPr>
              <a:t>Renan Silva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377795" y="9300847"/>
            <a:ext cx="2129571" cy="407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7"/>
              </a:lnSpc>
            </a:pPr>
            <a:r>
              <a:rPr lang="en-US" sz="2326">
                <a:solidFill>
                  <a:srgbClr val="285430"/>
                </a:solidFill>
                <a:latin typeface="Poppins Bold"/>
              </a:rPr>
              <a:t>Thiago Biazon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750507" y="414891"/>
            <a:ext cx="2746008" cy="1049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06"/>
              </a:lnSpc>
            </a:pPr>
            <a:r>
              <a:rPr lang="en-US" sz="6076" dirty="0">
                <a:solidFill>
                  <a:srgbClr val="285430"/>
                </a:solidFill>
                <a:latin typeface="League Spartan"/>
              </a:rPr>
              <a:t>Equipe</a:t>
            </a:r>
          </a:p>
        </p:txBody>
      </p:sp>
      <p:sp>
        <p:nvSpPr>
          <p:cNvPr id="44" name="Freeform 44"/>
          <p:cNvSpPr/>
          <p:nvPr/>
        </p:nvSpPr>
        <p:spPr>
          <a:xfrm>
            <a:off x="10139045" y="182589"/>
            <a:ext cx="950899" cy="895574"/>
          </a:xfrm>
          <a:custGeom>
            <a:avLst/>
            <a:gdLst/>
            <a:ahLst/>
            <a:cxnLst/>
            <a:rect l="l" t="t" r="r" b="b"/>
            <a:pathLst>
              <a:path w="950899" h="895574">
                <a:moveTo>
                  <a:pt x="0" y="0"/>
                </a:moveTo>
                <a:lnTo>
                  <a:pt x="950899" y="0"/>
                </a:lnTo>
                <a:lnTo>
                  <a:pt x="950899" y="895574"/>
                </a:lnTo>
                <a:lnTo>
                  <a:pt x="0" y="8955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225028" y="287954"/>
            <a:ext cx="2507456" cy="3086100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6005572" y="6461522"/>
            <a:ext cx="2507456" cy="3086100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D763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111350" y="1336533"/>
            <a:ext cx="3016315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>
                <a:solidFill>
                  <a:srgbClr val="202020"/>
                </a:solidFill>
                <a:latin typeface="League Spartan"/>
              </a:rPr>
              <a:t>Missão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11350" y="3734641"/>
            <a:ext cx="2492019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Visão</a:t>
            </a:r>
            <a:endParaRPr lang="en-US" sz="6595" spc="-197" dirty="0">
              <a:solidFill>
                <a:srgbClr val="202020"/>
              </a:solidFill>
              <a:latin typeface="League Sparta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11350" y="6607581"/>
            <a:ext cx="3357783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Valores</a:t>
            </a:r>
            <a:endParaRPr lang="en-US" sz="6595" spc="-197" dirty="0">
              <a:solidFill>
                <a:srgbClr val="202020"/>
              </a:solidFill>
              <a:latin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111350" y="2124613"/>
            <a:ext cx="12018591" cy="960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65686A"/>
                </a:solidFill>
                <a:latin typeface="Poppins"/>
              </a:rPr>
              <a:t>Facilitar doações eficientes para atender necessidades específicas e promover impacto positivo nas comunidades.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11350" y="4521303"/>
            <a:ext cx="11965567" cy="1436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 dirty="0" err="1">
                <a:solidFill>
                  <a:srgbClr val="65686A"/>
                </a:solidFill>
                <a:latin typeface="Poppins"/>
              </a:rPr>
              <a:t>Tornar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-se a principal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plataforma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para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conectar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doadores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instituições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reduzindo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desperdício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fortalecendo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comunidades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através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solidárias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58326" y="7403769"/>
            <a:ext cx="11740785" cy="228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65686A"/>
                </a:solidFill>
                <a:latin typeface="Poppins"/>
              </a:rPr>
              <a:t>Transparência;</a:t>
            </a:r>
          </a:p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65686A"/>
                </a:solidFill>
                <a:latin typeface="Poppins"/>
              </a:rPr>
              <a:t>Eficiência;</a:t>
            </a:r>
          </a:p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65686A"/>
                </a:solidFill>
                <a:latin typeface="Poppins"/>
              </a:rPr>
              <a:t>Solidariedade;</a:t>
            </a:r>
          </a:p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65686A"/>
                </a:solidFill>
                <a:latin typeface="Poppins"/>
              </a:rPr>
              <a:t>Responsabilidade Social;</a:t>
            </a:r>
          </a:p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65686A"/>
                </a:solidFill>
                <a:latin typeface="Poppins"/>
              </a:rPr>
              <a:t>Empatia.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5400000">
            <a:off x="-225028" y="287954"/>
            <a:ext cx="2507456" cy="3086100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6005572" y="6461522"/>
            <a:ext cx="2507456" cy="3086100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D763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111350" y="1336533"/>
            <a:ext cx="4944300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Contexto</a:t>
            </a:r>
            <a:endParaRPr lang="en-US" sz="6595" spc="-197" dirty="0">
              <a:solidFill>
                <a:srgbClr val="202020"/>
              </a:solidFill>
              <a:latin typeface="League Spart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068701" y="3084733"/>
            <a:ext cx="13047526" cy="6310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 dirty="0" err="1">
                <a:solidFill>
                  <a:srgbClr val="65686A"/>
                </a:solidFill>
                <a:latin typeface="Poppins"/>
              </a:rPr>
              <a:t>Existe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uma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necessidade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crescente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conectar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doadores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instituições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caridade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forma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eficiente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transparente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.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Atualmente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muitas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dessas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são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feitas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forma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desorganizada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resultando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desperdício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recursos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valiosos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falta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acesso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para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aqueles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que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mais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precisam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. </a:t>
            </a:r>
          </a:p>
          <a:p>
            <a:pPr>
              <a:lnSpc>
                <a:spcPts val="3780"/>
              </a:lnSpc>
            </a:pPr>
            <a:endParaRPr lang="en-US" sz="2700" dirty="0">
              <a:solidFill>
                <a:srgbClr val="65686A"/>
              </a:solidFill>
              <a:latin typeface="Poppins"/>
            </a:endParaRPr>
          </a:p>
          <a:p>
            <a:pPr>
              <a:lnSpc>
                <a:spcPts val="3780"/>
              </a:lnSpc>
            </a:pPr>
            <a:r>
              <a:rPr lang="en-US" sz="2700" dirty="0">
                <a:solidFill>
                  <a:srgbClr val="65686A"/>
                </a:solidFill>
                <a:latin typeface="Poppins"/>
              </a:rPr>
              <a:t>As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instituições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caridade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muitas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vezes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enfrentam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dificuldades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para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receber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doadores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enfrentam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falta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informações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sobre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como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suas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impactam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revelaram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ter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baixa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confiança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ONGs. </a:t>
            </a:r>
          </a:p>
          <a:p>
            <a:pPr>
              <a:lnSpc>
                <a:spcPts val="3780"/>
              </a:lnSpc>
            </a:pPr>
            <a:endParaRPr lang="en-US" sz="2700" dirty="0">
              <a:solidFill>
                <a:srgbClr val="65686A"/>
              </a:solidFill>
              <a:latin typeface="Poppins"/>
            </a:endParaRPr>
          </a:p>
          <a:p>
            <a:pPr>
              <a:lnSpc>
                <a:spcPts val="3780"/>
              </a:lnSpc>
            </a:pPr>
            <a:r>
              <a:rPr lang="en-US" sz="2700" dirty="0" err="1">
                <a:solidFill>
                  <a:srgbClr val="65686A"/>
                </a:solidFill>
                <a:latin typeface="Poppins"/>
              </a:rPr>
              <a:t>Muitas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pessoas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desejam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contribuir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para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ajudar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outras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famílias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situações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difíceis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doando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roupas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alimentos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brinquedos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boas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condições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mas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na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maioria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das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vezes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se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deparam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com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uma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série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obstáculos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. </a:t>
            </a:r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EBE2CC8B-79EF-76B2-25DC-9130AEE0E854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952E16DC-AB38-FDA3-168A-2A26C01E8214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FD1A1F9B-4D76-487F-6A37-98EAB558833E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5400000">
            <a:off x="-225028" y="287954"/>
            <a:ext cx="2507456" cy="3086100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32371" y="3324683"/>
            <a:ext cx="15019510" cy="6318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 err="1">
                <a:solidFill>
                  <a:srgbClr val="000000"/>
                </a:solidFill>
                <a:latin typeface="Poppins"/>
              </a:rPr>
              <a:t>Pesquisa</a:t>
            </a:r>
            <a:r>
              <a:rPr lang="en-US" sz="2097" dirty="0">
                <a:solidFill>
                  <a:srgbClr val="000000"/>
                </a:solidFill>
                <a:latin typeface="Poppins"/>
              </a:rPr>
              <a:t> IBOPE (2023):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/>
              </a:rPr>
              <a:t>1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8% dos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doadores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brasileiros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relataram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não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receber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informações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sobre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o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impacto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suas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;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>
                <a:solidFill>
                  <a:srgbClr val="65686A"/>
                </a:solidFill>
                <a:latin typeface="Poppins"/>
              </a:rPr>
              <a:t>15%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citaram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falta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transparência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como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motivo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para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não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doar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novamente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.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endParaRPr lang="en-US" sz="2097" dirty="0">
              <a:solidFill>
                <a:srgbClr val="65686A"/>
              </a:solidFill>
              <a:latin typeface="Poppins"/>
            </a:endParaRPr>
          </a:p>
          <a:p>
            <a:pPr>
              <a:lnSpc>
                <a:spcPts val="2936"/>
              </a:lnSpc>
              <a:spcBef>
                <a:spcPct val="0"/>
              </a:spcBef>
            </a:pPr>
            <a:endParaRPr lang="en-US" sz="2097" dirty="0">
              <a:solidFill>
                <a:srgbClr val="65686A"/>
              </a:solidFill>
              <a:latin typeface="Poppins"/>
            </a:endParaRP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 err="1">
                <a:solidFill>
                  <a:srgbClr val="000000"/>
                </a:solidFill>
                <a:latin typeface="Poppins"/>
              </a:rPr>
              <a:t>Pesquisa</a:t>
            </a:r>
            <a:r>
              <a:rPr lang="en-US" sz="2097" dirty="0">
                <a:solidFill>
                  <a:srgbClr val="000000"/>
                </a:solidFill>
                <a:latin typeface="Poppins"/>
              </a:rPr>
              <a:t> IPEA (2024):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>
                <a:solidFill>
                  <a:srgbClr val="65686A"/>
                </a:solidFill>
                <a:latin typeface="Poppins"/>
              </a:rPr>
              <a:t>35% dos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brasileiros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doadores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declararam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ter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"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pouca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"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ou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"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nenhuma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"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confiança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em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ONGs.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 err="1">
                <a:solidFill>
                  <a:srgbClr val="65686A"/>
                </a:solidFill>
                <a:latin typeface="Poppins"/>
              </a:rPr>
              <a:t>Fatores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que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influenciam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confiança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: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 err="1">
                <a:solidFill>
                  <a:srgbClr val="65686A"/>
                </a:solidFill>
                <a:latin typeface="Poppins"/>
              </a:rPr>
              <a:t>Transparência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(42%);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 err="1">
                <a:solidFill>
                  <a:srgbClr val="65686A"/>
                </a:solidFill>
                <a:latin typeface="Poppins"/>
              </a:rPr>
              <a:t>Comprovação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do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impacto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das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(38%);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>
                <a:solidFill>
                  <a:srgbClr val="65686A"/>
                </a:solidFill>
                <a:latin typeface="Poppins"/>
              </a:rPr>
              <a:t>Boa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reputação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da ONG (36%).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endParaRPr lang="en-US" sz="2097" dirty="0">
              <a:solidFill>
                <a:srgbClr val="65686A"/>
              </a:solidFill>
              <a:latin typeface="Poppins"/>
            </a:endParaRP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 err="1">
                <a:solidFill>
                  <a:srgbClr val="000000"/>
                </a:solidFill>
                <a:latin typeface="Poppins"/>
              </a:rPr>
              <a:t>Estudo</a:t>
            </a:r>
            <a:r>
              <a:rPr lang="en-US" sz="2097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000000"/>
                </a:solidFill>
                <a:latin typeface="Poppins"/>
              </a:rPr>
              <a:t>Transparência</a:t>
            </a:r>
            <a:r>
              <a:rPr lang="en-US" sz="2097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000000"/>
                </a:solidFill>
                <a:latin typeface="Poppins"/>
              </a:rPr>
              <a:t>Brasil</a:t>
            </a:r>
            <a:r>
              <a:rPr lang="en-US" sz="2097" dirty="0">
                <a:solidFill>
                  <a:srgbClr val="000000"/>
                </a:solidFill>
                <a:latin typeface="Poppins"/>
              </a:rPr>
              <a:t> (2023):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 err="1">
                <a:solidFill>
                  <a:srgbClr val="65686A"/>
                </a:solidFill>
                <a:latin typeface="Poppins"/>
              </a:rPr>
              <a:t>Analisou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transparência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de 5.000 ONGs e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encontrou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: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>
                <a:solidFill>
                  <a:srgbClr val="65686A"/>
                </a:solidFill>
                <a:latin typeface="Poppins"/>
              </a:rPr>
              <a:t>44% com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informações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incompletas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ou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desatualizadas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em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seus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sites;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>
                <a:solidFill>
                  <a:srgbClr val="65686A"/>
                </a:solidFill>
                <a:latin typeface="Poppins"/>
              </a:rPr>
              <a:t>32%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sem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relatórios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atividades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disponíveis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;</a:t>
            </a:r>
          </a:p>
          <a:p>
            <a:pPr>
              <a:lnSpc>
                <a:spcPts val="2936"/>
              </a:lnSpc>
              <a:spcBef>
                <a:spcPct val="0"/>
              </a:spcBef>
            </a:pPr>
            <a:r>
              <a:rPr lang="en-US" sz="2097" dirty="0">
                <a:solidFill>
                  <a:srgbClr val="65686A"/>
                </a:solidFill>
                <a:latin typeface="Poppins"/>
              </a:rPr>
              <a:t>28%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sem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canais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097" dirty="0" err="1">
                <a:solidFill>
                  <a:srgbClr val="65686A"/>
                </a:solidFill>
                <a:latin typeface="Poppins"/>
              </a:rPr>
              <a:t>denúncias</a:t>
            </a:r>
            <a:r>
              <a:rPr lang="en-US" sz="2097" dirty="0">
                <a:solidFill>
                  <a:srgbClr val="65686A"/>
                </a:solidFill>
                <a:latin typeface="Poppins"/>
              </a:rPr>
              <a:t>.</a:t>
            </a:r>
          </a:p>
        </p:txBody>
      </p:sp>
      <p:sp>
        <p:nvSpPr>
          <p:cNvPr id="7" name="Freeform 7"/>
          <p:cNvSpPr/>
          <p:nvPr/>
        </p:nvSpPr>
        <p:spPr>
          <a:xfrm>
            <a:off x="15346644" y="7201820"/>
            <a:ext cx="2805237" cy="2895729"/>
          </a:xfrm>
          <a:custGeom>
            <a:avLst/>
            <a:gdLst/>
            <a:ahLst/>
            <a:cxnLst/>
            <a:rect l="l" t="t" r="r" b="b"/>
            <a:pathLst>
              <a:path w="2805237" h="2895729">
                <a:moveTo>
                  <a:pt x="0" y="0"/>
                </a:moveTo>
                <a:lnTo>
                  <a:pt x="2805237" y="0"/>
                </a:lnTo>
                <a:lnTo>
                  <a:pt x="2805237" y="2895728"/>
                </a:lnTo>
                <a:lnTo>
                  <a:pt x="0" y="289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3151386" y="1516880"/>
            <a:ext cx="8363683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Pesquisa</a:t>
            </a:r>
            <a:r>
              <a:rPr lang="en-US" sz="6595" spc="-197" dirty="0">
                <a:solidFill>
                  <a:srgbClr val="202020"/>
                </a:solidFill>
                <a:latin typeface="League Spartan"/>
              </a:rPr>
              <a:t> e </a:t>
            </a: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Estudo</a:t>
            </a:r>
            <a:endParaRPr lang="en-US" sz="6595" spc="-197" dirty="0">
              <a:solidFill>
                <a:srgbClr val="202020"/>
              </a:solidFill>
              <a:latin typeface="League Spart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151386" y="2621813"/>
            <a:ext cx="12584311" cy="409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2"/>
              </a:lnSpc>
              <a:spcBef>
                <a:spcPct val="0"/>
              </a:spcBef>
            </a:pPr>
            <a:r>
              <a:rPr lang="en-US" sz="2251" dirty="0" err="1">
                <a:solidFill>
                  <a:srgbClr val="000000"/>
                </a:solidFill>
                <a:latin typeface="Poppins"/>
              </a:rPr>
              <a:t>Desafios</a:t>
            </a:r>
            <a:r>
              <a:rPr lang="en-US" sz="2251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251" dirty="0" err="1">
                <a:solidFill>
                  <a:srgbClr val="000000"/>
                </a:solidFill>
                <a:latin typeface="Poppins"/>
              </a:rPr>
              <a:t>na</a:t>
            </a:r>
            <a:r>
              <a:rPr lang="en-US" sz="2251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251" dirty="0" err="1">
                <a:solidFill>
                  <a:srgbClr val="000000"/>
                </a:solidFill>
                <a:latin typeface="Poppins"/>
              </a:rPr>
              <a:t>comunicação</a:t>
            </a:r>
            <a:r>
              <a:rPr lang="en-US" sz="2251" dirty="0">
                <a:solidFill>
                  <a:srgbClr val="000000"/>
                </a:solidFill>
                <a:latin typeface="Poppins"/>
              </a:rPr>
              <a:t> e </a:t>
            </a:r>
            <a:r>
              <a:rPr lang="en-US" sz="2251" dirty="0" err="1">
                <a:solidFill>
                  <a:srgbClr val="000000"/>
                </a:solidFill>
                <a:latin typeface="Poppins"/>
              </a:rPr>
              <a:t>confiança</a:t>
            </a:r>
            <a:r>
              <a:rPr lang="en-US" sz="2251" dirty="0">
                <a:solidFill>
                  <a:srgbClr val="000000"/>
                </a:solidFill>
                <a:latin typeface="Poppins"/>
              </a:rPr>
              <a:t> com as ONGs, </a:t>
            </a:r>
            <a:r>
              <a:rPr lang="en-US" sz="2251" dirty="0" err="1">
                <a:solidFill>
                  <a:srgbClr val="000000"/>
                </a:solidFill>
                <a:latin typeface="Poppins"/>
              </a:rPr>
              <a:t>baseados</a:t>
            </a:r>
            <a:r>
              <a:rPr lang="en-US" sz="2251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251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251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251" dirty="0" err="1">
                <a:solidFill>
                  <a:srgbClr val="000000"/>
                </a:solidFill>
                <a:latin typeface="Poppins"/>
              </a:rPr>
              <a:t>pesquisas</a:t>
            </a:r>
            <a:r>
              <a:rPr lang="en-US" sz="2251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251" dirty="0" err="1">
                <a:solidFill>
                  <a:srgbClr val="000000"/>
                </a:solidFill>
                <a:latin typeface="Poppins"/>
              </a:rPr>
              <a:t>recentes</a:t>
            </a:r>
            <a:r>
              <a:rPr lang="en-US" sz="2251" dirty="0">
                <a:solidFill>
                  <a:srgbClr val="000000"/>
                </a:solidFill>
                <a:latin typeface="Poppins"/>
              </a:rPr>
              <a:t>:</a:t>
            </a:r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DF9DB374-DFB6-B2A6-5480-532DD5BE2727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8A5E035-6B89-9854-BD30-B7A16E318280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5D708915-CE68-9A29-305B-72FF1DBC2ADC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1" grpId="0"/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5400000">
            <a:off x="-225028" y="287954"/>
            <a:ext cx="2507456" cy="3086100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543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6005572" y="6461522"/>
            <a:ext cx="2507456" cy="3086100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D763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03786" y="1669280"/>
            <a:ext cx="8363683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>
                <a:solidFill>
                  <a:srgbClr val="202020"/>
                </a:solidFill>
                <a:latin typeface="League Spartan"/>
              </a:rPr>
              <a:t>Justificativa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73977" y="2933700"/>
            <a:ext cx="11582400" cy="6797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 err="1">
                <a:solidFill>
                  <a:srgbClr val="000000"/>
                </a:solidFill>
                <a:latin typeface="Poppins Bold"/>
              </a:rPr>
              <a:t>Problema</a:t>
            </a:r>
            <a:r>
              <a:rPr lang="en-US" sz="2700" dirty="0">
                <a:solidFill>
                  <a:srgbClr val="000000"/>
                </a:solidFill>
                <a:latin typeface="Poppins Bold"/>
              </a:rPr>
              <a:t>:</a:t>
            </a:r>
            <a:r>
              <a:rPr lang="en-US" sz="27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Falta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eficiência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transparência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nas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para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instituições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caridade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desorganizadas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falta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comunicação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sobre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necessidades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específicas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resultando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em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desperdício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recursos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.</a:t>
            </a:r>
          </a:p>
          <a:p>
            <a:pPr algn="just">
              <a:lnSpc>
                <a:spcPts val="3779"/>
              </a:lnSpc>
            </a:pPr>
            <a:endParaRPr lang="en-US" sz="2700" dirty="0">
              <a:solidFill>
                <a:srgbClr val="65686A"/>
              </a:solidFill>
              <a:latin typeface="Poppins"/>
            </a:endParaRPr>
          </a:p>
          <a:p>
            <a:pPr algn="just">
              <a:lnSpc>
                <a:spcPts val="3779"/>
              </a:lnSpc>
            </a:pPr>
            <a:r>
              <a:rPr lang="en-US" sz="2700" dirty="0" err="1">
                <a:solidFill>
                  <a:srgbClr val="000000"/>
                </a:solidFill>
                <a:latin typeface="Poppins Bold"/>
              </a:rPr>
              <a:t>Objetivo</a:t>
            </a:r>
            <a:r>
              <a:rPr lang="en-US" sz="2700" dirty="0">
                <a:solidFill>
                  <a:srgbClr val="000000"/>
                </a:solidFill>
                <a:latin typeface="Poppins Bold"/>
              </a:rPr>
              <a:t>:</a:t>
            </a:r>
            <a:r>
              <a:rPr lang="en-US" sz="27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Desenvolver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uma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plataforma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online que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facilite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conexão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entre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doadores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instituições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caridade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.</a:t>
            </a:r>
          </a:p>
          <a:p>
            <a:pPr algn="just">
              <a:lnSpc>
                <a:spcPts val="3779"/>
              </a:lnSpc>
            </a:pPr>
            <a:endParaRPr lang="en-US" sz="2700" dirty="0">
              <a:solidFill>
                <a:srgbClr val="65686A"/>
              </a:solidFill>
              <a:latin typeface="Poppins"/>
            </a:endParaRPr>
          </a:p>
          <a:p>
            <a:pPr algn="just">
              <a:lnSpc>
                <a:spcPts val="3779"/>
              </a:lnSpc>
            </a:pPr>
            <a:r>
              <a:rPr lang="en-US" sz="2700" dirty="0" err="1">
                <a:solidFill>
                  <a:srgbClr val="000000"/>
                </a:solidFill>
                <a:latin typeface="Poppins Bold"/>
              </a:rPr>
              <a:t>Benefícios</a:t>
            </a:r>
            <a:r>
              <a:rPr lang="en-US" sz="2700" dirty="0">
                <a:solidFill>
                  <a:srgbClr val="000000"/>
                </a:solidFill>
                <a:latin typeface="Poppins Bold"/>
              </a:rPr>
              <a:t>:</a:t>
            </a:r>
            <a:r>
              <a:rPr lang="en-US" sz="27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Otimizar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as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fortalecer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laços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comunitários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promover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uma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cultura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solidariedade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apoio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mútuo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.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Nossa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plataforma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irá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permitir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o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compartilhamento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informações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sobre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necessidades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específicas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impacto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das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trocas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700" dirty="0" err="1">
                <a:solidFill>
                  <a:srgbClr val="65686A"/>
                </a:solidFill>
                <a:latin typeface="Poppins"/>
              </a:rPr>
              <a:t>experiências</a:t>
            </a:r>
            <a:r>
              <a:rPr lang="en-US" sz="2700" dirty="0">
                <a:solidFill>
                  <a:srgbClr val="65686A"/>
                </a:solidFill>
                <a:latin typeface="Poppins"/>
              </a:rPr>
              <a:t>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700" dirty="0">
              <a:solidFill>
                <a:srgbClr val="65686A"/>
              </a:solidFill>
              <a:latin typeface="Poppins"/>
            </a:endParaRPr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E4C11281-4D2C-BD35-4623-103036AE004B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8C1DBF70-FC46-017D-7259-E65BE92A61DB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330A22F5-E469-CC1B-C17A-793CED501A3A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547419" y="3041849"/>
            <a:ext cx="4203302" cy="4203302"/>
            <a:chOff x="0" y="0"/>
            <a:chExt cx="5604403" cy="560440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5604403" cy="5604403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8D4E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44010" y="444010"/>
              <a:ext cx="4716382" cy="4716382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 rot="-186000">
                <a:off x="-11543" y="-11543"/>
                <a:ext cx="835886" cy="835886"/>
              </a:xfrm>
              <a:custGeom>
                <a:avLst/>
                <a:gdLst/>
                <a:ahLst/>
                <a:cxnLst/>
                <a:rect l="l" t="t" r="r" b="b"/>
                <a:pathLst>
                  <a:path w="835886" h="835886">
                    <a:moveTo>
                      <a:pt x="439921" y="12138"/>
                    </a:moveTo>
                    <a:cubicBezTo>
                      <a:pt x="215801" y="0"/>
                      <a:pt x="24276" y="171845"/>
                      <a:pt x="12138" y="395965"/>
                    </a:cubicBezTo>
                    <a:cubicBezTo>
                      <a:pt x="0" y="620085"/>
                      <a:pt x="171845" y="811610"/>
                      <a:pt x="395965" y="823748"/>
                    </a:cubicBezTo>
                    <a:cubicBezTo>
                      <a:pt x="620085" y="835886"/>
                      <a:pt x="811610" y="664041"/>
                      <a:pt x="823748" y="439921"/>
                    </a:cubicBezTo>
                    <a:cubicBezTo>
                      <a:pt x="835886" y="215801"/>
                      <a:pt x="664041" y="24276"/>
                      <a:pt x="439921" y="12138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1579" t="-3187" r="-59575" b="-11058"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1026014" y="1181100"/>
            <a:ext cx="7246112" cy="1015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18"/>
              </a:lnSpc>
            </a:pPr>
            <a:r>
              <a:rPr lang="en-US" sz="7718" spc="-231" dirty="0">
                <a:solidFill>
                  <a:srgbClr val="202020"/>
                </a:solidFill>
                <a:latin typeface="League Spartan"/>
              </a:rPr>
              <a:t>Proto-Persona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8194" y="2092213"/>
            <a:ext cx="5550254" cy="609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2">
                <a:solidFill>
                  <a:srgbClr val="65686A"/>
                </a:solidFill>
                <a:latin typeface="Poppins"/>
              </a:rPr>
              <a:t>Representante da ONG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85067" y="2263663"/>
            <a:ext cx="4488884" cy="420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9"/>
              </a:lnSpc>
            </a:pPr>
            <a:r>
              <a:rPr lang="en-US" sz="3249" spc="-97">
                <a:solidFill>
                  <a:srgbClr val="202020"/>
                </a:solidFill>
                <a:latin typeface="League Spartan"/>
              </a:rPr>
              <a:t>Definição da persona: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11548" y="2852426"/>
            <a:ext cx="8276452" cy="3140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816" lvl="1" indent="-291908">
              <a:lnSpc>
                <a:spcPts val="4164"/>
              </a:lnSpc>
              <a:buFont typeface="Arial"/>
              <a:buChar char="•"/>
            </a:pPr>
            <a:r>
              <a:rPr lang="en-US" sz="2704">
                <a:solidFill>
                  <a:srgbClr val="65686A"/>
                </a:solidFill>
                <a:latin typeface="Poppins"/>
              </a:rPr>
              <a:t>Empático;</a:t>
            </a:r>
          </a:p>
          <a:p>
            <a:pPr marL="583816" lvl="1" indent="-291908">
              <a:lnSpc>
                <a:spcPts val="4164"/>
              </a:lnSpc>
              <a:buFont typeface="Arial"/>
              <a:buChar char="•"/>
            </a:pPr>
            <a:r>
              <a:rPr lang="en-US" sz="2704">
                <a:solidFill>
                  <a:srgbClr val="65686A"/>
                </a:solidFill>
                <a:latin typeface="Poppins"/>
              </a:rPr>
              <a:t>Responsável;</a:t>
            </a:r>
          </a:p>
          <a:p>
            <a:pPr marL="583816" lvl="1" indent="-291908">
              <a:lnSpc>
                <a:spcPts val="4164"/>
              </a:lnSpc>
              <a:buFont typeface="Arial"/>
              <a:buChar char="•"/>
            </a:pPr>
            <a:r>
              <a:rPr lang="en-US" sz="2704">
                <a:solidFill>
                  <a:srgbClr val="65686A"/>
                </a:solidFill>
                <a:latin typeface="Poppins"/>
              </a:rPr>
              <a:t>Gosta de estudar sobre gestão de pessoas;</a:t>
            </a:r>
          </a:p>
          <a:p>
            <a:pPr marL="583816" lvl="1" indent="-291908">
              <a:lnSpc>
                <a:spcPts val="4164"/>
              </a:lnSpc>
              <a:buFont typeface="Arial"/>
              <a:buChar char="•"/>
            </a:pPr>
            <a:r>
              <a:rPr lang="en-US" sz="2704">
                <a:solidFill>
                  <a:srgbClr val="65686A"/>
                </a:solidFill>
                <a:latin typeface="Poppins"/>
              </a:rPr>
              <a:t>Defensor dos direitos humanos e da igualdade;</a:t>
            </a:r>
          </a:p>
          <a:p>
            <a:pPr>
              <a:lnSpc>
                <a:spcPts val="4164"/>
              </a:lnSpc>
            </a:pPr>
            <a:endParaRPr lang="en-US" sz="2704">
              <a:solidFill>
                <a:srgbClr val="65686A"/>
              </a:solidFill>
              <a:latin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085067" y="6342337"/>
            <a:ext cx="5871102" cy="40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spc="-94">
                <a:solidFill>
                  <a:srgbClr val="202020"/>
                </a:solidFill>
                <a:latin typeface="League Spartan"/>
              </a:rPr>
              <a:t>Dores e Necessidades: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11548" y="6782627"/>
            <a:ext cx="7804956" cy="325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7597" lvl="1" indent="-283799">
              <a:lnSpc>
                <a:spcPts val="4390"/>
              </a:lnSpc>
              <a:buFont typeface="Arial"/>
              <a:buChar char="•"/>
            </a:pPr>
            <a:r>
              <a:rPr lang="en-US" sz="2628">
                <a:solidFill>
                  <a:srgbClr val="65686A"/>
                </a:solidFill>
                <a:latin typeface="Poppins"/>
              </a:rPr>
              <a:t>Dificuldade em alcançar doadores potenciais;</a:t>
            </a:r>
          </a:p>
          <a:p>
            <a:pPr marL="567597" lvl="1" indent="-283799">
              <a:lnSpc>
                <a:spcPts val="4390"/>
              </a:lnSpc>
              <a:buFont typeface="Arial"/>
              <a:buChar char="•"/>
            </a:pPr>
            <a:r>
              <a:rPr lang="en-US" sz="2628">
                <a:solidFill>
                  <a:srgbClr val="65686A"/>
                </a:solidFill>
                <a:latin typeface="Poppins"/>
              </a:rPr>
              <a:t>Falta de transparência e comunicação com doadores;</a:t>
            </a:r>
          </a:p>
          <a:p>
            <a:pPr marL="567597" lvl="1" indent="-283799">
              <a:lnSpc>
                <a:spcPts val="4390"/>
              </a:lnSpc>
              <a:buFont typeface="Arial"/>
              <a:buChar char="•"/>
            </a:pPr>
            <a:r>
              <a:rPr lang="en-US" sz="2628">
                <a:solidFill>
                  <a:srgbClr val="65686A"/>
                </a:solidFill>
                <a:latin typeface="Poppins"/>
              </a:rPr>
              <a:t>Necessidade de ampliar a base de apoio.</a:t>
            </a:r>
          </a:p>
          <a:p>
            <a:pPr>
              <a:lnSpc>
                <a:spcPts val="3680"/>
              </a:lnSpc>
            </a:pPr>
            <a:endParaRPr lang="en-US" sz="2628">
              <a:solidFill>
                <a:srgbClr val="65686A"/>
              </a:solidFill>
              <a:latin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6921" y="8106576"/>
            <a:ext cx="8272126" cy="182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4"/>
              </a:lnSpc>
              <a:spcBef>
                <a:spcPct val="0"/>
              </a:spcBef>
            </a:pPr>
            <a:r>
              <a:rPr lang="en-US" sz="2603">
                <a:solidFill>
                  <a:srgbClr val="65686A"/>
                </a:solidFill>
                <a:latin typeface="Poppins"/>
              </a:rPr>
              <a:t>“Um líder comprometido e apaixonado por causas sociais, dedicado a encontrar soluções inovadoras para atender às necessidades da organização.”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123177" y="7523284"/>
            <a:ext cx="3419615" cy="43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9"/>
              </a:lnSpc>
            </a:pPr>
            <a:r>
              <a:rPr lang="en-US" sz="3369" spc="-101">
                <a:solidFill>
                  <a:srgbClr val="202020"/>
                </a:solidFill>
                <a:latin typeface="League Spartan"/>
              </a:rPr>
              <a:t>Flávio Medeiros</a:t>
            </a:r>
          </a:p>
        </p:txBody>
      </p:sp>
      <p:sp>
        <p:nvSpPr>
          <p:cNvPr id="19" name="Freeform 2">
            <a:extLst>
              <a:ext uri="{FF2B5EF4-FFF2-40B4-BE49-F238E27FC236}">
                <a16:creationId xmlns:a16="http://schemas.microsoft.com/office/drawing/2014/main" id="{9EF9E68E-BDFD-647C-CCF5-7DE2E3B01654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A57A89DF-AA4D-EF76-8515-0F43072DBB47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E87588BF-E45A-B6E9-85F4-E10155E8FC73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547419" y="2820550"/>
            <a:ext cx="4203302" cy="4203302"/>
            <a:chOff x="0" y="0"/>
            <a:chExt cx="5604403" cy="560440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5604403" cy="5604403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8D4E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44010" y="444010"/>
              <a:ext cx="4716382" cy="4716382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24245" r="-25754"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1026014" y="1181100"/>
            <a:ext cx="7246112" cy="1015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18"/>
              </a:lnSpc>
            </a:pPr>
            <a:r>
              <a:rPr lang="en-US" sz="7718" spc="-231">
                <a:solidFill>
                  <a:srgbClr val="202020"/>
                </a:solidFill>
                <a:latin typeface="League Spartan"/>
              </a:rPr>
              <a:t>Proto-Persona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569607" y="2073370"/>
            <a:ext cx="5550254" cy="609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2">
                <a:solidFill>
                  <a:srgbClr val="65686A"/>
                </a:solidFill>
                <a:latin typeface="Poppins"/>
              </a:rPr>
              <a:t>Voluntário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85067" y="2263663"/>
            <a:ext cx="4488884" cy="420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9"/>
              </a:lnSpc>
            </a:pPr>
            <a:r>
              <a:rPr lang="en-US" sz="3249" spc="-97">
                <a:solidFill>
                  <a:srgbClr val="202020"/>
                </a:solidFill>
                <a:latin typeface="League Spartan"/>
              </a:rPr>
              <a:t>Definição da persona: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11548" y="2884301"/>
            <a:ext cx="8276452" cy="263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816" lvl="1" indent="-291908">
              <a:lnSpc>
                <a:spcPts val="5300"/>
              </a:lnSpc>
              <a:buFont typeface="Arial"/>
              <a:buChar char="•"/>
            </a:pPr>
            <a:r>
              <a:rPr lang="en-US" sz="2704">
                <a:solidFill>
                  <a:srgbClr val="65686A"/>
                </a:solidFill>
                <a:latin typeface="Poppins"/>
              </a:rPr>
              <a:t>Proativo;</a:t>
            </a:r>
          </a:p>
          <a:p>
            <a:pPr marL="583816" lvl="1" indent="-291908">
              <a:lnSpc>
                <a:spcPts val="5300"/>
              </a:lnSpc>
              <a:buFont typeface="Arial"/>
              <a:buChar char="•"/>
            </a:pPr>
            <a:r>
              <a:rPr lang="en-US" sz="2704">
                <a:solidFill>
                  <a:srgbClr val="65686A"/>
                </a:solidFill>
                <a:latin typeface="Poppins"/>
              </a:rPr>
              <a:t>Comprometido;</a:t>
            </a:r>
          </a:p>
          <a:p>
            <a:pPr marL="583816" lvl="1" indent="-291908">
              <a:lnSpc>
                <a:spcPts val="5300"/>
              </a:lnSpc>
              <a:buFont typeface="Arial"/>
              <a:buChar char="•"/>
            </a:pPr>
            <a:r>
              <a:rPr lang="en-US" sz="2704">
                <a:solidFill>
                  <a:srgbClr val="65686A"/>
                </a:solidFill>
                <a:latin typeface="Poppins"/>
              </a:rPr>
              <a:t>Colaborativo;</a:t>
            </a:r>
          </a:p>
          <a:p>
            <a:pPr marL="583816" lvl="1" indent="-291908">
              <a:lnSpc>
                <a:spcPts val="5300"/>
              </a:lnSpc>
              <a:buFont typeface="Arial"/>
              <a:buChar char="•"/>
            </a:pPr>
            <a:r>
              <a:rPr lang="en-US" sz="2704">
                <a:solidFill>
                  <a:srgbClr val="65686A"/>
                </a:solidFill>
                <a:latin typeface="Poppins"/>
              </a:rPr>
              <a:t>Estuda sobre desenvolvimento comunitário.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85067" y="6342337"/>
            <a:ext cx="5871102" cy="40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spc="-94">
                <a:solidFill>
                  <a:srgbClr val="202020"/>
                </a:solidFill>
                <a:latin typeface="League Spartan"/>
              </a:rPr>
              <a:t>Dores e Necessidades: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11548" y="6782627"/>
            <a:ext cx="7804956" cy="601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7597" lvl="1" indent="-283799">
              <a:lnSpc>
                <a:spcPts val="4390"/>
              </a:lnSpc>
              <a:buFont typeface="Arial"/>
              <a:buChar char="•"/>
            </a:pPr>
            <a:r>
              <a:rPr lang="en-US" sz="2628">
                <a:solidFill>
                  <a:srgbClr val="65686A"/>
                </a:solidFill>
                <a:latin typeface="Poppins"/>
              </a:rPr>
              <a:t>Necessidade de reconhecimento e valorização;</a:t>
            </a:r>
          </a:p>
          <a:p>
            <a:pPr marL="567597" lvl="1" indent="-283799">
              <a:lnSpc>
                <a:spcPts val="4390"/>
              </a:lnSpc>
              <a:buFont typeface="Arial"/>
              <a:buChar char="•"/>
            </a:pPr>
            <a:r>
              <a:rPr lang="en-US" sz="2628">
                <a:solidFill>
                  <a:srgbClr val="65686A"/>
                </a:solidFill>
                <a:latin typeface="Poppins"/>
              </a:rPr>
              <a:t>Falta de oportunidades claras de voluntariado;</a:t>
            </a:r>
          </a:p>
          <a:p>
            <a:pPr marL="567597" lvl="1" indent="-283799">
              <a:lnSpc>
                <a:spcPts val="4390"/>
              </a:lnSpc>
              <a:buFont typeface="Arial"/>
              <a:buChar char="•"/>
            </a:pPr>
            <a:r>
              <a:rPr lang="en-US" sz="2628">
                <a:solidFill>
                  <a:srgbClr val="65686A"/>
                </a:solidFill>
                <a:latin typeface="Poppins"/>
              </a:rPr>
              <a:t>Dificuldade de acesso a locais distantes e de difícil alcance para prestar ajuda.</a:t>
            </a:r>
          </a:p>
          <a:p>
            <a:pPr>
              <a:lnSpc>
                <a:spcPts val="4390"/>
              </a:lnSpc>
            </a:pPr>
            <a:endParaRPr lang="en-US" sz="2628">
              <a:solidFill>
                <a:srgbClr val="65686A"/>
              </a:solidFill>
              <a:latin typeface="Poppins"/>
            </a:endParaRPr>
          </a:p>
          <a:p>
            <a:pPr marL="567597" lvl="1" indent="-283799">
              <a:lnSpc>
                <a:spcPts val="4390"/>
              </a:lnSpc>
              <a:buFont typeface="Arial"/>
              <a:buChar char="•"/>
            </a:pPr>
            <a:endParaRPr lang="en-US" sz="2628">
              <a:solidFill>
                <a:srgbClr val="65686A"/>
              </a:solidFill>
              <a:latin typeface="Poppins"/>
            </a:endParaRPr>
          </a:p>
          <a:p>
            <a:pPr marL="567597" lvl="1" indent="-283799">
              <a:lnSpc>
                <a:spcPts val="4390"/>
              </a:lnSpc>
              <a:buFont typeface="Arial"/>
              <a:buChar char="•"/>
            </a:pPr>
            <a:endParaRPr lang="en-US" sz="2628">
              <a:solidFill>
                <a:srgbClr val="65686A"/>
              </a:solidFill>
              <a:latin typeface="Poppins"/>
            </a:endParaRPr>
          </a:p>
          <a:p>
            <a:pPr marL="567597" lvl="1" indent="-283799">
              <a:lnSpc>
                <a:spcPts val="4390"/>
              </a:lnSpc>
              <a:buFont typeface="Arial"/>
              <a:buChar char="•"/>
            </a:pPr>
            <a:endParaRPr lang="en-US" sz="2628">
              <a:solidFill>
                <a:srgbClr val="65686A"/>
              </a:solidFill>
              <a:latin typeface="Poppins"/>
            </a:endParaRPr>
          </a:p>
          <a:p>
            <a:pPr>
              <a:lnSpc>
                <a:spcPts val="3680"/>
              </a:lnSpc>
            </a:pPr>
            <a:endParaRPr lang="en-US" sz="2628">
              <a:solidFill>
                <a:srgbClr val="65686A"/>
              </a:solidFill>
              <a:latin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6921" y="8106576"/>
            <a:ext cx="8272126" cy="182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4"/>
              </a:lnSpc>
              <a:spcBef>
                <a:spcPct val="0"/>
              </a:spcBef>
            </a:pPr>
            <a:r>
              <a:rPr lang="en-US" sz="2603" dirty="0">
                <a:solidFill>
                  <a:srgbClr val="65686A"/>
                </a:solidFill>
                <a:latin typeface="Poppins"/>
              </a:rPr>
              <a:t>”Um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agente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mudança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comprometido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,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dedicado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oferecer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seu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 tempo e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habilidades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 para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causas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 que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impactam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positivamente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2603" dirty="0" err="1">
                <a:solidFill>
                  <a:srgbClr val="65686A"/>
                </a:solidFill>
                <a:latin typeface="Poppins"/>
              </a:rPr>
              <a:t>comunidade</a:t>
            </a:r>
            <a:r>
              <a:rPr lang="en-US" sz="2603" dirty="0">
                <a:solidFill>
                  <a:srgbClr val="65686A"/>
                </a:solidFill>
                <a:latin typeface="Poppins"/>
              </a:rPr>
              <a:t>."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123177" y="7412635"/>
            <a:ext cx="3419615" cy="43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9"/>
              </a:lnSpc>
            </a:pPr>
            <a:r>
              <a:rPr lang="en-US" sz="3369" spc="-101">
                <a:solidFill>
                  <a:srgbClr val="202020"/>
                </a:solidFill>
                <a:latin typeface="League Spartan"/>
              </a:rPr>
              <a:t>Erick Klomann</a:t>
            </a:r>
          </a:p>
        </p:txBody>
      </p:sp>
      <p:sp>
        <p:nvSpPr>
          <p:cNvPr id="19" name="Freeform 2">
            <a:extLst>
              <a:ext uri="{FF2B5EF4-FFF2-40B4-BE49-F238E27FC236}">
                <a16:creationId xmlns:a16="http://schemas.microsoft.com/office/drawing/2014/main" id="{80105C8D-F7E4-AE72-89AE-9189B6245FAF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16A865FC-0A5B-09E9-6F19-DF86EE2F7C65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212AA3FA-CC24-6B13-5BBB-E8B4C39362AA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95589" y="1098038"/>
            <a:ext cx="7277398" cy="86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5"/>
              </a:lnSpc>
            </a:pPr>
            <a:r>
              <a:rPr lang="en-US" sz="6595" spc="-197" dirty="0">
                <a:solidFill>
                  <a:srgbClr val="202020"/>
                </a:solidFill>
                <a:latin typeface="League Spartan"/>
              </a:rPr>
              <a:t>Mapa de </a:t>
            </a:r>
            <a:r>
              <a:rPr lang="en-US" sz="6595" spc="-197" dirty="0" err="1">
                <a:solidFill>
                  <a:srgbClr val="202020"/>
                </a:solidFill>
                <a:latin typeface="League Spartan"/>
              </a:rPr>
              <a:t>Empatia</a:t>
            </a:r>
            <a:endParaRPr lang="en-US" sz="6595" spc="-197" dirty="0">
              <a:solidFill>
                <a:srgbClr val="202020"/>
              </a:solidFill>
              <a:latin typeface="League Spartan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279729" y="3025095"/>
            <a:ext cx="5623308" cy="5614133"/>
          </a:xfrm>
          <a:custGeom>
            <a:avLst/>
            <a:gdLst/>
            <a:ahLst/>
            <a:cxnLst/>
            <a:rect l="l" t="t" r="r" b="b"/>
            <a:pathLst>
              <a:path w="5623308" h="5614133">
                <a:moveTo>
                  <a:pt x="0" y="0"/>
                </a:moveTo>
                <a:lnTo>
                  <a:pt x="5623308" y="0"/>
                </a:lnTo>
                <a:lnTo>
                  <a:pt x="5623308" y="5614134"/>
                </a:lnTo>
                <a:lnTo>
                  <a:pt x="0" y="5614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365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AutoShape 7"/>
          <p:cNvSpPr/>
          <p:nvPr/>
        </p:nvSpPr>
        <p:spPr>
          <a:xfrm flipH="1">
            <a:off x="7452131" y="6272507"/>
            <a:ext cx="2765298" cy="0"/>
          </a:xfrm>
          <a:prstGeom prst="line">
            <a:avLst/>
          </a:prstGeom>
          <a:ln w="38100" cap="flat">
            <a:solidFill>
              <a:srgbClr val="5F8D4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2138012" y="2351425"/>
            <a:ext cx="571051" cy="48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7"/>
              </a:lnSpc>
            </a:pPr>
            <a:r>
              <a:rPr lang="en-US" sz="3143" spc="-31">
                <a:solidFill>
                  <a:srgbClr val="DD7631"/>
                </a:solidFill>
                <a:latin typeface="Poppins Medium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56065" y="2286165"/>
            <a:ext cx="571051" cy="48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7"/>
              </a:lnSpc>
            </a:pPr>
            <a:r>
              <a:rPr lang="en-US" sz="3143" spc="-31">
                <a:solidFill>
                  <a:srgbClr val="DD7631"/>
                </a:solidFill>
                <a:latin typeface="Poppins Medium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96565" y="6777025"/>
            <a:ext cx="571051" cy="48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7"/>
              </a:lnSpc>
            </a:pPr>
            <a:r>
              <a:rPr lang="en-US" sz="3143" spc="-31">
                <a:solidFill>
                  <a:srgbClr val="DD7631"/>
                </a:solidFill>
                <a:latin typeface="Poppins Medium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29661" y="8745692"/>
            <a:ext cx="731968" cy="48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7"/>
              </a:lnSpc>
            </a:pPr>
            <a:r>
              <a:rPr lang="en-US" sz="3143" spc="-31">
                <a:solidFill>
                  <a:srgbClr val="DD7631"/>
                </a:solidFill>
                <a:latin typeface="Poppins Medium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33327" y="6777025"/>
            <a:ext cx="731968" cy="48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7"/>
              </a:lnSpc>
            </a:pPr>
            <a:r>
              <a:rPr lang="en-US" sz="3143" spc="-31">
                <a:solidFill>
                  <a:srgbClr val="DD7631"/>
                </a:solidFill>
                <a:latin typeface="Poppins Medium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7240" y="4472057"/>
            <a:ext cx="731968" cy="48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7"/>
              </a:lnSpc>
            </a:pPr>
            <a:r>
              <a:rPr lang="en-US" sz="3143" spc="-31">
                <a:solidFill>
                  <a:srgbClr val="DD7631"/>
                </a:solidFill>
                <a:latin typeface="Poppins Medium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68797" y="3377506"/>
            <a:ext cx="731968" cy="540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4"/>
              </a:lnSpc>
            </a:pPr>
            <a:r>
              <a:rPr lang="en-US" sz="3586" spc="-35">
                <a:solidFill>
                  <a:srgbClr val="DD7631"/>
                </a:solidFill>
                <a:latin typeface="Poppins Medium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09063" y="2447062"/>
            <a:ext cx="4545589" cy="30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36" spc="-20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036" spc="-20">
                <a:solidFill>
                  <a:srgbClr val="000000"/>
                </a:solidFill>
                <a:latin typeface="Poppins Bold"/>
              </a:rPr>
              <a:t>quem</a:t>
            </a:r>
            <a:r>
              <a:rPr lang="en-US" sz="2036" spc="-20">
                <a:solidFill>
                  <a:srgbClr val="000000"/>
                </a:solidFill>
                <a:latin typeface="Poppins"/>
              </a:rPr>
              <a:t> estamos empatizando?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00877" y="2398331"/>
            <a:ext cx="3066739" cy="30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36" spc="-20">
                <a:solidFill>
                  <a:srgbClr val="000000"/>
                </a:solidFill>
                <a:latin typeface="Poppins"/>
              </a:rPr>
              <a:t>O que ele precisa </a:t>
            </a:r>
            <a:r>
              <a:rPr lang="en-US" sz="2036" spc="-20">
                <a:solidFill>
                  <a:srgbClr val="000000"/>
                </a:solidFill>
                <a:latin typeface="Poppins Bold"/>
              </a:rPr>
              <a:t>fazer</a:t>
            </a:r>
            <a:r>
              <a:rPr lang="en-US" sz="2036" spc="-20">
                <a:solidFill>
                  <a:srgbClr val="000000"/>
                </a:solidFill>
                <a:latin typeface="Poppins"/>
              </a:rPr>
              <a:t>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890578" y="6872662"/>
            <a:ext cx="1718495" cy="30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36" spc="-20">
                <a:solidFill>
                  <a:srgbClr val="000000"/>
                </a:solidFill>
                <a:latin typeface="Poppins"/>
              </a:rPr>
              <a:t>O que ele </a:t>
            </a:r>
            <a:r>
              <a:rPr lang="en-US" sz="2036" spc="-20">
                <a:solidFill>
                  <a:srgbClr val="000000"/>
                </a:solidFill>
                <a:latin typeface="Poppins Bold"/>
              </a:rPr>
              <a:t>vê</a:t>
            </a:r>
            <a:r>
              <a:rPr lang="en-US" sz="2036" spc="-20">
                <a:solidFill>
                  <a:srgbClr val="000000"/>
                </a:solidFill>
                <a:latin typeface="Poppins"/>
              </a:rPr>
              <a:t>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23674" y="8841329"/>
            <a:ext cx="1774812" cy="30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36" spc="-20">
                <a:solidFill>
                  <a:srgbClr val="000000"/>
                </a:solidFill>
                <a:latin typeface="Poppins"/>
              </a:rPr>
              <a:t>O que ele </a:t>
            </a:r>
            <a:r>
              <a:rPr lang="en-US" sz="2036" spc="-20">
                <a:solidFill>
                  <a:srgbClr val="000000"/>
                </a:solidFill>
                <a:latin typeface="Poppins Bold"/>
              </a:rPr>
              <a:t>diz</a:t>
            </a:r>
            <a:r>
              <a:rPr lang="en-US" sz="2036" spc="-20">
                <a:solidFill>
                  <a:srgbClr val="000000"/>
                </a:solidFill>
                <a:latin typeface="Poppins"/>
              </a:rPr>
              <a:t>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66493" y="6872662"/>
            <a:ext cx="1791587" cy="30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36" spc="-20">
                <a:solidFill>
                  <a:srgbClr val="000000"/>
                </a:solidFill>
                <a:latin typeface="Poppins"/>
              </a:rPr>
              <a:t>O que ele </a:t>
            </a:r>
            <a:r>
              <a:rPr lang="en-US" sz="2036" spc="-20">
                <a:solidFill>
                  <a:srgbClr val="000000"/>
                </a:solidFill>
                <a:latin typeface="Poppins Bold"/>
              </a:rPr>
              <a:t>faz</a:t>
            </a:r>
            <a:r>
              <a:rPr lang="en-US" sz="2036" spc="-20">
                <a:solidFill>
                  <a:srgbClr val="000000"/>
                </a:solidFill>
                <a:latin typeface="Poppins"/>
              </a:rPr>
              <a:t>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18527" y="4567694"/>
            <a:ext cx="2052321" cy="30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36" spc="-20">
                <a:solidFill>
                  <a:srgbClr val="000000"/>
                </a:solidFill>
                <a:latin typeface="Poppins"/>
              </a:rPr>
              <a:t>O que ele </a:t>
            </a:r>
            <a:r>
              <a:rPr lang="en-US" sz="2036" spc="-20">
                <a:solidFill>
                  <a:srgbClr val="000000"/>
                </a:solidFill>
                <a:latin typeface="Poppins Bold"/>
              </a:rPr>
              <a:t>ouve</a:t>
            </a:r>
            <a:r>
              <a:rPr lang="en-US" sz="2036" spc="-20">
                <a:solidFill>
                  <a:srgbClr val="000000"/>
                </a:solidFill>
                <a:latin typeface="Poppins"/>
              </a:rPr>
              <a:t>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382030" y="4419641"/>
            <a:ext cx="905499" cy="284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36" spc="-20" dirty="0" err="1">
                <a:solidFill>
                  <a:srgbClr val="000000"/>
                </a:solidFill>
                <a:latin typeface="Poppins Bold"/>
              </a:rPr>
              <a:t>Dores</a:t>
            </a:r>
            <a:endParaRPr lang="en-US" sz="2036" spc="-20" dirty="0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272986" y="6440817"/>
            <a:ext cx="1125500" cy="284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36" spc="-20" dirty="0" err="1">
                <a:solidFill>
                  <a:srgbClr val="000000"/>
                </a:solidFill>
                <a:latin typeface="Poppins Bold"/>
              </a:rPr>
              <a:t>Ganhos</a:t>
            </a:r>
            <a:endParaRPr lang="en-US" sz="2036" spc="-20" dirty="0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183979" y="3957360"/>
            <a:ext cx="3192792" cy="30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36" spc="-20">
                <a:solidFill>
                  <a:srgbClr val="000000"/>
                </a:solidFill>
                <a:latin typeface="Poppins"/>
              </a:rPr>
              <a:t>O que ele pensa e sente?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65295" y="2964782"/>
            <a:ext cx="4488689" cy="97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>
                <a:solidFill>
                  <a:srgbClr val="65686A"/>
                </a:solidFill>
                <a:latin typeface="Poppins"/>
              </a:rPr>
              <a:t>Flavio, 35 anos, representante da ONG que passa constantemente por uma pressão emocional ao lidar com questões sociais.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115850" y="4867709"/>
            <a:ext cx="3925115" cy="126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0703" lvl="1" indent="-155352">
              <a:lnSpc>
                <a:spcPts val="1698"/>
              </a:lnSpc>
              <a:buFont typeface="Arial"/>
              <a:buChar char="•"/>
            </a:pPr>
            <a:r>
              <a:rPr lang="en-US" sz="1439" spc="-14">
                <a:solidFill>
                  <a:srgbClr val="65686A"/>
                </a:solidFill>
                <a:latin typeface="Poppins"/>
              </a:rPr>
              <a:t>Dificuldade em alcançar potenciais doadores;</a:t>
            </a:r>
          </a:p>
          <a:p>
            <a:pPr marL="310703" lvl="1" indent="-155352">
              <a:lnSpc>
                <a:spcPts val="1698"/>
              </a:lnSpc>
              <a:buFont typeface="Arial"/>
              <a:buChar char="•"/>
            </a:pPr>
            <a:r>
              <a:rPr lang="en-US" sz="1439" spc="-14">
                <a:solidFill>
                  <a:srgbClr val="65686A"/>
                </a:solidFill>
                <a:latin typeface="Poppins"/>
              </a:rPr>
              <a:t>Falta de transparência e comunicação com doadores;</a:t>
            </a:r>
          </a:p>
          <a:p>
            <a:pPr marL="310703" lvl="1" indent="-155352">
              <a:lnSpc>
                <a:spcPts val="1698"/>
              </a:lnSpc>
              <a:buFont typeface="Arial"/>
              <a:buChar char="•"/>
            </a:pPr>
            <a:r>
              <a:rPr lang="en-US" sz="1439" spc="-14">
                <a:solidFill>
                  <a:srgbClr val="65686A"/>
                </a:solidFill>
                <a:latin typeface="Poppins"/>
              </a:rPr>
              <a:t>Necessidade de ampliar a base de apoio.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115850" y="6855132"/>
            <a:ext cx="3856986" cy="1687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0703" lvl="1" indent="-155352">
              <a:lnSpc>
                <a:spcPts val="1712"/>
              </a:lnSpc>
              <a:buFont typeface="Arial"/>
              <a:buChar char="•"/>
            </a:pPr>
            <a:r>
              <a:rPr lang="en-US" sz="1439" spc="-14">
                <a:solidFill>
                  <a:srgbClr val="65686A"/>
                </a:solidFill>
                <a:latin typeface="Poppins"/>
              </a:rPr>
              <a:t>Alcance ampliado de doadores potenciais;</a:t>
            </a:r>
          </a:p>
          <a:p>
            <a:pPr marL="310703" lvl="1" indent="-155352">
              <a:lnSpc>
                <a:spcPts val="1712"/>
              </a:lnSpc>
              <a:buFont typeface="Arial"/>
              <a:buChar char="•"/>
            </a:pPr>
            <a:r>
              <a:rPr lang="en-US" sz="1439" spc="-14">
                <a:solidFill>
                  <a:srgbClr val="65686A"/>
                </a:solidFill>
                <a:latin typeface="Poppins"/>
              </a:rPr>
              <a:t>Melhor comunicação e transparência;</a:t>
            </a:r>
          </a:p>
          <a:p>
            <a:pPr marL="310703" lvl="1" indent="-155352">
              <a:lnSpc>
                <a:spcPts val="1712"/>
              </a:lnSpc>
              <a:buFont typeface="Arial"/>
              <a:buChar char="•"/>
            </a:pPr>
            <a:r>
              <a:rPr lang="en-US" sz="1439" spc="-14">
                <a:solidFill>
                  <a:srgbClr val="65686A"/>
                </a:solidFill>
                <a:latin typeface="Poppins"/>
              </a:rPr>
              <a:t>Feedback e melhoria contínua;</a:t>
            </a:r>
          </a:p>
          <a:p>
            <a:pPr marL="310703" lvl="1" indent="-155352">
              <a:lnSpc>
                <a:spcPts val="1712"/>
              </a:lnSpc>
              <a:buFont typeface="Arial"/>
              <a:buChar char="•"/>
            </a:pPr>
            <a:r>
              <a:rPr lang="en-US" sz="1439" spc="-14">
                <a:solidFill>
                  <a:srgbClr val="65686A"/>
                </a:solidFill>
                <a:latin typeface="Poppins"/>
              </a:rPr>
              <a:t>Aumentar a presença e impacto da organização, alcançando mais pessoas e ampliando suas atividades e projetos.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924126" y="7253928"/>
            <a:ext cx="5080155" cy="172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2407" lvl="1" indent="-191203">
              <a:lnSpc>
                <a:spcPts val="2284"/>
              </a:lnSpc>
              <a:buFont typeface="Arial"/>
              <a:buChar char="•"/>
            </a:pPr>
            <a:r>
              <a:rPr lang="en-US" sz="1771" spc="-17">
                <a:solidFill>
                  <a:srgbClr val="65686A"/>
                </a:solidFill>
                <a:latin typeface="Poppins"/>
              </a:rPr>
              <a:t>Pessoas inseguras para  fazer doações;</a:t>
            </a:r>
          </a:p>
          <a:p>
            <a:pPr marL="382407" lvl="1" indent="-191203">
              <a:lnSpc>
                <a:spcPts val="2284"/>
              </a:lnSpc>
              <a:buFont typeface="Arial"/>
              <a:buChar char="•"/>
            </a:pPr>
            <a:r>
              <a:rPr lang="en-US" sz="1771" spc="-17">
                <a:solidFill>
                  <a:srgbClr val="65686A"/>
                </a:solidFill>
                <a:latin typeface="Poppins"/>
              </a:rPr>
              <a:t>Pessoas desconfiadas sobre a sua ONG;</a:t>
            </a:r>
          </a:p>
          <a:p>
            <a:pPr marL="382407" lvl="1" indent="-191203">
              <a:lnSpc>
                <a:spcPts val="2284"/>
              </a:lnSpc>
              <a:buFont typeface="Arial"/>
              <a:buChar char="•"/>
            </a:pPr>
            <a:r>
              <a:rPr lang="en-US" sz="1771" spc="-17">
                <a:solidFill>
                  <a:srgbClr val="65686A"/>
                </a:solidFill>
                <a:latin typeface="Poppins"/>
              </a:rPr>
              <a:t>Necessidades da comunidade atendida;</a:t>
            </a:r>
          </a:p>
          <a:p>
            <a:pPr marL="382407" lvl="1" indent="-191203">
              <a:lnSpc>
                <a:spcPts val="2284"/>
              </a:lnSpc>
              <a:buFont typeface="Arial"/>
              <a:buChar char="•"/>
            </a:pPr>
            <a:r>
              <a:rPr lang="en-US" sz="1771" spc="-17">
                <a:solidFill>
                  <a:srgbClr val="65686A"/>
                </a:solidFill>
                <a:latin typeface="Poppins"/>
              </a:rPr>
              <a:t>Jornais e notícias, a fim de estar por dentro da atualidade.</a:t>
            </a:r>
          </a:p>
          <a:p>
            <a:pPr>
              <a:lnSpc>
                <a:spcPts val="2284"/>
              </a:lnSpc>
            </a:pPr>
            <a:endParaRPr lang="en-US" sz="1771" spc="-17">
              <a:solidFill>
                <a:srgbClr val="65686A"/>
              </a:solidFill>
              <a:latin typeface="Poppi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759790" y="4067484"/>
            <a:ext cx="502634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25"/>
              </a:lnSpc>
            </a:pPr>
            <a:r>
              <a:rPr lang="en-US" sz="1771" spc="-17" dirty="0" err="1">
                <a:solidFill>
                  <a:srgbClr val="000000"/>
                </a:solidFill>
                <a:latin typeface="Poppins Bold"/>
              </a:rPr>
              <a:t>Trabalhos</a:t>
            </a:r>
            <a:r>
              <a:rPr lang="en-US" sz="1771" spc="-17" dirty="0">
                <a:solidFill>
                  <a:srgbClr val="000000"/>
                </a:solidFill>
                <a:latin typeface="Poppins Bold"/>
              </a:rPr>
              <a:t> que </a:t>
            </a:r>
            <a:r>
              <a:rPr lang="en-US" sz="1771" spc="-17" dirty="0" err="1">
                <a:solidFill>
                  <a:srgbClr val="000000"/>
                </a:solidFill>
                <a:latin typeface="Poppins Bold"/>
              </a:rPr>
              <a:t>precisa</a:t>
            </a:r>
            <a:r>
              <a:rPr lang="en-US" sz="1771" spc="-17" dirty="0">
                <a:solidFill>
                  <a:srgbClr val="000000"/>
                </a:solidFill>
                <a:latin typeface="Poppins Bold"/>
              </a:rPr>
              <a:t> </a:t>
            </a:r>
            <a:r>
              <a:rPr lang="en-US" sz="1771" spc="-17" dirty="0" err="1">
                <a:solidFill>
                  <a:srgbClr val="000000"/>
                </a:solidFill>
                <a:latin typeface="Poppins Bold"/>
              </a:rPr>
              <a:t>fazer</a:t>
            </a:r>
            <a:r>
              <a:rPr lang="en-US" sz="1771" spc="-17" dirty="0">
                <a:solidFill>
                  <a:srgbClr val="000000"/>
                </a:solidFill>
                <a:latin typeface="Poppins Bold"/>
              </a:rPr>
              <a:t>:</a:t>
            </a:r>
          </a:p>
          <a:p>
            <a:pPr marL="382404" lvl="1" indent="-191202">
              <a:lnSpc>
                <a:spcPts val="2125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Identificar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necessidades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específicas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;</a:t>
            </a:r>
          </a:p>
          <a:p>
            <a:pPr marL="382404" lvl="1" indent="-191202">
              <a:lnSpc>
                <a:spcPts val="2125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Facilitar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conexão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entre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doadores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e ONG</a:t>
            </a:r>
            <a:r>
              <a:rPr lang="en-US" sz="1771" spc="-17" dirty="0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2125"/>
              </a:lnSpc>
            </a:pPr>
            <a:endParaRPr lang="en-US" sz="1771" spc="-17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972836" y="2828217"/>
            <a:ext cx="4105156" cy="1114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6"/>
              </a:lnSpc>
            </a:pPr>
            <a:r>
              <a:rPr lang="en-US" sz="1771" spc="-17" dirty="0">
                <a:solidFill>
                  <a:srgbClr val="000000"/>
                </a:solidFill>
                <a:latin typeface="Poppins Bold"/>
              </a:rPr>
              <a:t>Como saber que </a:t>
            </a:r>
            <a:r>
              <a:rPr lang="en-US" sz="1771" spc="-17" dirty="0" err="1">
                <a:solidFill>
                  <a:srgbClr val="000000"/>
                </a:solidFill>
                <a:latin typeface="Poppins Bold"/>
              </a:rPr>
              <a:t>obteve</a:t>
            </a:r>
            <a:r>
              <a:rPr lang="en-US" sz="1771" spc="-17" dirty="0">
                <a:solidFill>
                  <a:srgbClr val="000000"/>
                </a:solidFill>
                <a:latin typeface="Poppins Bold"/>
              </a:rPr>
              <a:t> </a:t>
            </a:r>
            <a:r>
              <a:rPr lang="en-US" sz="1771" spc="-17" dirty="0" err="1">
                <a:solidFill>
                  <a:srgbClr val="000000"/>
                </a:solidFill>
                <a:latin typeface="Poppins Bold"/>
              </a:rPr>
              <a:t>sucesso</a:t>
            </a:r>
            <a:r>
              <a:rPr lang="en-US" sz="1771" spc="-17" dirty="0">
                <a:solidFill>
                  <a:srgbClr val="000000"/>
                </a:solidFill>
                <a:latin typeface="Poppins Bold"/>
              </a:rPr>
              <a:t>:</a:t>
            </a:r>
          </a:p>
          <a:p>
            <a:pPr marL="382404" lvl="1" indent="-191202">
              <a:lnSpc>
                <a:spcPts val="2196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Aumento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no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número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doações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;</a:t>
            </a:r>
          </a:p>
          <a:p>
            <a:pPr marL="382404" lvl="1" indent="-191202">
              <a:lnSpc>
                <a:spcPts val="2196"/>
              </a:lnSpc>
              <a:buFont typeface="Arial"/>
              <a:buChar char="•"/>
            </a:pPr>
            <a:r>
              <a:rPr lang="en-US" sz="1771" spc="-17" dirty="0">
                <a:solidFill>
                  <a:srgbClr val="65686A"/>
                </a:solidFill>
                <a:latin typeface="Poppins"/>
              </a:rPr>
              <a:t>Feedback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positivo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dos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doadores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.</a:t>
            </a:r>
          </a:p>
          <a:p>
            <a:pPr>
              <a:lnSpc>
                <a:spcPts val="2196"/>
              </a:lnSpc>
            </a:pPr>
            <a:endParaRPr lang="en-US" sz="1771" spc="-17" dirty="0">
              <a:solidFill>
                <a:srgbClr val="65686A"/>
              </a:solidFill>
              <a:latin typeface="Poppi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407548" y="5258058"/>
            <a:ext cx="4403050" cy="8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0"/>
              </a:lnSpc>
            </a:pPr>
            <a:r>
              <a:rPr lang="en-US" sz="1771" spc="-17" dirty="0" err="1">
                <a:solidFill>
                  <a:srgbClr val="000000"/>
                </a:solidFill>
                <a:latin typeface="Poppins Bold"/>
              </a:rPr>
              <a:t>Decisões</a:t>
            </a:r>
            <a:r>
              <a:rPr lang="en-US" sz="1771" spc="-17" dirty="0">
                <a:solidFill>
                  <a:srgbClr val="000000"/>
                </a:solidFill>
                <a:latin typeface="Poppins Bold"/>
              </a:rPr>
              <a:t> que a persona </a:t>
            </a:r>
            <a:r>
              <a:rPr lang="en-US" sz="1771" spc="-17" dirty="0" err="1">
                <a:solidFill>
                  <a:srgbClr val="000000"/>
                </a:solidFill>
                <a:latin typeface="Poppins Bold"/>
              </a:rPr>
              <a:t>precisa</a:t>
            </a:r>
            <a:r>
              <a:rPr lang="en-US" sz="1771" spc="-17" dirty="0">
                <a:solidFill>
                  <a:srgbClr val="000000"/>
                </a:solidFill>
                <a:latin typeface="Poppins Bold"/>
              </a:rPr>
              <a:t> </a:t>
            </a:r>
            <a:r>
              <a:rPr lang="en-US" sz="1771" spc="-17" dirty="0" err="1">
                <a:solidFill>
                  <a:srgbClr val="000000"/>
                </a:solidFill>
                <a:latin typeface="Poppins Bold"/>
              </a:rPr>
              <a:t>tomar</a:t>
            </a:r>
            <a:r>
              <a:rPr lang="en-US" sz="1771" spc="-17" dirty="0">
                <a:solidFill>
                  <a:srgbClr val="000000"/>
                </a:solidFill>
                <a:latin typeface="Poppins Bold"/>
              </a:rPr>
              <a:t>:</a:t>
            </a:r>
          </a:p>
          <a:p>
            <a:pPr marL="382407" lvl="1" indent="-191203">
              <a:lnSpc>
                <a:spcPts val="2320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Estratégia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captação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recursos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;</a:t>
            </a:r>
          </a:p>
          <a:p>
            <a:pPr marL="382407" lvl="1" indent="-191203">
              <a:lnSpc>
                <a:spcPts val="2320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Implementação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tecnologia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963765" y="9208406"/>
            <a:ext cx="4756808" cy="838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2404" lvl="1" indent="-191202">
              <a:lnSpc>
                <a:spcPts val="2196"/>
              </a:lnSpc>
              <a:buFont typeface="Arial"/>
              <a:buChar char="•"/>
            </a:pPr>
            <a:r>
              <a:rPr lang="en-US" sz="1771" spc="-17">
                <a:solidFill>
                  <a:srgbClr val="65686A"/>
                </a:solidFill>
                <a:latin typeface="Poppins"/>
              </a:rPr>
              <a:t>Quero aumentar minha comunidade;</a:t>
            </a:r>
          </a:p>
          <a:p>
            <a:pPr marL="382404" lvl="1" indent="-191202">
              <a:lnSpc>
                <a:spcPts val="2196"/>
              </a:lnSpc>
              <a:buFont typeface="Arial"/>
              <a:buChar char="•"/>
            </a:pPr>
            <a:r>
              <a:rPr lang="en-US" sz="1771" spc="-17">
                <a:solidFill>
                  <a:srgbClr val="65686A"/>
                </a:solidFill>
                <a:latin typeface="Poppins"/>
              </a:rPr>
              <a:t>Sinto falta de inovações voltadas para o meu nicho.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085590" y="7833564"/>
            <a:ext cx="3805527" cy="498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Captação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recursos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;</a:t>
            </a:r>
          </a:p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Comunicação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e marketing;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80674" y="7300966"/>
            <a:ext cx="4199055" cy="490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Gestão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voluntários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;</a:t>
            </a:r>
          </a:p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Administração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planejamento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;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36417" y="5113205"/>
            <a:ext cx="4649784" cy="1451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Perguntas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sobre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o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trabalho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da ONG;</a:t>
            </a:r>
          </a:p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Convites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para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eventos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colaborações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;</a:t>
            </a:r>
          </a:p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Músicas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clássicas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, pois é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seu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gênero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favorito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.</a:t>
            </a:r>
          </a:p>
          <a:p>
            <a:pPr>
              <a:lnSpc>
                <a:spcPts val="1948"/>
              </a:lnSpc>
            </a:pPr>
            <a:endParaRPr lang="en-US" sz="1771" spc="-17" dirty="0">
              <a:solidFill>
                <a:srgbClr val="65686A"/>
              </a:solidFill>
              <a:latin typeface="Poppi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2080674" y="8370671"/>
            <a:ext cx="4342180" cy="498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Caminhadas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durante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a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semana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;</a:t>
            </a:r>
          </a:p>
          <a:p>
            <a:pPr marL="382409" lvl="1" indent="-191204">
              <a:lnSpc>
                <a:spcPts val="1948"/>
              </a:lnSpc>
              <a:buFont typeface="Arial"/>
              <a:buChar char="•"/>
            </a:pPr>
            <a:r>
              <a:rPr lang="en-US" sz="1771" spc="-17" dirty="0">
                <a:solidFill>
                  <a:srgbClr val="65686A"/>
                </a:solidFill>
                <a:latin typeface="Poppins"/>
              </a:rPr>
              <a:t>Visita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museus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 de </a:t>
            </a:r>
            <a:r>
              <a:rPr lang="en-US" sz="1771" spc="-17" dirty="0" err="1">
                <a:solidFill>
                  <a:srgbClr val="65686A"/>
                </a:solidFill>
                <a:latin typeface="Poppins"/>
              </a:rPr>
              <a:t>arte</a:t>
            </a:r>
            <a:r>
              <a:rPr lang="en-US" sz="1771" spc="-17" dirty="0">
                <a:solidFill>
                  <a:srgbClr val="65686A"/>
                </a:solidFill>
                <a:latin typeface="Poppins"/>
              </a:rPr>
              <a:t>.</a:t>
            </a:r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2BD50D25-B084-E564-1CD5-B27294B7EA82}"/>
              </a:ext>
            </a:extLst>
          </p:cNvPr>
          <p:cNvSpPr/>
          <p:nvPr/>
        </p:nvSpPr>
        <p:spPr>
          <a:xfrm>
            <a:off x="16749262" y="1028700"/>
            <a:ext cx="510038" cy="480363"/>
          </a:xfrm>
          <a:custGeom>
            <a:avLst/>
            <a:gdLst/>
            <a:ahLst/>
            <a:cxnLst/>
            <a:rect l="l" t="t" r="r" b="b"/>
            <a:pathLst>
              <a:path w="510038" h="480363">
                <a:moveTo>
                  <a:pt x="0" y="0"/>
                </a:moveTo>
                <a:lnTo>
                  <a:pt x="510038" y="0"/>
                </a:lnTo>
                <a:lnTo>
                  <a:pt x="510038" y="480363"/>
                </a:lnTo>
                <a:lnTo>
                  <a:pt x="0" y="480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F8A8D9FD-BCBC-23CD-0370-42C9C9A02234}"/>
              </a:ext>
            </a:extLst>
          </p:cNvPr>
          <p:cNvSpPr txBox="1"/>
          <p:nvPr/>
        </p:nvSpPr>
        <p:spPr>
          <a:xfrm>
            <a:off x="15940470" y="1531923"/>
            <a:ext cx="515965" cy="323934"/>
          </a:xfrm>
          <a:prstGeom prst="rect">
            <a:avLst/>
          </a:prstGeom>
        </p:spPr>
        <p:txBody>
          <a:bodyPr lIns="0" tIns="0" rIns="0" bIns="0" rtlCol="0" anchor="t">
            <a:prstTxWarp prst="textArchDown">
              <a:avLst/>
            </a:prstTxWarp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 dirty="0">
                <a:solidFill>
                  <a:srgbClr val="000000"/>
                </a:solidFill>
                <a:latin typeface="League Spartan"/>
              </a:rPr>
              <a:t>Line</a:t>
            </a: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27639240-F8D8-6B13-83C4-554D283ED975}"/>
              </a:ext>
            </a:extLst>
          </p:cNvPr>
          <p:cNvSpPr txBox="1"/>
          <p:nvPr/>
        </p:nvSpPr>
        <p:spPr>
          <a:xfrm>
            <a:off x="15558604" y="1046580"/>
            <a:ext cx="1445677" cy="83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 dirty="0">
                <a:solidFill>
                  <a:srgbClr val="000000"/>
                </a:solidFill>
                <a:latin typeface="League Spartan"/>
              </a:rPr>
              <a:t>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1270</Words>
  <Application>Microsoft Office PowerPoint</Application>
  <PresentationFormat>Personalizar</PresentationFormat>
  <Paragraphs>255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League Spartan</vt:lpstr>
      <vt:lpstr>Poppins Bold</vt:lpstr>
      <vt:lpstr>Poppins</vt:lpstr>
      <vt:lpstr>Arial</vt:lpstr>
      <vt:lpstr>Poppins Medium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Grupo 2</dc:title>
  <dc:creator>Giovanna Aliaga</dc:creator>
  <cp:lastModifiedBy>THIAGO CAMPANA BIAZON .</cp:lastModifiedBy>
  <cp:revision>4</cp:revision>
  <dcterms:created xsi:type="dcterms:W3CDTF">2006-08-16T00:00:00Z</dcterms:created>
  <dcterms:modified xsi:type="dcterms:W3CDTF">2024-03-20T21:55:49Z</dcterms:modified>
  <dc:identifier>DAF_VbVQftk</dc:identifier>
</cp:coreProperties>
</file>