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16"/>
  </p:notesMasterIdLst>
  <p:sldIdLst>
    <p:sldId id="256" r:id="rId3"/>
    <p:sldId id="257" r:id="rId4"/>
    <p:sldId id="259" r:id="rId5"/>
    <p:sldId id="258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71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EE2C5-9B27-4852-A08B-1A3F06396FAA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1DC86-B090-4849-94EE-723B72895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4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*Allow students to jot down</a:t>
            </a:r>
            <a:r>
              <a:rPr lang="en-US" baseline="0" dirty="0" smtClean="0"/>
              <a:t> thoughts on the white board. Help them separate the two.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1DC86-B090-4849-94EE-723B72895F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07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*If</a:t>
            </a:r>
            <a:r>
              <a:rPr lang="en-US" baseline="0" dirty="0" smtClean="0"/>
              <a:t> time, have small groups come up with one example of each.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1DC86-B090-4849-94EE-723B72895F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85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*Give student the time to talk about this!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1DC86-B090-4849-94EE-723B72895F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08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*Ask</a:t>
            </a:r>
            <a:r>
              <a:rPr lang="en-US" baseline="0" dirty="0" smtClean="0"/>
              <a:t> students what else could fall in this scale and where. Is ANYTHING on here ok or acceptable?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1DC86-B090-4849-94EE-723B72895F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95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*Have students come up with</a:t>
            </a:r>
            <a:r>
              <a:rPr lang="en-US" baseline="0" dirty="0" smtClean="0"/>
              <a:t>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1DC86-B090-4849-94EE-723B72895F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0832-1206-470E-B14D-2419D1D00D17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0853A1-E15A-44A9-8691-3E2BA2CD187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0832-1206-470E-B14D-2419D1D00D17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3A1-E15A-44A9-8691-3E2BA2CD18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0832-1206-470E-B14D-2419D1D00D17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53A1-E15A-44A9-8691-3E2BA2CD18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5" name="Group 15"/>
          <p:cNvGrpSpPr>
            <a:grpSpLocks/>
          </p:cNvGrpSpPr>
          <p:nvPr/>
        </p:nvGrpSpPr>
        <p:grpSpPr bwMode="auto">
          <a:xfrm rot="-1066324">
            <a:off x="617538" y="3922713"/>
            <a:ext cx="2509837" cy="2527300"/>
            <a:chOff x="494947" y="417279"/>
            <a:chExt cx="2417578" cy="2421351"/>
          </a:xfrm>
        </p:grpSpPr>
        <p:sp>
          <p:nvSpPr>
            <p:cNvPr id="6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10"/>
            <p:cNvSpPr/>
            <p:nvPr/>
          </p:nvSpPr>
          <p:spPr>
            <a:xfrm>
              <a:off x="590646" y="417140"/>
              <a:ext cx="2321242" cy="2320968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pic>
          <p:nvPicPr>
            <p:cNvPr id="8" name="Picture 13" descr="stickie-shadow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4456" y="436040"/>
              <a:ext cx="404704" cy="461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4" descr="stickie-shadow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-5400000">
              <a:off x="637932" y="2282410"/>
              <a:ext cx="404704" cy="461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7" descr="TitleCar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343346">
            <a:off x="2855913" y="2587625"/>
            <a:ext cx="5773737" cy="385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613" y="5060950"/>
            <a:ext cx="1968500" cy="534988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E9371008-7838-4481-BC20-3F72F01D52F3}" type="datetimeFigureOut">
              <a:rPr lang="en-US">
                <a:solidFill>
                  <a:srgbClr val="A63212"/>
                </a:solidFill>
              </a:rPr>
              <a:pPr>
                <a:defRPr/>
              </a:pPr>
              <a:t>1/8/2015</a:t>
            </a:fld>
            <a:endParaRPr lang="en-US">
              <a:solidFill>
                <a:srgbClr val="A63212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700" y="4135438"/>
            <a:ext cx="2085975" cy="835025"/>
          </a:xfrm>
        </p:spPr>
        <p:txBody>
          <a:bodyPr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4E66B2">
                  <a:lumMod val="50000"/>
                </a:srgbClr>
              </a:solidFill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200" y="5510213"/>
            <a:ext cx="738188" cy="425450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7AC2B20E-C37B-4720-B62E-55D0BBBD867D}" type="slidenum">
              <a:rPr lang="en-US">
                <a:solidFill>
                  <a:srgbClr val="A63212">
                    <a:lumMod val="75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A63212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1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11C2E-A666-4395-807E-1A0BD4F7E695}" type="datetimeFigureOut"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pPr>
                <a:defRPr/>
              </a:pPr>
              <a:t>1/8/2015</a:t>
            </a:fld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0282B-1C96-49AD-AB1F-A64DB82B79CF}" type="slidenum"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99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6B61D-DA21-48C9-8DEE-96544FE060FE}" type="datetimeFigureOut"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pPr>
                <a:defRPr/>
              </a:pPr>
              <a:t>1/8/2015</a:t>
            </a:fld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1055F-6089-4845-A7BB-E002ED62DDDC}" type="slidenum"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6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847A-C05F-44CE-ADF2-6ABFA5D41EB5}" type="datetimeFigureOut"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pPr>
                <a:defRPr/>
              </a:pPr>
              <a:t>1/8/2015</a:t>
            </a:fld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E8F93-970B-4C1C-8022-83E3746260AB}" type="slidenum"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53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2"/>
          <p:cNvSpPr>
            <a:spLocks/>
          </p:cNvSpPr>
          <p:nvPr/>
        </p:nvSpPr>
        <p:spPr bwMode="auto">
          <a:xfrm rot="20274567">
            <a:off x="3933825" y="4281488"/>
            <a:ext cx="1289050" cy="722312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reeform 33"/>
          <p:cNvSpPr>
            <a:spLocks/>
          </p:cNvSpPr>
          <p:nvPr/>
        </p:nvSpPr>
        <p:spPr bwMode="auto">
          <a:xfrm rot="9377604">
            <a:off x="3925888" y="3316288"/>
            <a:ext cx="1289050" cy="722312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549BA-7E44-4EA8-9656-E2A419742D9C}" type="datetimeFigureOut"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pPr>
                <a:defRPr/>
              </a:pPr>
              <a:t>1/8/2015</a:t>
            </a:fld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4805C-B6B7-4A04-907F-3188C84F912A}" type="slidenum"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734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ED827-CC88-4236-8A63-59F195B0C817}" type="datetimeFigureOut"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pPr>
                <a:defRPr/>
              </a:pPr>
              <a:t>1/8/2015</a:t>
            </a:fld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26DCD-C987-4FDC-9526-ED2302B89FAC}" type="slidenum"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0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FD172-C7CF-465D-9E9C-7834CFCD3EC8}" type="datetimeFigureOut"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pPr>
                <a:defRPr/>
              </a:pPr>
              <a:t>1/8/2015</a:t>
            </a:fld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1FFD4-CF2F-4F9B-B8C9-45335E900EE2}" type="slidenum"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385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5787D-5E46-4316-820D-3B15C4E66B20}" type="datetimeFigureOut"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pPr>
                <a:defRPr/>
              </a:pPr>
              <a:t>1/8/2015</a:t>
            </a:fld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D95D7-2844-4CF6-90F5-9920F618E95D}" type="slidenum"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31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0832-1206-470E-B14D-2419D1D00D17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0853A1-E15A-44A9-8691-3E2BA2CD187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tap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90500"/>
            <a:ext cx="27813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A45D0-6256-4D55-BB84-7677F1570D72}" type="datetimeFigureOut"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pPr>
                <a:defRPr/>
              </a:pPr>
              <a:t>1/8/2015</a:t>
            </a:fld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4DCD4-6DCA-4506-BFE4-6CF8AE6D3965}" type="slidenum"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148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91F5B-7EE9-4D1F-8E14-4610A8C50083}" type="datetimeFigureOut"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pPr>
                <a:defRPr/>
              </a:pPr>
              <a:t>1/8/2015</a:t>
            </a:fld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DE608-68B3-4EAD-B9FC-9EABA35D4B78}" type="slidenum"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742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D1FA2-AD52-4114-8337-1F8B25307D44}" type="datetimeFigureOut"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pPr>
                <a:defRPr/>
              </a:pPr>
              <a:t>1/8/2015</a:t>
            </a:fld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0321C-F7E9-44C6-9A0B-CCD912ABB951}" type="slidenum"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2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0832-1206-470E-B14D-2419D1D00D17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0853A1-E15A-44A9-8691-3E2BA2CD187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0832-1206-470E-B14D-2419D1D00D17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0853A1-E15A-44A9-8691-3E2BA2CD18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0832-1206-470E-B14D-2419D1D00D17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0853A1-E15A-44A9-8691-3E2BA2CD187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0832-1206-470E-B14D-2419D1D00D17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0853A1-E15A-44A9-8691-3E2BA2CD18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0832-1206-470E-B14D-2419D1D00D17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0853A1-E15A-44A9-8691-3E2BA2CD18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0832-1206-470E-B14D-2419D1D00D17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0853A1-E15A-44A9-8691-3E2BA2CD187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0832-1206-470E-B14D-2419D1D00D17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0853A1-E15A-44A9-8691-3E2BA2CD1876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88A40832-1206-470E-B14D-2419D1D00D17}" type="datetimeFigureOut">
              <a:rPr lang="en-US" smtClean="0"/>
              <a:t>1/8/2015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60853A1-E15A-44A9-8691-3E2BA2CD187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550863" y="436563"/>
            <a:ext cx="8042275" cy="144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2038350"/>
            <a:ext cx="7467600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0863" y="61483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pPr>
              <a:defRPr/>
            </a:pPr>
            <a:fld id="{A2DB35DC-00C5-4868-88E8-875E359560CD}" type="datetimeFigureOut"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pPr>
                <a:defRPr/>
              </a:pPr>
              <a:t>1/8/2015</a:t>
            </a:fld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3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pPr>
              <a:defRPr/>
            </a:pPr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538" y="61483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pPr>
              <a:defRPr/>
            </a:pPr>
            <a:fld id="{8896072E-EC50-4D07-960F-0C58374F944C}" type="slidenum">
              <a:rPr lang="en-US">
                <a:solidFill>
                  <a:prstClr val="white">
                    <a:lumMod val="50000"/>
                    <a:lumOff val="50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165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8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Cambria" pitchFamily="18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Cambria" pitchFamily="18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Cambria" pitchFamily="18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Cambria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rgbClr val="FFFFFF"/>
          </a:solidFill>
          <a:latin typeface="+mn-lt"/>
          <a:ea typeface="+mn-ea"/>
          <a:cs typeface="+mn-cs"/>
        </a:defRPr>
      </a:lvl1pPr>
      <a:lvl2pPr marL="557213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rgbClr val="FFFFFF"/>
          </a:solidFill>
          <a:latin typeface="+mn-lt"/>
          <a:ea typeface="+mn-ea"/>
          <a:cs typeface="+mn-cs"/>
        </a:defRPr>
      </a:lvl2pPr>
      <a:lvl3pPr marL="822325" indent="-182563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1096963" indent="-182563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rgbClr val="FFFFFF"/>
          </a:solidFill>
          <a:latin typeface="+mn-lt"/>
          <a:ea typeface="+mn-ea"/>
          <a:cs typeface="+mn-cs"/>
        </a:defRPr>
      </a:lvl4pPr>
      <a:lvl5pPr marL="1416050" indent="-182563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rgbClr val="FFFFFF"/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Sexual Harassment vs. Flirting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Review of definitions and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7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14600"/>
            <a:ext cx="7543800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if it happens to me or a friend? 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0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444703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TELL SOMEONE! (Most importantly, tell a trusted adult.)</a:t>
            </a:r>
          </a:p>
          <a:p>
            <a:pPr marL="18288" indent="0">
              <a:buNone/>
            </a:pPr>
            <a:endParaRPr lang="en-US" sz="2400" dirty="0" smtClean="0"/>
          </a:p>
          <a:p>
            <a:r>
              <a:rPr lang="en-US" sz="2400" dirty="0" smtClean="0"/>
              <a:t>Be firm when you say NO or “I don’t like that. STOP.”</a:t>
            </a:r>
          </a:p>
          <a:p>
            <a:endParaRPr lang="en-US" sz="2400" dirty="0"/>
          </a:p>
          <a:p>
            <a:r>
              <a:rPr lang="en-US" sz="2400" dirty="0" smtClean="0"/>
              <a:t>Avoid being alone with the harasser</a:t>
            </a:r>
          </a:p>
          <a:p>
            <a:endParaRPr lang="en-US" sz="2400" dirty="0"/>
          </a:p>
          <a:p>
            <a:r>
              <a:rPr lang="en-US" sz="2400" dirty="0" smtClean="0"/>
              <a:t>Write down what happened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57311"/>
            <a:ext cx="2588769" cy="2600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>
          <a:xfrm>
            <a:off x="550863" y="304800"/>
            <a:ext cx="8042275" cy="782638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FF00"/>
                </a:solidFill>
              </a:rPr>
              <a:t>Sexual Harassment – True or False?</a:t>
            </a:r>
          </a:p>
        </p:txBody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>
          <a:xfrm>
            <a:off x="533400" y="1371600"/>
            <a:ext cx="8229600" cy="4637088"/>
          </a:xfrm>
        </p:spPr>
        <p:txBody>
          <a:bodyPr/>
          <a:lstStyle/>
          <a:p>
            <a:pPr eaLnBrk="1" hangingPunct="1">
              <a:buFont typeface="Rage Italic" pitchFamily="66" charset="0"/>
              <a:buNone/>
            </a:pPr>
            <a:r>
              <a:rPr lang="en-US" sz="1800" dirty="0" smtClean="0"/>
              <a:t>_____ If your intentions are good, your behavior isn’t sexual harassment.</a:t>
            </a:r>
          </a:p>
          <a:p>
            <a:pPr eaLnBrk="1" hangingPunct="1">
              <a:buFont typeface="Rage Italic" pitchFamily="66" charset="0"/>
              <a:buNone/>
            </a:pPr>
            <a:r>
              <a:rPr lang="en-US" sz="1800" dirty="0" smtClean="0"/>
              <a:t>_____ </a:t>
            </a:r>
            <a:r>
              <a:rPr lang="en-US" sz="1800" dirty="0" smtClean="0">
                <a:solidFill>
                  <a:srgbClr val="33CCFF"/>
                </a:solidFill>
              </a:rPr>
              <a:t>Sexual harassment is a minor annoyance. It never really hurts </a:t>
            </a:r>
          </a:p>
          <a:p>
            <a:pPr eaLnBrk="1" hangingPunct="1">
              <a:buFont typeface="Rage Italic" pitchFamily="66" charset="0"/>
              <a:buNone/>
            </a:pPr>
            <a:r>
              <a:rPr lang="en-US" sz="1800" dirty="0" smtClean="0">
                <a:solidFill>
                  <a:srgbClr val="33CCFF"/>
                </a:solidFill>
              </a:rPr>
              <a:t>          anyone.</a:t>
            </a:r>
          </a:p>
          <a:p>
            <a:pPr eaLnBrk="1" hangingPunct="1">
              <a:buFont typeface="Rage Italic" pitchFamily="66" charset="0"/>
              <a:buNone/>
            </a:pPr>
            <a:r>
              <a:rPr lang="en-US" sz="1800" dirty="0" smtClean="0"/>
              <a:t>_____ Kids who are sexually harassed usually do something to invite it.</a:t>
            </a:r>
          </a:p>
          <a:p>
            <a:pPr eaLnBrk="1" hangingPunct="1">
              <a:buFont typeface="Rage Italic" pitchFamily="66" charset="0"/>
              <a:buNone/>
            </a:pPr>
            <a:r>
              <a:rPr lang="en-US" sz="1800" dirty="0" smtClean="0"/>
              <a:t>_____ </a:t>
            </a:r>
            <a:r>
              <a:rPr lang="en-US" sz="1800" dirty="0" smtClean="0">
                <a:solidFill>
                  <a:srgbClr val="33CCFF"/>
                </a:solidFill>
              </a:rPr>
              <a:t>Sexual harassment does not occur when kids like each other.</a:t>
            </a:r>
          </a:p>
          <a:p>
            <a:pPr eaLnBrk="1" hangingPunct="1">
              <a:buFont typeface="Rage Italic" pitchFamily="66" charset="0"/>
              <a:buNone/>
            </a:pPr>
            <a:r>
              <a:rPr lang="en-US" sz="1800" dirty="0" smtClean="0"/>
              <a:t>_____ If everyone else thinks that a behavior is okay, you should just </a:t>
            </a:r>
          </a:p>
          <a:p>
            <a:pPr eaLnBrk="1" hangingPunct="1">
              <a:buFont typeface="Rage Italic" pitchFamily="66" charset="0"/>
              <a:buNone/>
            </a:pPr>
            <a:r>
              <a:rPr lang="en-US" sz="1800" dirty="0" smtClean="0"/>
              <a:t>          accept it, even if it bothers you.</a:t>
            </a:r>
          </a:p>
          <a:p>
            <a:pPr eaLnBrk="1" hangingPunct="1">
              <a:buFont typeface="Rage Italic" pitchFamily="66" charset="0"/>
              <a:buNone/>
            </a:pPr>
            <a:r>
              <a:rPr lang="en-US" sz="1800" dirty="0" smtClean="0"/>
              <a:t>_____ </a:t>
            </a:r>
            <a:r>
              <a:rPr lang="en-US" sz="1800" dirty="0" smtClean="0">
                <a:solidFill>
                  <a:srgbClr val="33CCFF"/>
                </a:solidFill>
              </a:rPr>
              <a:t>Sexual harassment is all about boys harassing girls.</a:t>
            </a:r>
          </a:p>
          <a:p>
            <a:pPr eaLnBrk="1" hangingPunct="1">
              <a:buFont typeface="Rage Italic" pitchFamily="66" charset="0"/>
              <a:buNone/>
            </a:pPr>
            <a:r>
              <a:rPr lang="en-US" sz="1800" dirty="0" smtClean="0"/>
              <a:t>_____ Sharing dirty pictures or jokes can be sexual harassment.</a:t>
            </a:r>
          </a:p>
          <a:p>
            <a:pPr eaLnBrk="1" hangingPunct="1">
              <a:buFont typeface="Rage Italic" pitchFamily="66" charset="0"/>
              <a:buNone/>
            </a:pPr>
            <a:r>
              <a:rPr lang="en-US" sz="1800" dirty="0" smtClean="0"/>
              <a:t>_____ </a:t>
            </a:r>
            <a:r>
              <a:rPr lang="en-US" sz="1800" dirty="0" smtClean="0">
                <a:solidFill>
                  <a:srgbClr val="33CCFF"/>
                </a:solidFill>
              </a:rPr>
              <a:t>Spreading rumors about someone’s sexual activity is a form of  </a:t>
            </a:r>
          </a:p>
          <a:p>
            <a:pPr eaLnBrk="1" hangingPunct="1">
              <a:buFont typeface="Rage Italic" pitchFamily="66" charset="0"/>
              <a:buNone/>
            </a:pPr>
            <a:r>
              <a:rPr lang="en-US" sz="1800" dirty="0" smtClean="0">
                <a:solidFill>
                  <a:srgbClr val="33CCFF"/>
                </a:solidFill>
              </a:rPr>
              <a:t>          sexual harassment.</a:t>
            </a:r>
          </a:p>
          <a:p>
            <a:pPr eaLnBrk="1" hangingPunct="1">
              <a:buFont typeface="Rage Italic" pitchFamily="66" charset="0"/>
              <a:buNone/>
            </a:pPr>
            <a:r>
              <a:rPr lang="en-US" sz="1800" dirty="0" smtClean="0"/>
              <a:t>_____ Sexual harassment is just an immature way of telling someone you like them.</a:t>
            </a:r>
          </a:p>
          <a:p>
            <a:pPr eaLnBrk="1" hangingPunct="1">
              <a:buFont typeface="Rage Italic" pitchFamily="66" charset="0"/>
              <a:buNone/>
            </a:pPr>
            <a:r>
              <a:rPr lang="en-US" sz="1800" dirty="0" smtClean="0"/>
              <a:t>_____ </a:t>
            </a:r>
            <a:r>
              <a:rPr lang="en-US" sz="1800" dirty="0" smtClean="0">
                <a:solidFill>
                  <a:srgbClr val="33CCFF"/>
                </a:solidFill>
              </a:rPr>
              <a:t>Someone may not realize they are sexually harassing another person.</a:t>
            </a:r>
          </a:p>
          <a:p>
            <a:pPr eaLnBrk="1" hangingPunct="1"/>
            <a:endParaRPr lang="en-US" sz="1800" dirty="0" smtClean="0">
              <a:solidFill>
                <a:srgbClr val="33CCFF"/>
              </a:solidFill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685800" y="13716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685800" y="16906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685800" y="2362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685800" y="2681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685800" y="29860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685800" y="3671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685800" y="39766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685800" y="42814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685800" y="4967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685800" y="52720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26665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53253" grpId="0"/>
      <p:bldP spid="53254" grpId="0"/>
      <p:bldP spid="53255" grpId="0"/>
      <p:bldP spid="53256" grpId="0"/>
      <p:bldP spid="53257" grpId="0"/>
      <p:bldP spid="53258" grpId="0"/>
      <p:bldP spid="53259" grpId="0"/>
      <p:bldP spid="53260" grpId="0"/>
      <p:bldP spid="532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/>
          </p:cNvSpPr>
          <p:nvPr>
            <p:ph type="title"/>
          </p:nvPr>
        </p:nvSpPr>
        <p:spPr>
          <a:xfrm>
            <a:off x="550863" y="304800"/>
            <a:ext cx="8042275" cy="782638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FFFF00"/>
                </a:solidFill>
              </a:rPr>
              <a:t>Flirting or Harassment?</a:t>
            </a:r>
          </a:p>
        </p:txBody>
      </p:sp>
      <p:sp>
        <p:nvSpPr>
          <p:cNvPr id="40962" name="Rectangle 3"/>
          <p:cNvSpPr>
            <a:spLocks noGrp="1"/>
          </p:cNvSpPr>
          <p:nvPr>
            <p:ph type="body" idx="1"/>
          </p:nvPr>
        </p:nvSpPr>
        <p:spPr>
          <a:xfrm>
            <a:off x="1143000" y="1371600"/>
            <a:ext cx="7391400" cy="4637088"/>
          </a:xfrm>
        </p:spPr>
        <p:txBody>
          <a:bodyPr/>
          <a:lstStyle/>
          <a:p>
            <a:pPr eaLnBrk="1" hangingPunct="1">
              <a:buFont typeface="Rage Italic" pitchFamily="66" charset="0"/>
              <a:buNone/>
            </a:pPr>
            <a:r>
              <a:rPr lang="en-US" sz="2000" dirty="0" smtClean="0"/>
              <a:t>_____ “You are really looking good today.”</a:t>
            </a:r>
          </a:p>
          <a:p>
            <a:pPr eaLnBrk="1" hangingPunct="1">
              <a:buFont typeface="Rage Italic" pitchFamily="66" charset="0"/>
              <a:buNone/>
            </a:pPr>
            <a:r>
              <a:rPr lang="en-US" sz="2000" dirty="0" smtClean="0"/>
              <a:t>_____ </a:t>
            </a:r>
            <a:r>
              <a:rPr lang="en-US" sz="2000" dirty="0" smtClean="0">
                <a:solidFill>
                  <a:srgbClr val="33CCFF"/>
                </a:solidFill>
              </a:rPr>
              <a:t>“Those jeans look great – nice and tight.”</a:t>
            </a:r>
          </a:p>
          <a:p>
            <a:pPr eaLnBrk="1" hangingPunct="1">
              <a:buFont typeface="Rage Italic" pitchFamily="66" charset="0"/>
              <a:buNone/>
            </a:pPr>
            <a:r>
              <a:rPr lang="en-US" sz="2000" dirty="0" smtClean="0"/>
              <a:t>_____ “Did you hear the joke about the blond who got a boob job?”</a:t>
            </a:r>
          </a:p>
          <a:p>
            <a:pPr eaLnBrk="1" hangingPunct="1">
              <a:buFont typeface="Rage Italic" pitchFamily="66" charset="0"/>
              <a:buNone/>
            </a:pPr>
            <a:r>
              <a:rPr lang="en-US" sz="2000" dirty="0" smtClean="0"/>
              <a:t>_____ </a:t>
            </a:r>
            <a:r>
              <a:rPr lang="en-US" sz="2000" dirty="0" smtClean="0">
                <a:solidFill>
                  <a:srgbClr val="33CCFF"/>
                </a:solidFill>
              </a:rPr>
              <a:t>“That sweater makes your eyes looks so blue.”</a:t>
            </a:r>
          </a:p>
          <a:p>
            <a:pPr eaLnBrk="1" hangingPunct="1">
              <a:buFont typeface="Rage Italic" pitchFamily="66" charset="0"/>
              <a:buNone/>
            </a:pPr>
            <a:r>
              <a:rPr lang="en-US" sz="2000" dirty="0" smtClean="0"/>
              <a:t>_____ “With that body, you should be a model.”</a:t>
            </a:r>
          </a:p>
          <a:p>
            <a:pPr eaLnBrk="1" hangingPunct="1">
              <a:buFont typeface="Rage Italic" pitchFamily="66" charset="0"/>
              <a:buNone/>
            </a:pPr>
            <a:r>
              <a:rPr lang="en-US" sz="2000" dirty="0" smtClean="0"/>
              <a:t>_____ </a:t>
            </a:r>
            <a:r>
              <a:rPr lang="en-US" sz="2000" dirty="0" smtClean="0">
                <a:solidFill>
                  <a:srgbClr val="33CCFF"/>
                </a:solidFill>
              </a:rPr>
              <a:t>“I love your new haircut.”</a:t>
            </a:r>
          </a:p>
          <a:p>
            <a:pPr eaLnBrk="1" hangingPunct="1">
              <a:buFont typeface="Rage Italic" pitchFamily="66" charset="0"/>
              <a:buNone/>
            </a:pPr>
            <a:r>
              <a:rPr lang="en-US" sz="2000" dirty="0" smtClean="0"/>
              <a:t>_____ “Great muscles – do you work out?”</a:t>
            </a:r>
          </a:p>
          <a:p>
            <a:pPr eaLnBrk="1" hangingPunct="1">
              <a:buFont typeface="Rage Italic" pitchFamily="66" charset="0"/>
              <a:buNone/>
            </a:pPr>
            <a:r>
              <a:rPr lang="en-US" sz="2000" dirty="0" smtClean="0"/>
              <a:t>_____ </a:t>
            </a:r>
            <a:r>
              <a:rPr lang="en-US" sz="2000" dirty="0" smtClean="0">
                <a:solidFill>
                  <a:srgbClr val="33CCFF"/>
                </a:solidFill>
              </a:rPr>
              <a:t>“You look so sexy in that dress.”</a:t>
            </a:r>
          </a:p>
          <a:p>
            <a:pPr eaLnBrk="1" hangingPunct="1">
              <a:buFont typeface="Rage Italic" pitchFamily="66" charset="0"/>
              <a:buNone/>
            </a:pPr>
            <a:r>
              <a:rPr lang="en-US" sz="2000" dirty="0" smtClean="0"/>
              <a:t>_____ “I know you want a massage. You’re just playing hard to get.”</a:t>
            </a:r>
          </a:p>
          <a:p>
            <a:pPr eaLnBrk="1" hangingPunct="1">
              <a:buFont typeface="Rage Italic" pitchFamily="66" charset="0"/>
              <a:buNone/>
            </a:pPr>
            <a:r>
              <a:rPr lang="en-US" sz="2000" dirty="0" smtClean="0"/>
              <a:t>_____ </a:t>
            </a:r>
            <a:r>
              <a:rPr lang="en-US" sz="2000" dirty="0" smtClean="0">
                <a:solidFill>
                  <a:srgbClr val="33CCFF"/>
                </a:solidFill>
              </a:rPr>
              <a:t>“Those track shorts look cute on you.”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295400" y="13716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FFF00"/>
                </a:solidFill>
                <a:latin typeface="Arial" charset="0"/>
                <a:cs typeface="Arial" charset="0"/>
              </a:rPr>
              <a:t>F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295400" y="16906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FFF00"/>
                </a:solidFill>
                <a:latin typeface="Arial" charset="0"/>
                <a:cs typeface="Arial" charset="0"/>
              </a:rPr>
              <a:t>H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1295400" y="2057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FFF00"/>
                </a:solidFill>
                <a:latin typeface="Arial" charset="0"/>
                <a:cs typeface="Arial" charset="0"/>
              </a:rPr>
              <a:t>H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1295400" y="24526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FFF00"/>
                </a:solidFill>
                <a:latin typeface="Arial" charset="0"/>
                <a:cs typeface="Arial" charset="0"/>
              </a:rPr>
              <a:t>F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1295400" y="2819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FFF00"/>
                </a:solidFill>
                <a:latin typeface="Arial" charset="0"/>
                <a:cs typeface="Arial" charset="0"/>
              </a:rPr>
              <a:t>H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1295400" y="3200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FFF00"/>
                </a:solidFill>
                <a:latin typeface="Arial" charset="0"/>
                <a:cs typeface="Arial" charset="0"/>
              </a:rPr>
              <a:t>F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1295400" y="3581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FFF00"/>
                </a:solidFill>
                <a:latin typeface="Arial" charset="0"/>
                <a:cs typeface="Arial" charset="0"/>
              </a:rPr>
              <a:t>H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1295400" y="3886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FFF00"/>
                </a:solidFill>
                <a:latin typeface="Arial" charset="0"/>
                <a:cs typeface="Arial" charset="0"/>
              </a:rPr>
              <a:t>H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1295400" y="426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FFF00"/>
                </a:solidFill>
                <a:latin typeface="Arial" charset="0"/>
                <a:cs typeface="Arial" charset="0"/>
              </a:rPr>
              <a:t>H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1295400" y="4648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FFF00"/>
                </a:solidFill>
                <a:latin typeface="Arial" charset="0"/>
                <a:cs typeface="Arial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53664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7" grpId="0"/>
      <p:bldP spid="54278" grpId="0"/>
      <p:bldP spid="54279" grpId="0"/>
      <p:bldP spid="54280" grpId="0"/>
      <p:bldP spid="54281" grpId="0"/>
      <p:bldP spid="54282" grpId="0"/>
      <p:bldP spid="54283" grpId="0"/>
      <p:bldP spid="54284" grpId="0"/>
      <p:bldP spid="5428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examples of common flirting that you that you have seen or experiences at school?</a:t>
            </a:r>
          </a:p>
          <a:p>
            <a:r>
              <a:rPr lang="en-US" dirty="0" smtClean="0"/>
              <a:t>What is flirting?</a:t>
            </a:r>
          </a:p>
          <a:p>
            <a:r>
              <a:rPr lang="en-US" dirty="0" smtClean="0"/>
              <a:t>What is sexual harassment?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thoughts…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82228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08526"/>
            <a:ext cx="17526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83384" y="378401"/>
            <a:ext cx="6096000" cy="2133600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Sexual harassment is ANY sexual behavior that is </a:t>
            </a:r>
            <a:r>
              <a:rPr lang="en-US" sz="2400" i="1" dirty="0" smtClean="0"/>
              <a:t>unwelcome </a:t>
            </a:r>
            <a:r>
              <a:rPr lang="en-US" sz="2400" dirty="0" smtClean="0"/>
              <a:t>and makes the person feel </a:t>
            </a:r>
            <a:r>
              <a:rPr lang="en-US" sz="2400" i="1" dirty="0" smtClean="0"/>
              <a:t>uncomfortable</a:t>
            </a:r>
            <a:r>
              <a:rPr lang="en-US" sz="2400" dirty="0" smtClean="0"/>
              <a:t> or </a:t>
            </a:r>
            <a:r>
              <a:rPr lang="en-US" sz="2400" i="1" dirty="0" smtClean="0"/>
              <a:t>unsafe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9484" y="5562600"/>
            <a:ext cx="7543800" cy="914400"/>
          </a:xfrm>
        </p:spPr>
        <p:txBody>
          <a:bodyPr/>
          <a:lstStyle/>
          <a:p>
            <a:r>
              <a:rPr lang="en-US" dirty="0" smtClean="0"/>
              <a:t>SEXUAL HARASSMENT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62211"/>
            <a:ext cx="4183686" cy="313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86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14400" y="661976"/>
            <a:ext cx="3700272" cy="639762"/>
          </a:xfrm>
        </p:spPr>
        <p:txBody>
          <a:bodyPr/>
          <a:lstStyle/>
          <a:p>
            <a:r>
              <a:rPr lang="en-US" b="1" dirty="0" smtClean="0"/>
              <a:t>      </a:t>
            </a:r>
            <a:r>
              <a:rPr lang="en-US" sz="2400" b="1" dirty="0" smtClean="0"/>
              <a:t>Flirting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1371600"/>
            <a:ext cx="3706368" cy="3352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Flirting is welcome attention.</a:t>
            </a:r>
          </a:p>
          <a:p>
            <a:r>
              <a:rPr lang="en-US" dirty="0" smtClean="0"/>
              <a:t>Flirting goes both ways.</a:t>
            </a:r>
          </a:p>
          <a:p>
            <a:r>
              <a:rPr lang="en-US" dirty="0" smtClean="0"/>
              <a:t>Flirting makes you feel in control.</a:t>
            </a:r>
          </a:p>
          <a:p>
            <a:r>
              <a:rPr lang="en-US" dirty="0" smtClean="0"/>
              <a:t>Flirting makes you feel good about yourself.</a:t>
            </a:r>
          </a:p>
          <a:p>
            <a:r>
              <a:rPr lang="en-US" dirty="0" smtClean="0"/>
              <a:t>Flirting is legal in school.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800600" y="661976"/>
            <a:ext cx="3502152" cy="639762"/>
          </a:xfrm>
        </p:spPr>
        <p:txBody>
          <a:bodyPr/>
          <a:lstStyle/>
          <a:p>
            <a:r>
              <a:rPr lang="en-US" dirty="0" smtClean="0"/>
              <a:t>   </a:t>
            </a:r>
            <a:r>
              <a:rPr lang="en-US" sz="2400" b="1" dirty="0" smtClean="0"/>
              <a:t>Sexual Harassment</a:t>
            </a:r>
            <a:endParaRPr lang="en-US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800600" y="1371600"/>
            <a:ext cx="3962400" cy="3962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Sexual harassment is not wanted.</a:t>
            </a:r>
          </a:p>
          <a:p>
            <a:r>
              <a:rPr lang="en-US" dirty="0" smtClean="0"/>
              <a:t>Sexual harassment is one-sided.</a:t>
            </a:r>
          </a:p>
          <a:p>
            <a:r>
              <a:rPr lang="en-US" dirty="0" smtClean="0"/>
              <a:t>Sexual harassment makes you feel put down or ugly.</a:t>
            </a:r>
          </a:p>
          <a:p>
            <a:r>
              <a:rPr lang="en-US" dirty="0" smtClean="0"/>
              <a:t>Sexual harassment makes you feel powerless.</a:t>
            </a:r>
          </a:p>
          <a:p>
            <a:r>
              <a:rPr lang="en-US" dirty="0" smtClean="0"/>
              <a:t>Sexual harassment is a violation of school rules.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037" y="5105400"/>
            <a:ext cx="2172292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058035"/>
            <a:ext cx="2486891" cy="164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89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78330" y="762000"/>
            <a:ext cx="6035040" cy="2350008"/>
          </a:xfrm>
        </p:spPr>
        <p:txBody>
          <a:bodyPr/>
          <a:lstStyle/>
          <a:p>
            <a:pPr algn="ctr"/>
            <a:r>
              <a:rPr lang="en-US" dirty="0" smtClean="0"/>
              <a:t>Who decides if it is flirting or sexual harassment?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700030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32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685800"/>
            <a:ext cx="6035040" cy="2350008"/>
          </a:xfrm>
        </p:spPr>
        <p:txBody>
          <a:bodyPr/>
          <a:lstStyle/>
          <a:p>
            <a:pPr algn="ctr"/>
            <a:r>
              <a:rPr lang="en-US" dirty="0" smtClean="0"/>
              <a:t>The VICTIM!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914" y="3124200"/>
            <a:ext cx="27051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242" y="3733799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61855"/>
            <a:ext cx="21431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83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Sexual harassment happens in different ways: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Boys to Girls</a:t>
            </a:r>
          </a:p>
          <a:p>
            <a:r>
              <a:rPr lang="en-US" sz="2400" dirty="0" smtClean="0"/>
              <a:t>Girls to Boys</a:t>
            </a:r>
          </a:p>
          <a:p>
            <a:r>
              <a:rPr lang="en-US" sz="2400" dirty="0" smtClean="0"/>
              <a:t>Boys to Boys</a:t>
            </a:r>
          </a:p>
          <a:p>
            <a:r>
              <a:rPr lang="en-US" sz="2400" dirty="0" smtClean="0"/>
              <a:t>Girls to Girls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are some examples of each?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22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sexual harassment is illegal in schools, why does it happen?</a:t>
            </a:r>
          </a:p>
          <a:p>
            <a:r>
              <a:rPr lang="en-US" dirty="0" smtClean="0"/>
              <a:t>What do young people do </a:t>
            </a:r>
            <a:r>
              <a:rPr lang="en-US" smtClean="0"/>
              <a:t>that allows </a:t>
            </a:r>
            <a:r>
              <a:rPr lang="en-US" dirty="0" smtClean="0"/>
              <a:t>it to continue?</a:t>
            </a:r>
          </a:p>
          <a:p>
            <a:pPr marL="18288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3733800"/>
            <a:ext cx="21431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398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905000"/>
            <a:ext cx="73914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ym typeface="Wingdings" panose="05000000000000000000" pitchFamily="2" charset="2"/>
              </a:rPr>
              <a:t>Least Harmful			 Most Harmful</a:t>
            </a:r>
          </a:p>
          <a:p>
            <a:pPr algn="ctr"/>
            <a:r>
              <a:rPr lang="en-US" sz="2400" dirty="0" smtClean="0">
                <a:sym typeface="Wingdings" panose="05000000000000000000" pitchFamily="2" charset="2"/>
              </a:rPr>
              <a:t>-----------------------------------------------------------------</a:t>
            </a:r>
          </a:p>
          <a:p>
            <a:pPr algn="ctr"/>
            <a:r>
              <a:rPr lang="en-US" sz="2400" dirty="0" smtClean="0">
                <a:sym typeface="Wingdings" panose="05000000000000000000" pitchFamily="2" charset="2"/>
              </a:rPr>
              <a:t>Wink 					Sexual Assault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169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ketchbook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606</Words>
  <Application>Microsoft Office PowerPoint</Application>
  <PresentationFormat>On-screen Show (4:3)</PresentationFormat>
  <Paragraphs>96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Elemental</vt:lpstr>
      <vt:lpstr>Sketchbook</vt:lpstr>
      <vt:lpstr>Sexual Harassment vs. Flirting</vt:lpstr>
      <vt:lpstr>A few thoughts…</vt:lpstr>
      <vt:lpstr>SEXUAL HARASSMENT</vt:lpstr>
      <vt:lpstr>PowerPoint Presentation</vt:lpstr>
      <vt:lpstr>Who decides if it is flirting or sexual harassment?</vt:lpstr>
      <vt:lpstr>The VICTIM!</vt:lpstr>
      <vt:lpstr>Sexual harassment happens in different ways:</vt:lpstr>
      <vt:lpstr>PowerPoint Presentation</vt:lpstr>
      <vt:lpstr>PowerPoint Presentation</vt:lpstr>
      <vt:lpstr>What if it happens to me or a friend? </vt:lpstr>
      <vt:lpstr>PowerPoint Presentation</vt:lpstr>
      <vt:lpstr>Sexual Harassment – True or False?</vt:lpstr>
      <vt:lpstr>Flirting or Harassment?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Sexual Harassment vs. Flirting</dc:title>
  <dc:creator>workstation</dc:creator>
  <cp:lastModifiedBy>stacey</cp:lastModifiedBy>
  <cp:revision>9</cp:revision>
  <dcterms:created xsi:type="dcterms:W3CDTF">2014-07-28T16:05:47Z</dcterms:created>
  <dcterms:modified xsi:type="dcterms:W3CDTF">2015-01-08T14:51:12Z</dcterms:modified>
</cp:coreProperties>
</file>