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ee25c619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eee25c619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ee25c619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ee25c619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ee25c619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eee25c619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ee25c619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eee25c619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eee25c619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eee25c619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ee25c619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eee25c619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ee25c619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eee25c619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eee25c619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eee25c619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eee25c619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eee25c619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ee25c619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ee25c619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ee03d64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ee03d64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eee25c619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eee25c619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ee03d644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ee03d644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ee03d644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ee03d644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ee03d644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ee03d644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ee03d644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ee03d644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ee03d644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ee03d644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ee03d644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eee03d644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eee25c619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eee25c619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7" name="Shape 127"/>
        <p:cNvGrpSpPr/>
        <p:nvPr/>
      </p:nvGrpSpPr>
      <p:grpSpPr>
        <a:xfrm>
          <a:off x="0" y="0"/>
          <a:ext cx="0" cy="0"/>
          <a:chOff x="0" y="0"/>
          <a:chExt cx="0" cy="0"/>
        </a:xfrm>
      </p:grpSpPr>
      <p:sp>
        <p:nvSpPr>
          <p:cNvPr id="128" name="Google Shape;128;p13"/>
          <p:cNvSpPr txBox="1"/>
          <p:nvPr/>
        </p:nvSpPr>
        <p:spPr>
          <a:xfrm>
            <a:off x="347250" y="674175"/>
            <a:ext cx="8449500" cy="397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4700">
                <a:solidFill>
                  <a:schemeClr val="lt1"/>
                </a:solidFill>
              </a:rPr>
              <a:t>Report on</a:t>
            </a:r>
            <a:endParaRPr b="1" sz="4700">
              <a:solidFill>
                <a:schemeClr val="lt1"/>
              </a:solidFill>
            </a:endParaRPr>
          </a:p>
          <a:p>
            <a:pPr indent="0" lvl="0" marL="0" rtl="0" algn="ctr">
              <a:spcBef>
                <a:spcPts val="0"/>
              </a:spcBef>
              <a:spcAft>
                <a:spcPts val="0"/>
              </a:spcAft>
              <a:buClr>
                <a:schemeClr val="dk1"/>
              </a:buClr>
              <a:buSzPts val="1100"/>
              <a:buFont typeface="Arial"/>
              <a:buNone/>
            </a:pPr>
            <a:r>
              <a:rPr b="1" lang="en" sz="3500">
                <a:solidFill>
                  <a:schemeClr val="lt1"/>
                </a:solidFill>
              </a:rPr>
              <a:t>Exploratory Data Analysis</a:t>
            </a:r>
            <a:endParaRPr b="1" sz="3500">
              <a:solidFill>
                <a:schemeClr val="lt1"/>
              </a:solidFill>
            </a:endParaRPr>
          </a:p>
          <a:p>
            <a:pPr indent="0" lvl="0" marL="0" rtl="0" algn="ctr">
              <a:spcBef>
                <a:spcPts val="0"/>
              </a:spcBef>
              <a:spcAft>
                <a:spcPts val="0"/>
              </a:spcAft>
              <a:buNone/>
            </a:pPr>
            <a:r>
              <a:rPr b="1" lang="en" sz="3500">
                <a:solidFill>
                  <a:schemeClr val="lt1"/>
                </a:solidFill>
              </a:rPr>
              <a:t>for Data Science Apprenticeship CHALLENGE [Pathao Nepal 2024 Fall</a:t>
            </a:r>
            <a:r>
              <a:rPr b="1" lang="en" sz="3500">
                <a:solidFill>
                  <a:schemeClr val="dk1"/>
                </a:solidFill>
              </a:rPr>
              <a:t>]</a:t>
            </a:r>
            <a:endParaRPr b="1" sz="3500">
              <a:solidFill>
                <a:schemeClr val="dk2"/>
              </a:solidFill>
            </a:endParaRPr>
          </a:p>
        </p:txBody>
      </p:sp>
      <p:sp>
        <p:nvSpPr>
          <p:cNvPr id="129" name="Google Shape;129;p13"/>
          <p:cNvSpPr txBox="1"/>
          <p:nvPr/>
        </p:nvSpPr>
        <p:spPr>
          <a:xfrm>
            <a:off x="4947125" y="4138250"/>
            <a:ext cx="4026900" cy="7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30" name="Google Shape;130;p13"/>
          <p:cNvSpPr txBox="1"/>
          <p:nvPr/>
        </p:nvSpPr>
        <p:spPr>
          <a:xfrm>
            <a:off x="-213650" y="1495625"/>
            <a:ext cx="9005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91" name="Shape 191"/>
        <p:cNvGrpSpPr/>
        <p:nvPr/>
      </p:nvGrpSpPr>
      <p:grpSpPr>
        <a:xfrm>
          <a:off x="0" y="0"/>
          <a:ext cx="0" cy="0"/>
          <a:chOff x="0" y="0"/>
          <a:chExt cx="0" cy="0"/>
        </a:xfrm>
      </p:grpSpPr>
      <p:sp>
        <p:nvSpPr>
          <p:cNvPr id="192" name="Google Shape;192;p22"/>
          <p:cNvSpPr txBox="1"/>
          <p:nvPr>
            <p:ph type="title"/>
          </p:nvPr>
        </p:nvSpPr>
        <p:spPr>
          <a:xfrm>
            <a:off x="311700" y="190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720"/>
              <a:t>Visualizations</a:t>
            </a:r>
            <a:endParaRPr b="1" sz="2720"/>
          </a:p>
        </p:txBody>
      </p:sp>
      <p:pic>
        <p:nvPicPr>
          <p:cNvPr id="193" name="Google Shape;193;p22"/>
          <p:cNvPicPr preferRelativeResize="0"/>
          <p:nvPr/>
        </p:nvPicPr>
        <p:blipFill>
          <a:blip r:embed="rId3">
            <a:alphaModFix/>
          </a:blip>
          <a:stretch>
            <a:fillRect/>
          </a:stretch>
        </p:blipFill>
        <p:spPr>
          <a:xfrm>
            <a:off x="188575" y="819837"/>
            <a:ext cx="8643725" cy="40076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97" name="Shape 197"/>
        <p:cNvGrpSpPr/>
        <p:nvPr/>
      </p:nvGrpSpPr>
      <p:grpSpPr>
        <a:xfrm>
          <a:off x="0" y="0"/>
          <a:ext cx="0" cy="0"/>
          <a:chOff x="0" y="0"/>
          <a:chExt cx="0" cy="0"/>
        </a:xfrm>
      </p:grpSpPr>
      <p:sp>
        <p:nvSpPr>
          <p:cNvPr id="198" name="Google Shape;198;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t>Explanation: Distribution of served time</a:t>
            </a:r>
            <a:endParaRPr b="1" sz="2620"/>
          </a:p>
        </p:txBody>
      </p:sp>
      <p:sp>
        <p:nvSpPr>
          <p:cNvPr id="199" name="Google Shape;199;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most common turnaround time is around 4000 seconds. Many processes complete around this peak time.</a:t>
            </a:r>
            <a:endParaRPr/>
          </a:p>
          <a:p>
            <a:pPr indent="-311150" lvl="0" marL="457200" rtl="0" algn="l">
              <a:spcBef>
                <a:spcPts val="0"/>
              </a:spcBef>
              <a:spcAft>
                <a:spcPts val="0"/>
              </a:spcAft>
              <a:buSzPts val="1300"/>
              <a:buChar char="●"/>
            </a:pPr>
            <a:r>
              <a:rPr lang="en"/>
              <a:t>There are a significant number of instances where the turnaround time is both shorter and longer</a:t>
            </a:r>
            <a:endParaRPr/>
          </a:p>
          <a:p>
            <a:pPr indent="-311150" lvl="0" marL="457200" rtl="0" algn="l">
              <a:spcBef>
                <a:spcPts val="0"/>
              </a:spcBef>
              <a:spcAft>
                <a:spcPts val="0"/>
              </a:spcAft>
              <a:buSzPts val="1300"/>
              <a:buChar char="●"/>
            </a:pPr>
            <a:r>
              <a:rPr lang="en"/>
              <a:t>The distribution is right-skewed, with a long tail indicating some processes take much longer and shorter time.</a:t>
            </a:r>
            <a:endParaRPr/>
          </a:p>
          <a:p>
            <a:pPr indent="0" lvl="0" marL="9144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03" name="Shape 203"/>
        <p:cNvGrpSpPr/>
        <p:nvPr/>
      </p:nvGrpSpPr>
      <p:grpSpPr>
        <a:xfrm>
          <a:off x="0" y="0"/>
          <a:ext cx="0" cy="0"/>
          <a:chOff x="0" y="0"/>
          <a:chExt cx="0" cy="0"/>
        </a:xfrm>
      </p:grpSpPr>
      <p:sp>
        <p:nvSpPr>
          <p:cNvPr id="204" name="Google Shape;204;p24"/>
          <p:cNvSpPr txBox="1"/>
          <p:nvPr>
            <p:ph type="title"/>
          </p:nvPr>
        </p:nvSpPr>
        <p:spPr>
          <a:xfrm>
            <a:off x="311700" y="190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720"/>
              <a:t>Visualizations</a:t>
            </a:r>
            <a:endParaRPr b="1" sz="2720"/>
          </a:p>
        </p:txBody>
      </p:sp>
      <p:pic>
        <p:nvPicPr>
          <p:cNvPr id="205" name="Google Shape;205;p24"/>
          <p:cNvPicPr preferRelativeResize="0"/>
          <p:nvPr/>
        </p:nvPicPr>
        <p:blipFill>
          <a:blip r:embed="rId3">
            <a:alphaModFix/>
          </a:blip>
          <a:stretch>
            <a:fillRect/>
          </a:stretch>
        </p:blipFill>
        <p:spPr>
          <a:xfrm>
            <a:off x="311700" y="852887"/>
            <a:ext cx="8520600" cy="39505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09" name="Shape 209"/>
        <p:cNvGrpSpPr/>
        <p:nvPr/>
      </p:nvGrpSpPr>
      <p:grpSpPr>
        <a:xfrm>
          <a:off x="0" y="0"/>
          <a:ext cx="0" cy="0"/>
          <a:chOff x="0" y="0"/>
          <a:chExt cx="0" cy="0"/>
        </a:xfrm>
      </p:grpSpPr>
      <p:sp>
        <p:nvSpPr>
          <p:cNvPr id="210" name="Google Shape;210;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t>Explanation: Distribution of served time</a:t>
            </a:r>
            <a:endParaRPr b="1" sz="2620"/>
          </a:p>
        </p:txBody>
      </p:sp>
      <p:sp>
        <p:nvSpPr>
          <p:cNvPr id="211" name="Google Shape;211;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distribution starts with a rise in frequency, peaking around 1000 to 2000 seconds.</a:t>
            </a:r>
            <a:endParaRPr/>
          </a:p>
          <a:p>
            <a:pPr indent="-311150" lvl="0" marL="457200" rtl="0" algn="l">
              <a:spcBef>
                <a:spcPts val="0"/>
              </a:spcBef>
              <a:spcAft>
                <a:spcPts val="0"/>
              </a:spcAft>
              <a:buSzPts val="1300"/>
              <a:buChar char="●"/>
            </a:pPr>
            <a:r>
              <a:rPr lang="en"/>
              <a:t>There are several peaks and valleys throughout the distribution, with frequencies gradually decreasing as waiting time increases.</a:t>
            </a:r>
            <a:endParaRPr/>
          </a:p>
          <a:p>
            <a:pPr indent="-311150" lvl="0" marL="457200" rtl="0" algn="l">
              <a:spcBef>
                <a:spcPts val="0"/>
              </a:spcBef>
              <a:spcAft>
                <a:spcPts val="0"/>
              </a:spcAft>
              <a:buSzPts val="1300"/>
              <a:buChar char="●"/>
            </a:pPr>
            <a:r>
              <a:rPr lang="en"/>
              <a:t>The distribution is right-skewed, with a long tail extending towards higher waiting times.</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15" name="Shape 215"/>
        <p:cNvGrpSpPr/>
        <p:nvPr/>
      </p:nvGrpSpPr>
      <p:grpSpPr>
        <a:xfrm>
          <a:off x="0" y="0"/>
          <a:ext cx="0" cy="0"/>
          <a:chOff x="0" y="0"/>
          <a:chExt cx="0" cy="0"/>
        </a:xfrm>
      </p:grpSpPr>
      <p:sp>
        <p:nvSpPr>
          <p:cNvPr id="216" name="Google Shape;216;p26"/>
          <p:cNvSpPr txBox="1"/>
          <p:nvPr>
            <p:ph type="title"/>
          </p:nvPr>
        </p:nvSpPr>
        <p:spPr>
          <a:xfrm>
            <a:off x="311700" y="190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Visualizations</a:t>
            </a:r>
            <a:endParaRPr b="1" sz="2620"/>
          </a:p>
        </p:txBody>
      </p:sp>
      <p:pic>
        <p:nvPicPr>
          <p:cNvPr id="217" name="Google Shape;217;p26"/>
          <p:cNvPicPr preferRelativeResize="0"/>
          <p:nvPr/>
        </p:nvPicPr>
        <p:blipFill>
          <a:blip r:embed="rId3">
            <a:alphaModFix/>
          </a:blip>
          <a:stretch>
            <a:fillRect/>
          </a:stretch>
        </p:blipFill>
        <p:spPr>
          <a:xfrm>
            <a:off x="553425" y="851398"/>
            <a:ext cx="8278874" cy="39990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21" name="Shape 221"/>
        <p:cNvGrpSpPr/>
        <p:nvPr/>
      </p:nvGrpSpPr>
      <p:grpSpPr>
        <a:xfrm>
          <a:off x="0" y="0"/>
          <a:ext cx="0" cy="0"/>
          <a:chOff x="0" y="0"/>
          <a:chExt cx="0" cy="0"/>
        </a:xfrm>
      </p:grpSpPr>
      <p:sp>
        <p:nvSpPr>
          <p:cNvPr id="222" name="Google Shape;222;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Explanation: Distribution of served time</a:t>
            </a:r>
            <a:endParaRPr b="1"/>
          </a:p>
        </p:txBody>
      </p:sp>
      <p:sp>
        <p:nvSpPr>
          <p:cNvPr id="223" name="Google Shape;223;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There is a preference or higher usage for Counter 1 and Counter 9, suggesting these counters might be more accessible, more efficient, or preferred for other reasons.</a:t>
            </a:r>
            <a:endParaRPr/>
          </a:p>
          <a:p>
            <a:pPr indent="-311150" lvl="0" marL="457200" rtl="0" algn="l">
              <a:spcBef>
                <a:spcPts val="0"/>
              </a:spcBef>
              <a:spcAft>
                <a:spcPts val="0"/>
              </a:spcAft>
              <a:buSzPts val="1300"/>
              <a:buChar char="●"/>
            </a:pPr>
            <a:r>
              <a:rPr lang="en"/>
              <a:t>Counter 5's low usage suggests it might be less accessible, less efficient, or avoided for some reason.</a:t>
            </a:r>
            <a:endParaRPr/>
          </a:p>
          <a:p>
            <a:pPr indent="-311150" lvl="0" marL="457200" rtl="0" algn="l">
              <a:spcBef>
                <a:spcPts val="0"/>
              </a:spcBef>
              <a:spcAft>
                <a:spcPts val="0"/>
              </a:spcAft>
              <a:buSzPts val="1300"/>
              <a:buChar char="●"/>
            </a:pPr>
            <a:r>
              <a:rPr lang="en"/>
              <a:t>The varying usage of the counters indicates some form of imbalance or preference in how the counters are being utilized.</a:t>
            </a:r>
            <a:endParaRPr/>
          </a:p>
          <a:p>
            <a:pPr indent="0" lvl="0" marL="457200" rtl="0" algn="l">
              <a:spcBef>
                <a:spcPts val="1200"/>
              </a:spcBef>
              <a:spcAft>
                <a:spcPts val="1200"/>
              </a:spcAft>
              <a:buNone/>
            </a:pPr>
            <a:r>
              <a:t/>
            </a:r>
            <a:endParaRPr/>
          </a:p>
        </p:txBody>
      </p:sp>
      <p:sp>
        <p:nvSpPr>
          <p:cNvPr id="224" name="Google Shape;224;p2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225" name="Google Shape;225;p27"/>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29" name="Shape 229"/>
        <p:cNvGrpSpPr/>
        <p:nvPr/>
      </p:nvGrpSpPr>
      <p:grpSpPr>
        <a:xfrm>
          <a:off x="0" y="0"/>
          <a:ext cx="0" cy="0"/>
          <a:chOff x="0" y="0"/>
          <a:chExt cx="0" cy="0"/>
        </a:xfrm>
      </p:grpSpPr>
      <p:sp>
        <p:nvSpPr>
          <p:cNvPr id="230" name="Google Shape;230;p28"/>
          <p:cNvSpPr txBox="1"/>
          <p:nvPr>
            <p:ph type="title"/>
          </p:nvPr>
        </p:nvSpPr>
        <p:spPr>
          <a:xfrm>
            <a:off x="311700" y="151125"/>
            <a:ext cx="8520600" cy="62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133"/>
              <a:t>Heatmap of variables in dataset</a:t>
            </a:r>
            <a:endParaRPr b="1" sz="3133"/>
          </a:p>
          <a:p>
            <a:pPr indent="0" lvl="0" marL="0" rtl="0" algn="l">
              <a:spcBef>
                <a:spcPts val="0"/>
              </a:spcBef>
              <a:spcAft>
                <a:spcPts val="0"/>
              </a:spcAft>
              <a:buNone/>
            </a:pPr>
            <a:r>
              <a:t/>
            </a:r>
            <a:endParaRPr/>
          </a:p>
        </p:txBody>
      </p:sp>
      <p:pic>
        <p:nvPicPr>
          <p:cNvPr id="231" name="Google Shape;231;p28"/>
          <p:cNvPicPr preferRelativeResize="0"/>
          <p:nvPr/>
        </p:nvPicPr>
        <p:blipFill>
          <a:blip r:embed="rId3">
            <a:alphaModFix/>
          </a:blip>
          <a:stretch>
            <a:fillRect/>
          </a:stretch>
        </p:blipFill>
        <p:spPr>
          <a:xfrm>
            <a:off x="2163975" y="778575"/>
            <a:ext cx="5454874" cy="4177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35" name="Shape 235"/>
        <p:cNvGrpSpPr/>
        <p:nvPr/>
      </p:nvGrpSpPr>
      <p:grpSpPr>
        <a:xfrm>
          <a:off x="0" y="0"/>
          <a:ext cx="0" cy="0"/>
          <a:chOff x="0" y="0"/>
          <a:chExt cx="0" cy="0"/>
        </a:xfrm>
      </p:grpSpPr>
      <p:sp>
        <p:nvSpPr>
          <p:cNvPr id="236" name="Google Shape;236;p29"/>
          <p:cNvSpPr txBox="1"/>
          <p:nvPr>
            <p:ph type="title"/>
          </p:nvPr>
        </p:nvSpPr>
        <p:spPr>
          <a:xfrm>
            <a:off x="311700" y="88600"/>
            <a:ext cx="8520600" cy="56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Explanation of correlation</a:t>
            </a:r>
            <a:endParaRPr b="1"/>
          </a:p>
          <a:p>
            <a:pPr indent="0" lvl="0" marL="0" rtl="0" algn="l">
              <a:spcBef>
                <a:spcPts val="0"/>
              </a:spcBef>
              <a:spcAft>
                <a:spcPts val="0"/>
              </a:spcAft>
              <a:buNone/>
            </a:pPr>
            <a:r>
              <a:t/>
            </a:r>
            <a:endParaRPr/>
          </a:p>
        </p:txBody>
      </p:sp>
      <p:sp>
        <p:nvSpPr>
          <p:cNvPr id="237" name="Google Shape;237;p29"/>
          <p:cNvSpPr txBox="1"/>
          <p:nvPr/>
        </p:nvSpPr>
        <p:spPr>
          <a:xfrm>
            <a:off x="311700" y="572700"/>
            <a:ext cx="8701800" cy="43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Strongest Positive Correlation:</a:t>
            </a:r>
            <a:endParaRPr b="1" sz="1800"/>
          </a:p>
          <a:p>
            <a:pPr indent="-323850" lvl="0" marL="457200" rtl="0" algn="l">
              <a:spcBef>
                <a:spcPts val="0"/>
              </a:spcBef>
              <a:spcAft>
                <a:spcPts val="0"/>
              </a:spcAft>
              <a:buSzPts val="1500"/>
              <a:buChar char="●"/>
            </a:pPr>
            <a:r>
              <a:rPr lang="en" sz="1500"/>
              <a:t>turn_around_time_seconds and waiting_time_seconds have a high positive correlation of 0.79. This suggests that as the waiting time increases, the turnaround time also tends to increase.</a:t>
            </a:r>
            <a:endParaRPr sz="1500"/>
          </a:p>
          <a:p>
            <a:pPr indent="-317500" lvl="0" marL="457200" rtl="0" algn="l">
              <a:spcBef>
                <a:spcPts val="0"/>
              </a:spcBef>
              <a:spcAft>
                <a:spcPts val="0"/>
              </a:spcAft>
              <a:buSzPts val="1400"/>
              <a:buChar char="●"/>
            </a:pPr>
            <a:r>
              <a:rPr lang="en" sz="1500"/>
              <a:t>user_id and served_time_seconds have a positive correlation of 0.38, indicating a moderate relationship between these variables</a:t>
            </a:r>
            <a:r>
              <a:rPr lang="en"/>
              <a:t>.</a:t>
            </a:r>
            <a:endParaRPr/>
          </a:p>
          <a:p>
            <a:pPr indent="0" lvl="0" marL="0" rtl="0" algn="l">
              <a:spcBef>
                <a:spcPts val="0"/>
              </a:spcBef>
              <a:spcAft>
                <a:spcPts val="0"/>
              </a:spcAft>
              <a:buNone/>
            </a:pPr>
            <a:r>
              <a:rPr b="1" lang="en" sz="1800"/>
              <a:t>Negative Correlations:</a:t>
            </a:r>
            <a:endParaRPr b="1" sz="1800"/>
          </a:p>
          <a:p>
            <a:pPr indent="-323850" lvl="0" marL="457200" rtl="0" algn="l">
              <a:spcBef>
                <a:spcPts val="0"/>
              </a:spcBef>
              <a:spcAft>
                <a:spcPts val="0"/>
              </a:spcAft>
              <a:buSzPts val="1500"/>
              <a:buChar char="●"/>
            </a:pPr>
            <a:r>
              <a:rPr lang="en" sz="1500"/>
              <a:t>call_id and user_id have a negative correlation of -0.089.</a:t>
            </a:r>
            <a:endParaRPr sz="1500"/>
          </a:p>
          <a:p>
            <a:pPr indent="-323850" lvl="0" marL="457200" rtl="0" algn="l">
              <a:spcBef>
                <a:spcPts val="0"/>
              </a:spcBef>
              <a:spcAft>
                <a:spcPts val="0"/>
              </a:spcAft>
              <a:buSzPts val="1500"/>
              <a:buChar char="●"/>
            </a:pPr>
            <a:r>
              <a:rPr lang="en" sz="1500"/>
              <a:t>call_id and turn_around_time_seconds have a negative correlation of -0.18.</a:t>
            </a:r>
            <a:endParaRPr sz="1500"/>
          </a:p>
          <a:p>
            <a:pPr indent="0" lvl="0" marL="0" rtl="0" algn="l">
              <a:spcBef>
                <a:spcPts val="0"/>
              </a:spcBef>
              <a:spcAft>
                <a:spcPts val="0"/>
              </a:spcAft>
              <a:buNone/>
            </a:pPr>
            <a:r>
              <a:rPr b="1" lang="en" sz="1800"/>
              <a:t>Weak or No Correlation:</a:t>
            </a:r>
            <a:endParaRPr b="1" sz="1800"/>
          </a:p>
          <a:p>
            <a:pPr indent="-323850" lvl="0" marL="457200" rtl="0" algn="l">
              <a:spcBef>
                <a:spcPts val="0"/>
              </a:spcBef>
              <a:spcAft>
                <a:spcPts val="0"/>
              </a:spcAft>
              <a:buSzPts val="1500"/>
              <a:buChar char="●"/>
            </a:pPr>
            <a:r>
              <a:rPr lang="en" sz="1500"/>
              <a:t>Many of the correlations are close to 0, indicating weak or no linear relationship between those pairs of variables.</a:t>
            </a:r>
            <a:endParaRPr sz="1500">
              <a:solidFill>
                <a:schemeClr val="dk2"/>
              </a:solidFill>
            </a:endParaRPr>
          </a:p>
          <a:p>
            <a:pPr indent="0" lvl="0" marL="0" rtl="0" algn="l">
              <a:spcBef>
                <a:spcPts val="0"/>
              </a:spcBef>
              <a:spcAft>
                <a:spcPts val="0"/>
              </a:spcAft>
              <a:buNone/>
            </a:pPr>
            <a:r>
              <a:t/>
            </a:r>
            <a:endParaRPr sz="15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41" name="Shape 241"/>
        <p:cNvGrpSpPr/>
        <p:nvPr/>
      </p:nvGrpSpPr>
      <p:grpSpPr>
        <a:xfrm>
          <a:off x="0" y="0"/>
          <a:ext cx="0" cy="0"/>
          <a:chOff x="0" y="0"/>
          <a:chExt cx="0" cy="0"/>
        </a:xfrm>
      </p:grpSpPr>
      <p:sp>
        <p:nvSpPr>
          <p:cNvPr id="242" name="Google Shape;242;p30"/>
          <p:cNvSpPr txBox="1"/>
          <p:nvPr>
            <p:ph type="title"/>
          </p:nvPr>
        </p:nvSpPr>
        <p:spPr>
          <a:xfrm>
            <a:off x="311700" y="151125"/>
            <a:ext cx="8520600" cy="4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Insights from correlation</a:t>
            </a:r>
            <a:endParaRPr b="1"/>
          </a:p>
          <a:p>
            <a:pPr indent="0" lvl="0" marL="0" rtl="0" algn="l">
              <a:spcBef>
                <a:spcPts val="0"/>
              </a:spcBef>
              <a:spcAft>
                <a:spcPts val="0"/>
              </a:spcAft>
              <a:buNone/>
            </a:pPr>
            <a:r>
              <a:t/>
            </a:r>
            <a:endParaRPr/>
          </a:p>
        </p:txBody>
      </p:sp>
      <p:sp>
        <p:nvSpPr>
          <p:cNvPr id="243" name="Google Shape;243;p30"/>
          <p:cNvSpPr txBox="1"/>
          <p:nvPr/>
        </p:nvSpPr>
        <p:spPr>
          <a:xfrm>
            <a:off x="266550" y="619325"/>
            <a:ext cx="8701800" cy="43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dk1"/>
                </a:solidFill>
              </a:rPr>
              <a:t>Strong Correlation Between Turnaround Time and Waiting Time</a:t>
            </a:r>
            <a:r>
              <a:rPr lang="en" sz="1500">
                <a:solidFill>
                  <a:schemeClr val="dk1"/>
                </a:solidFill>
              </a:rPr>
              <a:t>:</a:t>
            </a:r>
            <a:endParaRPr sz="1500">
              <a:solidFill>
                <a:schemeClr val="dk1"/>
              </a:solidFill>
            </a:endParaRPr>
          </a:p>
          <a:p>
            <a:pPr indent="-323850" lvl="0" marL="457200" rtl="0" algn="l">
              <a:spcBef>
                <a:spcPts val="0"/>
              </a:spcBef>
              <a:spcAft>
                <a:spcPts val="0"/>
              </a:spcAft>
              <a:buSzPts val="1500"/>
              <a:buChar char="●"/>
            </a:pPr>
            <a:r>
              <a:rPr lang="en" sz="1500"/>
              <a:t>The high correlation (0.79) between turn_around_time_seconds and waiting_time_seconds indicates that as waiting times increase, turnaround times also increase. This suggests that reducing waiting times could significantly reduce overall turnaround times.</a:t>
            </a:r>
            <a:endParaRPr sz="1500"/>
          </a:p>
          <a:p>
            <a:pPr indent="0" lvl="0" marL="0" rtl="0" algn="l">
              <a:spcBef>
                <a:spcPts val="0"/>
              </a:spcBef>
              <a:spcAft>
                <a:spcPts val="0"/>
              </a:spcAft>
              <a:buNone/>
            </a:pPr>
            <a:r>
              <a:t/>
            </a:r>
            <a:endParaRPr sz="1500"/>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Moderate Correlation Between User ID and Served Time</a:t>
            </a:r>
            <a:r>
              <a:rPr lang="en" sz="1500">
                <a:solidFill>
                  <a:schemeClr val="dk1"/>
                </a:solidFill>
              </a:rPr>
              <a:t>:</a:t>
            </a:r>
            <a:endParaRPr sz="1500">
              <a:solidFill>
                <a:schemeClr val="dk1"/>
              </a:solidFill>
            </a:endParaRPr>
          </a:p>
          <a:p>
            <a:pPr indent="-323850" lvl="0" marL="457200" rtl="0" algn="l">
              <a:spcBef>
                <a:spcPts val="0"/>
              </a:spcBef>
              <a:spcAft>
                <a:spcPts val="0"/>
              </a:spcAft>
              <a:buSzPts val="1500"/>
              <a:buChar char="●"/>
            </a:pPr>
            <a:r>
              <a:rPr lang="en" sz="1500"/>
              <a:t>The moderate positive correlation (0.38) between user_id and served_time_seconds suggests that certain users (possibly specific types of services or counters) take longer to serve. Identifying these users or services could help in addressing bottlenecks.</a:t>
            </a:r>
            <a:endParaRPr sz="1500"/>
          </a:p>
          <a:p>
            <a:pPr indent="0" lvl="0" marL="457200" rtl="0" algn="l">
              <a:spcBef>
                <a:spcPts val="0"/>
              </a:spcBef>
              <a:spcAft>
                <a:spcPts val="0"/>
              </a:spcAft>
              <a:buNone/>
            </a:pPr>
            <a:r>
              <a:t/>
            </a:r>
            <a:endParaRPr sz="1500"/>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Served Time Distribution</a:t>
            </a:r>
            <a:r>
              <a:rPr lang="en" sz="1500">
                <a:solidFill>
                  <a:schemeClr val="dk1"/>
                </a:solidFill>
              </a:rPr>
              <a:t>:</a:t>
            </a:r>
            <a:endParaRPr sz="1500">
              <a:solidFill>
                <a:schemeClr val="dk1"/>
              </a:solidFill>
            </a:endParaRPr>
          </a:p>
          <a:p>
            <a:pPr indent="-323850" lvl="0" marL="457200" rtl="0" algn="l">
              <a:spcBef>
                <a:spcPts val="0"/>
              </a:spcBef>
              <a:spcAft>
                <a:spcPts val="0"/>
              </a:spcAft>
              <a:buSzPts val="1500"/>
              <a:buChar char="●"/>
            </a:pPr>
            <a:r>
              <a:rPr lang="en" sz="1500"/>
              <a:t>The histogram of served times shows a peak around 600-700 seconds with a long tail. This indicates that while most services are handled within this timeframe, there are outliers that take significantly longer.</a:t>
            </a:r>
            <a:endParaRPr sz="1500">
              <a:solidFill>
                <a:schemeClr val="dk1"/>
              </a:solidFill>
            </a:endParaRPr>
          </a:p>
          <a:p>
            <a:pPr indent="0" lvl="0" marL="0" rtl="0" algn="l">
              <a:spcBef>
                <a:spcPts val="0"/>
              </a:spcBef>
              <a:spcAft>
                <a:spcPts val="0"/>
              </a:spcAft>
              <a:buNone/>
            </a:pPr>
            <a:r>
              <a:t/>
            </a:r>
            <a:endParaRPr sz="15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47" name="Shape 247"/>
        <p:cNvGrpSpPr/>
        <p:nvPr/>
      </p:nvGrpSpPr>
      <p:grpSpPr>
        <a:xfrm>
          <a:off x="0" y="0"/>
          <a:ext cx="0" cy="0"/>
          <a:chOff x="0" y="0"/>
          <a:chExt cx="0" cy="0"/>
        </a:xfrm>
      </p:grpSpPr>
      <p:sp>
        <p:nvSpPr>
          <p:cNvPr id="248" name="Google Shape;248;p31"/>
          <p:cNvSpPr txBox="1"/>
          <p:nvPr>
            <p:ph type="title"/>
          </p:nvPr>
        </p:nvSpPr>
        <p:spPr>
          <a:xfrm>
            <a:off x="311700" y="151125"/>
            <a:ext cx="8520600" cy="42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Recommendations</a:t>
            </a:r>
            <a:endParaRPr b="1"/>
          </a:p>
        </p:txBody>
      </p:sp>
      <p:sp>
        <p:nvSpPr>
          <p:cNvPr id="249" name="Google Shape;249;p31"/>
          <p:cNvSpPr txBox="1"/>
          <p:nvPr/>
        </p:nvSpPr>
        <p:spPr>
          <a:xfrm>
            <a:off x="266550" y="619325"/>
            <a:ext cx="8701800" cy="43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Optimize Counter Staffing During Peak Hours:</a:t>
            </a:r>
            <a:endParaRPr b="1"/>
          </a:p>
          <a:p>
            <a:pPr indent="-317500" lvl="0" marL="457200" rtl="0" algn="l">
              <a:spcBef>
                <a:spcPts val="0"/>
              </a:spcBef>
              <a:spcAft>
                <a:spcPts val="0"/>
              </a:spcAft>
              <a:buSzPts val="1400"/>
              <a:buChar char="●"/>
            </a:pPr>
            <a:r>
              <a:rPr lang="en"/>
              <a:t>Analysis of Peak Hours: Perform a time-based analysis to identify peak hours with the highest turnaround and waiting times.</a:t>
            </a:r>
            <a:endParaRPr/>
          </a:p>
          <a:p>
            <a:pPr indent="-317500" lvl="0" marL="457200" rtl="0" algn="l">
              <a:spcBef>
                <a:spcPts val="0"/>
              </a:spcBef>
              <a:spcAft>
                <a:spcPts val="0"/>
              </a:spcAft>
              <a:buSzPts val="1400"/>
              <a:buChar char="●"/>
            </a:pPr>
            <a:r>
              <a:rPr lang="en"/>
              <a:t>Dynamic Staffing: Implement dynamic staffing strategies where more counters or staff are allocated during peak hours to reduce waiting times and, consequently, turnaround times.</a:t>
            </a:r>
            <a:endParaRPr/>
          </a:p>
          <a:p>
            <a:pPr indent="-317500" lvl="0" marL="457200" rtl="0" algn="l">
              <a:spcBef>
                <a:spcPts val="0"/>
              </a:spcBef>
              <a:spcAft>
                <a:spcPts val="0"/>
              </a:spcAft>
              <a:buSzPts val="1400"/>
              <a:buChar char="●"/>
            </a:pPr>
            <a:r>
              <a:rPr lang="en"/>
              <a:t>Investigate the performance counter 5 thoroughly and solve the problem son</a:t>
            </a:r>
            <a:endParaRPr/>
          </a:p>
          <a:p>
            <a:pPr indent="0" lvl="0" marL="0" rtl="0" algn="l">
              <a:spcBef>
                <a:spcPts val="0"/>
              </a:spcBef>
              <a:spcAft>
                <a:spcPts val="0"/>
              </a:spcAft>
              <a:buClr>
                <a:schemeClr val="dk1"/>
              </a:buClr>
              <a:buSzPts val="1100"/>
              <a:buFont typeface="Arial"/>
              <a:buNone/>
            </a:pPr>
            <a:r>
              <a:rPr b="1" lang="en"/>
              <a:t>Improve Service Efficiency for Specific Services:</a:t>
            </a:r>
            <a:endParaRPr b="1"/>
          </a:p>
          <a:p>
            <a:pPr indent="-317500" lvl="0" marL="457200" rtl="0" algn="l">
              <a:spcBef>
                <a:spcPts val="0"/>
              </a:spcBef>
              <a:spcAft>
                <a:spcPts val="0"/>
              </a:spcAft>
              <a:buSzPts val="1400"/>
              <a:buChar char="●"/>
            </a:pPr>
            <a:r>
              <a:rPr lang="en"/>
              <a:t>Identify Bottlenecks: Use the user_id data to identify which services or counters have longer served times. Conduct a detailed process analysis for these services to identify inefficiencies.</a:t>
            </a:r>
            <a:endParaRPr/>
          </a:p>
          <a:p>
            <a:pPr indent="-317500" lvl="0" marL="457200" rtl="0" algn="l">
              <a:spcBef>
                <a:spcPts val="0"/>
              </a:spcBef>
              <a:spcAft>
                <a:spcPts val="0"/>
              </a:spcAft>
              <a:buSzPts val="1400"/>
              <a:buChar char="●"/>
            </a:pPr>
            <a:r>
              <a:rPr lang="en"/>
              <a:t>Training and Resources: Provide additional training for staff handling these services and ensure they have all necessary resources to improve efficiency.</a:t>
            </a:r>
            <a:endParaRPr/>
          </a:p>
          <a:p>
            <a:pPr indent="0" lvl="0" marL="0" rtl="0" algn="l">
              <a:spcBef>
                <a:spcPts val="0"/>
              </a:spcBef>
              <a:spcAft>
                <a:spcPts val="0"/>
              </a:spcAft>
              <a:buClr>
                <a:schemeClr val="dk1"/>
              </a:buClr>
              <a:buSzPts val="1100"/>
              <a:buFont typeface="Arial"/>
              <a:buNone/>
            </a:pPr>
            <a:r>
              <a:rPr b="1" lang="en"/>
              <a:t>Implement Appointment or Queue Management Systems:</a:t>
            </a:r>
            <a:endParaRPr b="1"/>
          </a:p>
          <a:p>
            <a:pPr indent="-317500" lvl="0" marL="457200" rtl="0" algn="l">
              <a:spcBef>
                <a:spcPts val="0"/>
              </a:spcBef>
              <a:spcAft>
                <a:spcPts val="0"/>
              </a:spcAft>
              <a:buSzPts val="1400"/>
              <a:buChar char="●"/>
            </a:pPr>
            <a:r>
              <a:rPr lang="en"/>
              <a:t>Reduce Waiting Time: Introduce an appointment system or an advanced queue management system to better manage customer flow and reduce waiting times. This can help in smoothing out the peaks and distributing the workload more evenly.</a:t>
            </a:r>
            <a:endParaRPr/>
          </a:p>
          <a:p>
            <a:pPr indent="-317500" lvl="0" marL="457200" rtl="0" algn="l">
              <a:spcBef>
                <a:spcPts val="0"/>
              </a:spcBef>
              <a:spcAft>
                <a:spcPts val="0"/>
              </a:spcAft>
              <a:buSzPts val="1400"/>
              <a:buChar char="●"/>
            </a:pPr>
            <a:r>
              <a:rPr lang="en"/>
              <a:t>Real-Time Monitoring: Use real-time monitoring of queue lengths and waiting times to dynamically adjust staff allocation and open more counters as needed.</a:t>
            </a:r>
            <a:endParaRPr/>
          </a:p>
          <a:p>
            <a:pPr indent="0" lvl="0" marL="0" rtl="0" algn="l">
              <a:spcBef>
                <a:spcPts val="0"/>
              </a:spcBef>
              <a:spcAft>
                <a:spcPts val="0"/>
              </a:spcAft>
              <a:buNone/>
            </a:pPr>
            <a:r>
              <a:t/>
            </a:r>
            <a:endParaRPr b="1"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34" name="Shape 134"/>
        <p:cNvGrpSpPr/>
        <p:nvPr/>
      </p:nvGrpSpPr>
      <p:grpSpPr>
        <a:xfrm>
          <a:off x="0" y="0"/>
          <a:ext cx="0" cy="0"/>
          <a:chOff x="0" y="0"/>
          <a:chExt cx="0" cy="0"/>
        </a:xfrm>
      </p:grpSpPr>
      <p:sp>
        <p:nvSpPr>
          <p:cNvPr id="135" name="Google Shape;135;p14"/>
          <p:cNvSpPr txBox="1"/>
          <p:nvPr>
            <p:ph type="title"/>
          </p:nvPr>
        </p:nvSpPr>
        <p:spPr>
          <a:xfrm>
            <a:off x="311700" y="330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a:t>
            </a:r>
            <a:r>
              <a:rPr b="1" lang="en"/>
              <a:t>ummary of the data preparation process</a:t>
            </a:r>
            <a:endParaRPr b="1"/>
          </a:p>
        </p:txBody>
      </p:sp>
      <p:sp>
        <p:nvSpPr>
          <p:cNvPr id="136" name="Google Shape;136;p14"/>
          <p:cNvSpPr txBox="1"/>
          <p:nvPr>
            <p:ph idx="1" type="body"/>
          </p:nvPr>
        </p:nvSpPr>
        <p:spPr>
          <a:xfrm>
            <a:off x="530575" y="1019875"/>
            <a:ext cx="8520600" cy="39780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b="1" lang="en" sz="2000"/>
              <a:t>Step-1 Query writing and exporting in .CSV file</a:t>
            </a:r>
            <a:endParaRPr b="1" sz="2000"/>
          </a:p>
          <a:p>
            <a:pPr indent="0" lvl="0" marL="457200" rtl="0" algn="l">
              <a:lnSpc>
                <a:spcPct val="100000"/>
              </a:lnSpc>
              <a:spcBef>
                <a:spcPts val="0"/>
              </a:spcBef>
              <a:spcAft>
                <a:spcPts val="0"/>
              </a:spcAft>
              <a:buNone/>
            </a:pPr>
            <a:r>
              <a:t/>
            </a:r>
            <a:endParaRPr b="1" sz="2000"/>
          </a:p>
          <a:p>
            <a:pPr indent="0" lvl="0" marL="457200" rtl="0" algn="l">
              <a:lnSpc>
                <a:spcPct val="100000"/>
              </a:lnSpc>
              <a:spcBef>
                <a:spcPts val="0"/>
              </a:spcBef>
              <a:spcAft>
                <a:spcPts val="0"/>
              </a:spcAft>
              <a:buNone/>
            </a:pPr>
            <a:r>
              <a:rPr b="1" lang="en" sz="2000"/>
              <a:t>Step-2 Loading Data and dropping unwanted columns</a:t>
            </a:r>
            <a:endParaRPr b="1" sz="2000"/>
          </a:p>
          <a:p>
            <a:pPr indent="0" lvl="0" marL="457200" rtl="0" algn="l">
              <a:lnSpc>
                <a:spcPct val="100000"/>
              </a:lnSpc>
              <a:spcBef>
                <a:spcPts val="0"/>
              </a:spcBef>
              <a:spcAft>
                <a:spcPts val="0"/>
              </a:spcAft>
              <a:buNone/>
            </a:pPr>
            <a:r>
              <a:t/>
            </a:r>
            <a:endParaRPr b="1" sz="2000"/>
          </a:p>
          <a:p>
            <a:pPr indent="0" lvl="0" marL="457200" rtl="0" algn="l">
              <a:lnSpc>
                <a:spcPct val="100000"/>
              </a:lnSpc>
              <a:spcBef>
                <a:spcPts val="0"/>
              </a:spcBef>
              <a:spcAft>
                <a:spcPts val="0"/>
              </a:spcAft>
              <a:buNone/>
            </a:pPr>
            <a:r>
              <a:rPr b="1" lang="en" sz="2000"/>
              <a:t>Step-3 Finding the missing values and handling them</a:t>
            </a:r>
            <a:endParaRPr b="1" sz="2000"/>
          </a:p>
          <a:p>
            <a:pPr indent="0" lvl="0" marL="457200" rtl="0" algn="l">
              <a:lnSpc>
                <a:spcPct val="100000"/>
              </a:lnSpc>
              <a:spcBef>
                <a:spcPts val="0"/>
              </a:spcBef>
              <a:spcAft>
                <a:spcPts val="0"/>
              </a:spcAft>
              <a:buNone/>
            </a:pPr>
            <a:r>
              <a:t/>
            </a:r>
            <a:endParaRPr b="1" sz="2000"/>
          </a:p>
          <a:p>
            <a:pPr indent="0" lvl="0" marL="457200" rtl="0" algn="l">
              <a:lnSpc>
                <a:spcPct val="100000"/>
              </a:lnSpc>
              <a:spcBef>
                <a:spcPts val="0"/>
              </a:spcBef>
              <a:spcAft>
                <a:spcPts val="0"/>
              </a:spcAft>
              <a:buNone/>
            </a:pPr>
            <a:r>
              <a:rPr b="1" lang="en" sz="2000"/>
              <a:t>Step-4 Handling the outliers of column served time, turn around time, waiting time by calculating IQR</a:t>
            </a:r>
            <a:endParaRPr b="1" sz="2000"/>
          </a:p>
          <a:p>
            <a:pPr indent="0" lvl="0" marL="457200" rtl="0" algn="l">
              <a:lnSpc>
                <a:spcPct val="100000"/>
              </a:lnSpc>
              <a:spcBef>
                <a:spcPts val="0"/>
              </a:spcBef>
              <a:spcAft>
                <a:spcPts val="0"/>
              </a:spcAft>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53" name="Shape 253"/>
        <p:cNvGrpSpPr/>
        <p:nvPr/>
      </p:nvGrpSpPr>
      <p:grpSpPr>
        <a:xfrm>
          <a:off x="0" y="0"/>
          <a:ext cx="0" cy="0"/>
          <a:chOff x="0" y="0"/>
          <a:chExt cx="0" cy="0"/>
        </a:xfrm>
      </p:grpSpPr>
      <p:sp>
        <p:nvSpPr>
          <p:cNvPr id="254" name="Google Shape;254;p32"/>
          <p:cNvSpPr txBox="1"/>
          <p:nvPr>
            <p:ph type="title"/>
          </p:nvPr>
        </p:nvSpPr>
        <p:spPr>
          <a:xfrm>
            <a:off x="311700" y="88600"/>
            <a:ext cx="8520600" cy="48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Recommendations</a:t>
            </a:r>
            <a:endParaRPr b="1"/>
          </a:p>
        </p:txBody>
      </p:sp>
      <p:sp>
        <p:nvSpPr>
          <p:cNvPr id="255" name="Google Shape;255;p32"/>
          <p:cNvSpPr txBox="1"/>
          <p:nvPr/>
        </p:nvSpPr>
        <p:spPr>
          <a:xfrm>
            <a:off x="221100" y="572800"/>
            <a:ext cx="8701800" cy="43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Analyze and Address Outliers in Served Times:</a:t>
            </a:r>
            <a:endParaRPr b="1"/>
          </a:p>
          <a:p>
            <a:pPr indent="-317500" lvl="0" marL="457200" rtl="0" algn="l">
              <a:spcBef>
                <a:spcPts val="0"/>
              </a:spcBef>
              <a:spcAft>
                <a:spcPts val="0"/>
              </a:spcAft>
              <a:buSzPts val="1400"/>
              <a:buChar char="●"/>
            </a:pPr>
            <a:r>
              <a:rPr lang="en"/>
              <a:t>Case Studies: Conduct case studies on outliers with exceptionally long served times to understand the underlying causes (e.g., complex cases, insufficient information).</a:t>
            </a:r>
            <a:endParaRPr/>
          </a:p>
          <a:p>
            <a:pPr indent="-317500" lvl="0" marL="457200" rtl="0" algn="l">
              <a:spcBef>
                <a:spcPts val="0"/>
              </a:spcBef>
              <a:spcAft>
                <a:spcPts val="0"/>
              </a:spcAft>
              <a:buSzPts val="1400"/>
              <a:buChar char="●"/>
            </a:pPr>
            <a:r>
              <a:rPr lang="en"/>
              <a:t>Process Improvements: Implement process improvements or additional support mechanisms for handling such outliers more efficiently.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Customer Feedback and Continuous Improvement:</a:t>
            </a:r>
            <a:endParaRPr b="1"/>
          </a:p>
          <a:p>
            <a:pPr indent="-317500" lvl="0" marL="457200" rtl="0" algn="l">
              <a:spcBef>
                <a:spcPts val="0"/>
              </a:spcBef>
              <a:spcAft>
                <a:spcPts val="0"/>
              </a:spcAft>
              <a:buSzPts val="1400"/>
              <a:buChar char="●"/>
            </a:pPr>
            <a:r>
              <a:rPr lang="en"/>
              <a:t>Feedback Mechanism: Implement a customer feedback mechanism to gather insights directly from customers about their experiences and suggestions for improvement.</a:t>
            </a:r>
            <a:endParaRPr/>
          </a:p>
          <a:p>
            <a:pPr indent="-317500" lvl="0" marL="457200" rtl="0" algn="l">
              <a:spcBef>
                <a:spcPts val="0"/>
              </a:spcBef>
              <a:spcAft>
                <a:spcPts val="0"/>
              </a:spcAft>
              <a:buSzPts val="1400"/>
              <a:buChar char="●"/>
            </a:pPr>
            <a:r>
              <a:rPr lang="en"/>
              <a:t>Continuous Improvement: Use this feedback, along with the data analysis, to continuously refine processes, train staff, and improve service delivery.</a:t>
            </a:r>
            <a:endParaRPr/>
          </a:p>
          <a:p>
            <a:pPr indent="0" lvl="0" marL="0" rtl="0" algn="l">
              <a:spcBef>
                <a:spcPts val="0"/>
              </a:spcBef>
              <a:spcAft>
                <a:spcPts val="0"/>
              </a:spcAft>
              <a:buClr>
                <a:schemeClr val="dk1"/>
              </a:buClr>
              <a:buSzPts val="1100"/>
              <a:buFont typeface="Arial"/>
              <a:buNone/>
            </a:pPr>
            <a:r>
              <a:t/>
            </a:r>
            <a:endParaRPr b="1" sz="1500">
              <a:solidFill>
                <a:schemeClr val="dk1"/>
              </a:solidFill>
            </a:endParaRPr>
          </a:p>
          <a:p>
            <a:pPr indent="0" lvl="0" marL="0" rtl="0" algn="l">
              <a:spcBef>
                <a:spcPts val="0"/>
              </a:spcBef>
              <a:spcAft>
                <a:spcPts val="0"/>
              </a:spcAft>
              <a:buNone/>
            </a:pPr>
            <a:r>
              <a:t/>
            </a:r>
            <a:endParaRPr b="1"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40" name="Shape 140"/>
        <p:cNvGrpSpPr/>
        <p:nvPr/>
      </p:nvGrpSpPr>
      <p:grpSpPr>
        <a:xfrm>
          <a:off x="0" y="0"/>
          <a:ext cx="0" cy="0"/>
          <a:chOff x="0" y="0"/>
          <a:chExt cx="0" cy="0"/>
        </a:xfrm>
      </p:grpSpPr>
      <p:sp>
        <p:nvSpPr>
          <p:cNvPr id="141" name="Google Shape;141;p15"/>
          <p:cNvSpPr txBox="1"/>
          <p:nvPr>
            <p:ph type="title"/>
          </p:nvPr>
        </p:nvSpPr>
        <p:spPr>
          <a:xfrm>
            <a:off x="311700" y="190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Outliers</a:t>
            </a:r>
            <a:endParaRPr b="1" sz="3220"/>
          </a:p>
        </p:txBody>
      </p:sp>
      <p:sp>
        <p:nvSpPr>
          <p:cNvPr id="142" name="Google Shape;142;p15"/>
          <p:cNvSpPr txBox="1"/>
          <p:nvPr/>
        </p:nvSpPr>
        <p:spPr>
          <a:xfrm>
            <a:off x="427875" y="3223850"/>
            <a:ext cx="2799000" cy="31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184 outliers</a:t>
            </a:r>
            <a:endParaRPr sz="1800">
              <a:solidFill>
                <a:schemeClr val="dk2"/>
              </a:solidFill>
            </a:endParaRPr>
          </a:p>
        </p:txBody>
      </p:sp>
      <p:pic>
        <p:nvPicPr>
          <p:cNvPr id="143" name="Google Shape;143;p15"/>
          <p:cNvPicPr preferRelativeResize="0"/>
          <p:nvPr/>
        </p:nvPicPr>
        <p:blipFill>
          <a:blip r:embed="rId3">
            <a:alphaModFix/>
          </a:blip>
          <a:stretch>
            <a:fillRect/>
          </a:stretch>
        </p:blipFill>
        <p:spPr>
          <a:xfrm>
            <a:off x="152400" y="915150"/>
            <a:ext cx="3001375" cy="2294540"/>
          </a:xfrm>
          <a:prstGeom prst="rect">
            <a:avLst/>
          </a:prstGeom>
          <a:noFill/>
          <a:ln>
            <a:noFill/>
          </a:ln>
        </p:spPr>
      </p:pic>
      <p:pic>
        <p:nvPicPr>
          <p:cNvPr id="144" name="Google Shape;144;p15"/>
          <p:cNvPicPr preferRelativeResize="0"/>
          <p:nvPr/>
        </p:nvPicPr>
        <p:blipFill>
          <a:blip r:embed="rId4">
            <a:alphaModFix/>
          </a:blip>
          <a:stretch>
            <a:fillRect/>
          </a:stretch>
        </p:blipFill>
        <p:spPr>
          <a:xfrm>
            <a:off x="3153775" y="915150"/>
            <a:ext cx="2874191" cy="2197325"/>
          </a:xfrm>
          <a:prstGeom prst="rect">
            <a:avLst/>
          </a:prstGeom>
          <a:noFill/>
          <a:ln>
            <a:noFill/>
          </a:ln>
        </p:spPr>
      </p:pic>
      <p:sp>
        <p:nvSpPr>
          <p:cNvPr id="145" name="Google Shape;145;p15"/>
          <p:cNvSpPr txBox="1"/>
          <p:nvPr/>
        </p:nvSpPr>
        <p:spPr>
          <a:xfrm>
            <a:off x="3707425" y="3241425"/>
            <a:ext cx="21630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109 outliers</a:t>
            </a:r>
            <a:endParaRPr sz="1800">
              <a:solidFill>
                <a:schemeClr val="dk2"/>
              </a:solidFill>
            </a:endParaRPr>
          </a:p>
        </p:txBody>
      </p:sp>
      <p:sp>
        <p:nvSpPr>
          <p:cNvPr id="146" name="Google Shape;146;p15"/>
          <p:cNvSpPr txBox="1"/>
          <p:nvPr/>
        </p:nvSpPr>
        <p:spPr>
          <a:xfrm>
            <a:off x="6723175" y="3285400"/>
            <a:ext cx="21090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27 outliers</a:t>
            </a:r>
            <a:endParaRPr sz="1800">
              <a:solidFill>
                <a:schemeClr val="dk2"/>
              </a:solidFill>
            </a:endParaRPr>
          </a:p>
        </p:txBody>
      </p:sp>
      <p:pic>
        <p:nvPicPr>
          <p:cNvPr id="147" name="Google Shape;147;p15"/>
          <p:cNvPicPr preferRelativeResize="0"/>
          <p:nvPr/>
        </p:nvPicPr>
        <p:blipFill>
          <a:blip r:embed="rId5">
            <a:alphaModFix/>
          </a:blip>
          <a:stretch>
            <a:fillRect/>
          </a:stretch>
        </p:blipFill>
        <p:spPr>
          <a:xfrm>
            <a:off x="6143775" y="906675"/>
            <a:ext cx="2874200" cy="21973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51" name="Shape 151"/>
        <p:cNvGrpSpPr/>
        <p:nvPr/>
      </p:nvGrpSpPr>
      <p:grpSpPr>
        <a:xfrm>
          <a:off x="0" y="0"/>
          <a:ext cx="0" cy="0"/>
          <a:chOff x="0" y="0"/>
          <a:chExt cx="0" cy="0"/>
        </a:xfrm>
      </p:grpSpPr>
      <p:sp>
        <p:nvSpPr>
          <p:cNvPr id="152" name="Google Shape;152;p16"/>
          <p:cNvSpPr txBox="1"/>
          <p:nvPr>
            <p:ph type="title"/>
          </p:nvPr>
        </p:nvSpPr>
        <p:spPr>
          <a:xfrm>
            <a:off x="311700" y="190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Key descriptive statistics</a:t>
            </a:r>
            <a:endParaRPr b="1" sz="2620"/>
          </a:p>
        </p:txBody>
      </p:sp>
      <p:sp>
        <p:nvSpPr>
          <p:cNvPr id="153" name="Google Shape;153;p16"/>
          <p:cNvSpPr txBox="1"/>
          <p:nvPr>
            <p:ph idx="1" type="body"/>
          </p:nvPr>
        </p:nvSpPr>
        <p:spPr>
          <a:xfrm>
            <a:off x="311700" y="863550"/>
            <a:ext cx="4723200" cy="39780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b="1" lang="en"/>
              <a:t>Descriptive Statistic of Served time:</a:t>
            </a:r>
            <a:endParaRPr b="1" sz="1500"/>
          </a:p>
          <a:p>
            <a:pPr indent="0" lvl="0" marL="0" rtl="0" algn="l">
              <a:lnSpc>
                <a:spcPct val="80000"/>
              </a:lnSpc>
              <a:spcBef>
                <a:spcPts val="0"/>
              </a:spcBef>
              <a:spcAft>
                <a:spcPts val="0"/>
              </a:spcAft>
              <a:buClr>
                <a:schemeClr val="dk1"/>
              </a:buClr>
              <a:buSzPts val="1100"/>
              <a:buFont typeface="Arial"/>
              <a:buNone/>
            </a:pPr>
            <a:r>
              <a:t/>
            </a:r>
            <a:endParaRPr sz="1500"/>
          </a:p>
          <a:p>
            <a:pPr indent="0" lvl="0" marL="0" rtl="0" algn="l">
              <a:lnSpc>
                <a:spcPct val="80000"/>
              </a:lnSpc>
              <a:spcBef>
                <a:spcPts val="0"/>
              </a:spcBef>
              <a:spcAft>
                <a:spcPts val="0"/>
              </a:spcAft>
              <a:buClr>
                <a:schemeClr val="dk1"/>
              </a:buClr>
              <a:buSzPts val="1100"/>
              <a:buFont typeface="Arial"/>
              <a:buNone/>
            </a:pPr>
            <a:r>
              <a:rPr lang="en" sz="1500"/>
              <a:t>Mean value : 629.3457317586203</a:t>
            </a:r>
            <a:endParaRPr sz="1500"/>
          </a:p>
          <a:p>
            <a:pPr indent="0" lvl="0" marL="0" rtl="0" algn="l">
              <a:lnSpc>
                <a:spcPct val="80000"/>
              </a:lnSpc>
              <a:spcBef>
                <a:spcPts val="0"/>
              </a:spcBef>
              <a:spcAft>
                <a:spcPts val="0"/>
              </a:spcAft>
              <a:buClr>
                <a:schemeClr val="dk1"/>
              </a:buClr>
              <a:buSzPts val="1100"/>
              <a:buFont typeface="Arial"/>
              <a:buNone/>
            </a:pPr>
            <a:r>
              <a:rPr lang="en" sz="1500"/>
              <a:t>Median : 698.0</a:t>
            </a:r>
            <a:endParaRPr sz="1500"/>
          </a:p>
          <a:p>
            <a:pPr indent="0" lvl="0" marL="0" rtl="0" algn="l">
              <a:lnSpc>
                <a:spcPct val="80000"/>
              </a:lnSpc>
              <a:spcBef>
                <a:spcPts val="0"/>
              </a:spcBef>
              <a:spcAft>
                <a:spcPts val="0"/>
              </a:spcAft>
              <a:buClr>
                <a:schemeClr val="dk1"/>
              </a:buClr>
              <a:buSzPts val="1100"/>
              <a:buFont typeface="Arial"/>
              <a:buNone/>
            </a:pPr>
            <a:r>
              <a:rPr lang="en" sz="1500"/>
              <a:t>Standard Deviation : 301.9465105885816</a:t>
            </a:r>
            <a:endParaRPr sz="1500"/>
          </a:p>
          <a:p>
            <a:pPr indent="0" lvl="0" marL="0" rtl="0" algn="l">
              <a:lnSpc>
                <a:spcPct val="80000"/>
              </a:lnSpc>
              <a:spcBef>
                <a:spcPts val="0"/>
              </a:spcBef>
              <a:spcAft>
                <a:spcPts val="0"/>
              </a:spcAft>
              <a:buClr>
                <a:schemeClr val="dk1"/>
              </a:buClr>
              <a:buSzPts val="1100"/>
              <a:buFont typeface="Arial"/>
              <a:buNone/>
            </a:pPr>
            <a:r>
              <a:rPr lang="en" sz="1500"/>
              <a:t>First Quartile: 413.25</a:t>
            </a:r>
            <a:endParaRPr sz="1500"/>
          </a:p>
          <a:p>
            <a:pPr indent="0" lvl="0" marL="0" rtl="0" algn="l">
              <a:lnSpc>
                <a:spcPct val="80000"/>
              </a:lnSpc>
              <a:spcBef>
                <a:spcPts val="0"/>
              </a:spcBef>
              <a:spcAft>
                <a:spcPts val="0"/>
              </a:spcAft>
              <a:buClr>
                <a:schemeClr val="dk1"/>
              </a:buClr>
              <a:buSzPts val="1100"/>
              <a:buFont typeface="Arial"/>
              <a:buNone/>
            </a:pPr>
            <a:r>
              <a:rPr lang="en" sz="1500"/>
              <a:t>Third quartile: 768.0</a:t>
            </a:r>
            <a:endParaRPr sz="1500"/>
          </a:p>
          <a:p>
            <a:pPr indent="0" lvl="0" marL="0" rtl="0" algn="l">
              <a:lnSpc>
                <a:spcPct val="80000"/>
              </a:lnSpc>
              <a:spcBef>
                <a:spcPts val="0"/>
              </a:spcBef>
              <a:spcAft>
                <a:spcPts val="0"/>
              </a:spcAft>
              <a:buClr>
                <a:schemeClr val="dk1"/>
              </a:buClr>
              <a:buSzPts val="1100"/>
              <a:buFont typeface="Arial"/>
              <a:buNone/>
            </a:pPr>
            <a:r>
              <a:rPr lang="en" sz="1500"/>
              <a:t>Minimum value : 1.0</a:t>
            </a:r>
            <a:endParaRPr sz="1500"/>
          </a:p>
          <a:p>
            <a:pPr indent="0" lvl="0" marL="0" rtl="0" algn="l">
              <a:lnSpc>
                <a:spcPct val="80000"/>
              </a:lnSpc>
              <a:spcBef>
                <a:spcPts val="0"/>
              </a:spcBef>
              <a:spcAft>
                <a:spcPts val="0"/>
              </a:spcAft>
              <a:buClr>
                <a:schemeClr val="dk1"/>
              </a:buClr>
              <a:buSzPts val="1100"/>
              <a:buFont typeface="Arial"/>
              <a:buNone/>
            </a:pPr>
            <a:r>
              <a:rPr lang="en" sz="1500"/>
              <a:t>Maximum value : 1462.0</a:t>
            </a:r>
            <a:endParaRPr sz="1500"/>
          </a:p>
          <a:p>
            <a:pPr indent="0" lvl="0" marL="0" rtl="0" algn="l">
              <a:lnSpc>
                <a:spcPct val="80000"/>
              </a:lnSpc>
              <a:spcBef>
                <a:spcPts val="0"/>
              </a:spcBef>
              <a:spcAft>
                <a:spcPts val="0"/>
              </a:spcAft>
              <a:buSzPts val="1018"/>
              <a:buNone/>
            </a:pPr>
            <a:r>
              <a:t/>
            </a:r>
            <a:endParaRPr sz="1500"/>
          </a:p>
          <a:p>
            <a:pPr indent="-323850" lvl="0" marL="457200" rtl="0" algn="l">
              <a:lnSpc>
                <a:spcPct val="80000"/>
              </a:lnSpc>
              <a:spcBef>
                <a:spcPts val="0"/>
              </a:spcBef>
              <a:spcAft>
                <a:spcPts val="0"/>
              </a:spcAft>
              <a:buSzPts val="1500"/>
              <a:buChar char="●"/>
            </a:pPr>
            <a:r>
              <a:rPr lang="en" sz="1500"/>
              <a:t>Served times range from 1 second to 1462 seconds.</a:t>
            </a:r>
            <a:endParaRPr sz="1500"/>
          </a:p>
          <a:p>
            <a:pPr indent="-323850" lvl="0" marL="457200" rtl="0" algn="l">
              <a:lnSpc>
                <a:spcPct val="80000"/>
              </a:lnSpc>
              <a:spcBef>
                <a:spcPts val="0"/>
              </a:spcBef>
              <a:spcAft>
                <a:spcPts val="0"/>
              </a:spcAft>
              <a:buSzPts val="1500"/>
              <a:buChar char="●"/>
            </a:pPr>
            <a:r>
              <a:rPr lang="en" sz="1500"/>
              <a:t>The data exhibits a moderate level of variability.</a:t>
            </a:r>
            <a:endParaRPr sz="1500"/>
          </a:p>
          <a:p>
            <a:pPr indent="-323850" lvl="0" marL="457200" rtl="0" algn="l">
              <a:lnSpc>
                <a:spcPct val="80000"/>
              </a:lnSpc>
              <a:spcBef>
                <a:spcPts val="0"/>
              </a:spcBef>
              <a:spcAft>
                <a:spcPts val="0"/>
              </a:spcAft>
              <a:buSzPts val="1500"/>
              <a:buChar char="●"/>
            </a:pPr>
            <a:r>
              <a:rPr lang="en" sz="1500"/>
              <a:t>The median is higher than the mean, suggesting that there may be a right-skewed distribution, with a tail of longer served times as we can see in figure.</a:t>
            </a:r>
            <a:endParaRPr sz="1500"/>
          </a:p>
          <a:p>
            <a:pPr indent="0" lvl="0" marL="457200" rtl="0" algn="l">
              <a:lnSpc>
                <a:spcPct val="80000"/>
              </a:lnSpc>
              <a:spcBef>
                <a:spcPts val="0"/>
              </a:spcBef>
              <a:spcAft>
                <a:spcPts val="0"/>
              </a:spcAft>
              <a:buNone/>
            </a:pPr>
            <a:r>
              <a:t/>
            </a:r>
            <a:endParaRPr sz="1500"/>
          </a:p>
          <a:p>
            <a:pPr indent="0" lvl="0" marL="0" rtl="0" algn="l">
              <a:lnSpc>
                <a:spcPct val="80000"/>
              </a:lnSpc>
              <a:spcBef>
                <a:spcPts val="0"/>
              </a:spcBef>
              <a:spcAft>
                <a:spcPts val="0"/>
              </a:spcAft>
              <a:buSzPts val="1018"/>
              <a:buNone/>
            </a:pPr>
            <a:r>
              <a:t/>
            </a:r>
            <a:endParaRPr sz="1500"/>
          </a:p>
        </p:txBody>
      </p:sp>
      <p:pic>
        <p:nvPicPr>
          <p:cNvPr id="154" name="Google Shape;154;p16"/>
          <p:cNvPicPr preferRelativeResize="0"/>
          <p:nvPr/>
        </p:nvPicPr>
        <p:blipFill>
          <a:blip r:embed="rId3">
            <a:alphaModFix/>
          </a:blip>
          <a:stretch>
            <a:fillRect/>
          </a:stretch>
        </p:blipFill>
        <p:spPr>
          <a:xfrm>
            <a:off x="4679400" y="692338"/>
            <a:ext cx="4152900" cy="414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58" name="Shape 158"/>
        <p:cNvGrpSpPr/>
        <p:nvPr/>
      </p:nvGrpSpPr>
      <p:grpSpPr>
        <a:xfrm>
          <a:off x="0" y="0"/>
          <a:ext cx="0" cy="0"/>
          <a:chOff x="0" y="0"/>
          <a:chExt cx="0" cy="0"/>
        </a:xfrm>
      </p:grpSpPr>
      <p:sp>
        <p:nvSpPr>
          <p:cNvPr id="159" name="Google Shape;159;p17"/>
          <p:cNvSpPr txBox="1"/>
          <p:nvPr>
            <p:ph type="title"/>
          </p:nvPr>
        </p:nvSpPr>
        <p:spPr>
          <a:xfrm>
            <a:off x="311700" y="190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Key descriptive statistics</a:t>
            </a:r>
            <a:endParaRPr b="1"/>
          </a:p>
        </p:txBody>
      </p:sp>
      <p:sp>
        <p:nvSpPr>
          <p:cNvPr id="160" name="Google Shape;160;p17"/>
          <p:cNvSpPr txBox="1"/>
          <p:nvPr>
            <p:ph idx="1" type="body"/>
          </p:nvPr>
        </p:nvSpPr>
        <p:spPr>
          <a:xfrm>
            <a:off x="311700" y="863550"/>
            <a:ext cx="4723200" cy="39780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b="1" lang="en"/>
              <a:t>Descriptive Statistic of Turnaround time:</a:t>
            </a:r>
            <a:endParaRPr b="1"/>
          </a:p>
          <a:p>
            <a:pPr indent="0" lvl="0" marL="0" rtl="0" algn="l">
              <a:lnSpc>
                <a:spcPct val="80000"/>
              </a:lnSpc>
              <a:spcBef>
                <a:spcPts val="0"/>
              </a:spcBef>
              <a:spcAft>
                <a:spcPts val="0"/>
              </a:spcAft>
              <a:buSzPts val="1018"/>
              <a:buNone/>
            </a:pPr>
            <a:r>
              <a:t/>
            </a:r>
            <a:endParaRPr sz="1500"/>
          </a:p>
          <a:p>
            <a:pPr indent="0" lvl="0" marL="0" rtl="0" algn="l">
              <a:lnSpc>
                <a:spcPct val="80000"/>
              </a:lnSpc>
              <a:spcBef>
                <a:spcPts val="0"/>
              </a:spcBef>
              <a:spcAft>
                <a:spcPts val="0"/>
              </a:spcAft>
              <a:buSzPts val="1018"/>
              <a:buNone/>
            </a:pPr>
            <a:r>
              <a:rPr lang="en" sz="1500"/>
              <a:t>Mean value : 4614.6170664742085</a:t>
            </a:r>
            <a:endParaRPr sz="1500"/>
          </a:p>
          <a:p>
            <a:pPr indent="0" lvl="0" marL="0" rtl="0" algn="l">
              <a:lnSpc>
                <a:spcPct val="80000"/>
              </a:lnSpc>
              <a:spcBef>
                <a:spcPts val="0"/>
              </a:spcBef>
              <a:spcAft>
                <a:spcPts val="0"/>
              </a:spcAft>
              <a:buSzPts val="1018"/>
              <a:buNone/>
            </a:pPr>
            <a:r>
              <a:rPr lang="en" sz="1500"/>
              <a:t>Median : 4872.068688344903</a:t>
            </a:r>
            <a:endParaRPr sz="1500"/>
          </a:p>
          <a:p>
            <a:pPr indent="0" lvl="0" marL="0" rtl="0" algn="l">
              <a:lnSpc>
                <a:spcPct val="80000"/>
              </a:lnSpc>
              <a:spcBef>
                <a:spcPts val="0"/>
              </a:spcBef>
              <a:spcAft>
                <a:spcPts val="0"/>
              </a:spcAft>
              <a:buSzPts val="1018"/>
              <a:buNone/>
            </a:pPr>
            <a:r>
              <a:rPr lang="en" sz="1500"/>
              <a:t>Standard Deviation : 2372.1517069474867</a:t>
            </a:r>
            <a:endParaRPr sz="1500"/>
          </a:p>
          <a:p>
            <a:pPr indent="0" lvl="0" marL="0" rtl="0" algn="l">
              <a:lnSpc>
                <a:spcPct val="80000"/>
              </a:lnSpc>
              <a:spcBef>
                <a:spcPts val="0"/>
              </a:spcBef>
              <a:spcAft>
                <a:spcPts val="0"/>
              </a:spcAft>
              <a:buSzPts val="1018"/>
              <a:buNone/>
            </a:pPr>
            <a:r>
              <a:rPr lang="en" sz="1500"/>
              <a:t>First Quartile: 2813.25</a:t>
            </a:r>
            <a:endParaRPr sz="1500"/>
          </a:p>
          <a:p>
            <a:pPr indent="0" lvl="0" marL="0" rtl="0" algn="l">
              <a:lnSpc>
                <a:spcPct val="80000"/>
              </a:lnSpc>
              <a:spcBef>
                <a:spcPts val="0"/>
              </a:spcBef>
              <a:spcAft>
                <a:spcPts val="0"/>
              </a:spcAft>
              <a:buSzPts val="1018"/>
              <a:buNone/>
            </a:pPr>
            <a:r>
              <a:rPr lang="en" sz="1500"/>
              <a:t>Third quartile: 5752.0</a:t>
            </a:r>
            <a:endParaRPr sz="1500"/>
          </a:p>
          <a:p>
            <a:pPr indent="0" lvl="0" marL="0" rtl="0" algn="l">
              <a:lnSpc>
                <a:spcPct val="80000"/>
              </a:lnSpc>
              <a:spcBef>
                <a:spcPts val="0"/>
              </a:spcBef>
              <a:spcAft>
                <a:spcPts val="0"/>
              </a:spcAft>
              <a:buSzPts val="1018"/>
              <a:buNone/>
            </a:pPr>
            <a:r>
              <a:rPr lang="en" sz="1500"/>
              <a:t>Minimum value :  91.0</a:t>
            </a:r>
            <a:endParaRPr sz="1500"/>
          </a:p>
          <a:p>
            <a:pPr indent="0" lvl="0" marL="0" rtl="0" algn="l">
              <a:lnSpc>
                <a:spcPct val="80000"/>
              </a:lnSpc>
              <a:spcBef>
                <a:spcPts val="0"/>
              </a:spcBef>
              <a:spcAft>
                <a:spcPts val="0"/>
              </a:spcAft>
              <a:buSzPts val="1018"/>
              <a:buNone/>
            </a:pPr>
            <a:r>
              <a:rPr lang="en" sz="1500"/>
              <a:t>Maximum value :  11081.0</a:t>
            </a:r>
            <a:endParaRPr sz="1500"/>
          </a:p>
          <a:p>
            <a:pPr indent="0" lvl="0" marL="0" rtl="0" algn="l">
              <a:lnSpc>
                <a:spcPct val="80000"/>
              </a:lnSpc>
              <a:spcBef>
                <a:spcPts val="0"/>
              </a:spcBef>
              <a:spcAft>
                <a:spcPts val="0"/>
              </a:spcAft>
              <a:buSzPts val="1018"/>
              <a:buNone/>
            </a:pPr>
            <a:r>
              <a:t/>
            </a:r>
            <a:endParaRPr sz="1500"/>
          </a:p>
          <a:p>
            <a:pPr indent="-323850" lvl="0" marL="457200" rtl="0" algn="l">
              <a:lnSpc>
                <a:spcPct val="80000"/>
              </a:lnSpc>
              <a:spcBef>
                <a:spcPts val="0"/>
              </a:spcBef>
              <a:spcAft>
                <a:spcPts val="0"/>
              </a:spcAft>
              <a:buSzPts val="1500"/>
              <a:buChar char="●"/>
            </a:pPr>
            <a:r>
              <a:rPr lang="en" sz="1500"/>
              <a:t>Turnaround time has a wide range varying from 91 seconds to 11081 seconds.</a:t>
            </a:r>
            <a:endParaRPr sz="1500"/>
          </a:p>
          <a:p>
            <a:pPr indent="-323850" lvl="0" marL="457200" rtl="0" algn="l">
              <a:lnSpc>
                <a:spcPct val="80000"/>
              </a:lnSpc>
              <a:spcBef>
                <a:spcPts val="0"/>
              </a:spcBef>
              <a:spcAft>
                <a:spcPts val="0"/>
              </a:spcAft>
              <a:buSzPts val="1500"/>
              <a:buChar char="●"/>
            </a:pPr>
            <a:r>
              <a:rPr lang="en" sz="1500"/>
              <a:t>There is substantial variability in turnaround times, as shown by the large standard deviation.</a:t>
            </a:r>
            <a:endParaRPr sz="1500"/>
          </a:p>
          <a:p>
            <a:pPr indent="-323850" lvl="0" marL="457200" rtl="0" algn="l">
              <a:lnSpc>
                <a:spcPct val="80000"/>
              </a:lnSpc>
              <a:spcBef>
                <a:spcPts val="0"/>
              </a:spcBef>
              <a:spcAft>
                <a:spcPts val="0"/>
              </a:spcAft>
              <a:buSzPts val="1500"/>
              <a:buChar char="●"/>
            </a:pPr>
            <a:r>
              <a:rPr lang="en" sz="1500"/>
              <a:t>The median is slightly higher than the mean, suggesting that the distribution is slightly right-skewed (more high values than low values).</a:t>
            </a:r>
            <a:endParaRPr sz="1500"/>
          </a:p>
          <a:p>
            <a:pPr indent="0" lvl="0" marL="457200" rtl="0" algn="l">
              <a:lnSpc>
                <a:spcPct val="80000"/>
              </a:lnSpc>
              <a:spcBef>
                <a:spcPts val="0"/>
              </a:spcBef>
              <a:spcAft>
                <a:spcPts val="0"/>
              </a:spcAft>
              <a:buNone/>
            </a:pPr>
            <a:r>
              <a:t/>
            </a:r>
            <a:endParaRPr sz="1500"/>
          </a:p>
          <a:p>
            <a:pPr indent="0" lvl="0" marL="0" rtl="0" algn="l">
              <a:lnSpc>
                <a:spcPct val="80000"/>
              </a:lnSpc>
              <a:spcBef>
                <a:spcPts val="0"/>
              </a:spcBef>
              <a:spcAft>
                <a:spcPts val="0"/>
              </a:spcAft>
              <a:buSzPts val="1018"/>
              <a:buNone/>
            </a:pPr>
            <a:r>
              <a:t/>
            </a:r>
            <a:endParaRPr sz="1500"/>
          </a:p>
        </p:txBody>
      </p:sp>
      <p:pic>
        <p:nvPicPr>
          <p:cNvPr id="161" name="Google Shape;161;p17"/>
          <p:cNvPicPr preferRelativeResize="0"/>
          <p:nvPr/>
        </p:nvPicPr>
        <p:blipFill>
          <a:blip r:embed="rId3">
            <a:alphaModFix/>
          </a:blip>
          <a:stretch>
            <a:fillRect/>
          </a:stretch>
        </p:blipFill>
        <p:spPr>
          <a:xfrm>
            <a:off x="4679700" y="666750"/>
            <a:ext cx="4054725" cy="417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65" name="Shape 165"/>
        <p:cNvGrpSpPr/>
        <p:nvPr/>
      </p:nvGrpSpPr>
      <p:grpSpPr>
        <a:xfrm>
          <a:off x="0" y="0"/>
          <a:ext cx="0" cy="0"/>
          <a:chOff x="0" y="0"/>
          <a:chExt cx="0" cy="0"/>
        </a:xfrm>
      </p:grpSpPr>
      <p:sp>
        <p:nvSpPr>
          <p:cNvPr id="166" name="Google Shape;166;p18"/>
          <p:cNvSpPr txBox="1"/>
          <p:nvPr>
            <p:ph type="title"/>
          </p:nvPr>
        </p:nvSpPr>
        <p:spPr>
          <a:xfrm>
            <a:off x="311700" y="190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Key descriptive statistics</a:t>
            </a:r>
            <a:endParaRPr b="1"/>
          </a:p>
        </p:txBody>
      </p:sp>
      <p:sp>
        <p:nvSpPr>
          <p:cNvPr id="167" name="Google Shape;167;p18"/>
          <p:cNvSpPr txBox="1"/>
          <p:nvPr>
            <p:ph idx="1" type="body"/>
          </p:nvPr>
        </p:nvSpPr>
        <p:spPr>
          <a:xfrm>
            <a:off x="311700" y="863550"/>
            <a:ext cx="4723200" cy="39780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b="1" lang="en"/>
              <a:t>Descriptive Statistic of waiting time:</a:t>
            </a:r>
            <a:endParaRPr b="1"/>
          </a:p>
          <a:p>
            <a:pPr indent="0" lvl="0" marL="0" rtl="0" algn="l">
              <a:lnSpc>
                <a:spcPct val="80000"/>
              </a:lnSpc>
              <a:spcBef>
                <a:spcPts val="0"/>
              </a:spcBef>
              <a:spcAft>
                <a:spcPts val="0"/>
              </a:spcAft>
              <a:buSzPts val="1100"/>
              <a:buNone/>
            </a:pPr>
            <a:r>
              <a:t/>
            </a:r>
            <a:endParaRPr/>
          </a:p>
          <a:p>
            <a:pPr indent="0" lvl="0" marL="0" rtl="0" algn="l">
              <a:lnSpc>
                <a:spcPct val="80000"/>
              </a:lnSpc>
              <a:spcBef>
                <a:spcPts val="0"/>
              </a:spcBef>
              <a:spcAft>
                <a:spcPts val="0"/>
              </a:spcAft>
              <a:buClr>
                <a:schemeClr val="dk1"/>
              </a:buClr>
              <a:buSzPts val="1100"/>
              <a:buFont typeface="Arial"/>
              <a:buNone/>
            </a:pPr>
            <a:r>
              <a:rPr lang="en" sz="1500"/>
              <a:t>Mean value : 4128.746618575293</a:t>
            </a:r>
            <a:endParaRPr sz="1500"/>
          </a:p>
          <a:p>
            <a:pPr indent="0" lvl="0" marL="0" rtl="0" algn="l">
              <a:lnSpc>
                <a:spcPct val="80000"/>
              </a:lnSpc>
              <a:spcBef>
                <a:spcPts val="0"/>
              </a:spcBef>
              <a:spcAft>
                <a:spcPts val="0"/>
              </a:spcAft>
              <a:buClr>
                <a:schemeClr val="dk1"/>
              </a:buClr>
              <a:buSzPts val="1100"/>
              <a:buFont typeface="Arial"/>
              <a:buNone/>
            </a:pPr>
            <a:r>
              <a:rPr lang="en" sz="1500"/>
              <a:t>Median : 3762.5</a:t>
            </a:r>
            <a:endParaRPr sz="1500"/>
          </a:p>
          <a:p>
            <a:pPr indent="0" lvl="0" marL="0" rtl="0" algn="l">
              <a:lnSpc>
                <a:spcPct val="80000"/>
              </a:lnSpc>
              <a:spcBef>
                <a:spcPts val="0"/>
              </a:spcBef>
              <a:spcAft>
                <a:spcPts val="0"/>
              </a:spcAft>
              <a:buClr>
                <a:schemeClr val="dk1"/>
              </a:buClr>
              <a:buSzPts val="1100"/>
              <a:buFont typeface="Arial"/>
              <a:buNone/>
            </a:pPr>
            <a:r>
              <a:rPr lang="en" sz="1500"/>
              <a:t>Standard Deviation : 2819.736972999102</a:t>
            </a:r>
            <a:endParaRPr sz="1500"/>
          </a:p>
          <a:p>
            <a:pPr indent="0" lvl="0" marL="0" rtl="0" algn="l">
              <a:lnSpc>
                <a:spcPct val="80000"/>
              </a:lnSpc>
              <a:spcBef>
                <a:spcPts val="0"/>
              </a:spcBef>
              <a:spcAft>
                <a:spcPts val="0"/>
              </a:spcAft>
              <a:buClr>
                <a:schemeClr val="dk1"/>
              </a:buClr>
              <a:buSzPts val="1100"/>
              <a:buFont typeface="Arial"/>
              <a:buNone/>
            </a:pPr>
            <a:r>
              <a:rPr lang="en" sz="1500"/>
              <a:t>First Quartile: 1771.25</a:t>
            </a:r>
            <a:endParaRPr sz="1500"/>
          </a:p>
          <a:p>
            <a:pPr indent="0" lvl="0" marL="0" rtl="0" algn="l">
              <a:lnSpc>
                <a:spcPct val="80000"/>
              </a:lnSpc>
              <a:spcBef>
                <a:spcPts val="0"/>
              </a:spcBef>
              <a:spcAft>
                <a:spcPts val="0"/>
              </a:spcAft>
              <a:buClr>
                <a:schemeClr val="dk1"/>
              </a:buClr>
              <a:buSzPts val="1100"/>
              <a:buFont typeface="Arial"/>
              <a:buNone/>
            </a:pPr>
            <a:r>
              <a:rPr lang="en" sz="1500"/>
              <a:t>Third quartile: 5942.0</a:t>
            </a:r>
            <a:endParaRPr sz="1500"/>
          </a:p>
          <a:p>
            <a:pPr indent="0" lvl="0" marL="0" rtl="0" algn="l">
              <a:lnSpc>
                <a:spcPct val="80000"/>
              </a:lnSpc>
              <a:spcBef>
                <a:spcPts val="0"/>
              </a:spcBef>
              <a:spcAft>
                <a:spcPts val="0"/>
              </a:spcAft>
              <a:buClr>
                <a:schemeClr val="dk1"/>
              </a:buClr>
              <a:buSzPts val="1100"/>
              <a:buFont typeface="Arial"/>
              <a:buNone/>
            </a:pPr>
            <a:r>
              <a:rPr lang="en" sz="1500"/>
              <a:t>Minimum value :  0.0</a:t>
            </a:r>
            <a:endParaRPr sz="1500"/>
          </a:p>
          <a:p>
            <a:pPr indent="0" lvl="0" marL="0" rtl="0" algn="l">
              <a:lnSpc>
                <a:spcPct val="80000"/>
              </a:lnSpc>
              <a:spcBef>
                <a:spcPts val="0"/>
              </a:spcBef>
              <a:spcAft>
                <a:spcPts val="0"/>
              </a:spcAft>
              <a:buClr>
                <a:schemeClr val="dk1"/>
              </a:buClr>
              <a:buSzPts val="1100"/>
              <a:buFont typeface="Arial"/>
              <a:buNone/>
            </a:pPr>
            <a:r>
              <a:rPr lang="en" sz="1500"/>
              <a:t>Maximum value :  12415.0</a:t>
            </a:r>
            <a:endParaRPr sz="1500"/>
          </a:p>
          <a:p>
            <a:pPr indent="0" lvl="0" marL="0" rtl="0" algn="l">
              <a:lnSpc>
                <a:spcPct val="80000"/>
              </a:lnSpc>
              <a:spcBef>
                <a:spcPts val="0"/>
              </a:spcBef>
              <a:spcAft>
                <a:spcPts val="0"/>
              </a:spcAft>
              <a:buSzPts val="1018"/>
              <a:buNone/>
            </a:pPr>
            <a:r>
              <a:t/>
            </a:r>
            <a:endParaRPr sz="1500"/>
          </a:p>
          <a:p>
            <a:pPr indent="0" lvl="0" marL="0" rtl="0" algn="l">
              <a:lnSpc>
                <a:spcPct val="80000"/>
              </a:lnSpc>
              <a:spcBef>
                <a:spcPts val="0"/>
              </a:spcBef>
              <a:spcAft>
                <a:spcPts val="0"/>
              </a:spcAft>
              <a:buSzPts val="1018"/>
              <a:buNone/>
            </a:pPr>
            <a:r>
              <a:t/>
            </a:r>
            <a:endParaRPr sz="1500"/>
          </a:p>
          <a:p>
            <a:pPr indent="-323850" lvl="0" marL="457200" rtl="0" algn="l">
              <a:lnSpc>
                <a:spcPct val="80000"/>
              </a:lnSpc>
              <a:spcBef>
                <a:spcPts val="0"/>
              </a:spcBef>
              <a:spcAft>
                <a:spcPts val="0"/>
              </a:spcAft>
              <a:buSzPts val="1500"/>
              <a:buChar char="●"/>
            </a:pPr>
            <a:r>
              <a:rPr lang="en" sz="1500"/>
              <a:t>The dataset ranges from 0 seconds to 12415 seconds, showing a wide span of values.</a:t>
            </a:r>
            <a:endParaRPr sz="1500"/>
          </a:p>
          <a:p>
            <a:pPr indent="-323850" lvl="0" marL="457200" rtl="0" algn="l">
              <a:lnSpc>
                <a:spcPct val="80000"/>
              </a:lnSpc>
              <a:spcBef>
                <a:spcPts val="0"/>
              </a:spcBef>
              <a:spcAft>
                <a:spcPts val="0"/>
              </a:spcAft>
              <a:buSzPts val="1500"/>
              <a:buChar char="●"/>
            </a:pPr>
            <a:r>
              <a:rPr lang="en" sz="1500"/>
              <a:t>The data has significant variability, as indicated by the large standard deviation.</a:t>
            </a:r>
            <a:endParaRPr sz="1500"/>
          </a:p>
          <a:p>
            <a:pPr indent="-323850" lvl="0" marL="457200" rtl="0" algn="l">
              <a:lnSpc>
                <a:spcPct val="80000"/>
              </a:lnSpc>
              <a:spcBef>
                <a:spcPts val="0"/>
              </a:spcBef>
              <a:spcAft>
                <a:spcPts val="0"/>
              </a:spcAft>
              <a:buSzPts val="1500"/>
              <a:buChar char="●"/>
            </a:pPr>
            <a:r>
              <a:rPr lang="en" sz="1500"/>
              <a:t>The mean is higher than the median, suggesting a right-skewed distribution, with a tail of higher values.</a:t>
            </a:r>
            <a:endParaRPr sz="1500"/>
          </a:p>
          <a:p>
            <a:pPr indent="0" lvl="0" marL="457200" rtl="0" algn="l">
              <a:lnSpc>
                <a:spcPct val="80000"/>
              </a:lnSpc>
              <a:spcBef>
                <a:spcPts val="0"/>
              </a:spcBef>
              <a:spcAft>
                <a:spcPts val="0"/>
              </a:spcAft>
              <a:buNone/>
            </a:pPr>
            <a:r>
              <a:t/>
            </a:r>
            <a:endParaRPr sz="1500"/>
          </a:p>
          <a:p>
            <a:pPr indent="0" lvl="0" marL="0" rtl="0" algn="l">
              <a:lnSpc>
                <a:spcPct val="80000"/>
              </a:lnSpc>
              <a:spcBef>
                <a:spcPts val="0"/>
              </a:spcBef>
              <a:spcAft>
                <a:spcPts val="0"/>
              </a:spcAft>
              <a:buSzPts val="1018"/>
              <a:buNone/>
            </a:pPr>
            <a:r>
              <a:t/>
            </a:r>
            <a:endParaRPr sz="1500"/>
          </a:p>
        </p:txBody>
      </p:sp>
      <p:pic>
        <p:nvPicPr>
          <p:cNvPr id="168" name="Google Shape;168;p18"/>
          <p:cNvPicPr preferRelativeResize="0"/>
          <p:nvPr/>
        </p:nvPicPr>
        <p:blipFill>
          <a:blip r:embed="rId3">
            <a:alphaModFix/>
          </a:blip>
          <a:stretch>
            <a:fillRect/>
          </a:stretch>
        </p:blipFill>
        <p:spPr>
          <a:xfrm>
            <a:off x="5187300" y="915150"/>
            <a:ext cx="3645000" cy="392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72" name="Shape 172"/>
        <p:cNvGrpSpPr/>
        <p:nvPr/>
      </p:nvGrpSpPr>
      <p:grpSpPr>
        <a:xfrm>
          <a:off x="0" y="0"/>
          <a:ext cx="0" cy="0"/>
          <a:chOff x="0" y="0"/>
          <a:chExt cx="0" cy="0"/>
        </a:xfrm>
      </p:grpSpPr>
      <p:sp>
        <p:nvSpPr>
          <p:cNvPr id="173" name="Google Shape;173;p19"/>
          <p:cNvSpPr txBox="1"/>
          <p:nvPr>
            <p:ph type="title"/>
          </p:nvPr>
        </p:nvSpPr>
        <p:spPr>
          <a:xfrm>
            <a:off x="311700" y="190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Key descriptive statistics</a:t>
            </a:r>
            <a:endParaRPr b="1"/>
          </a:p>
        </p:txBody>
      </p:sp>
      <p:sp>
        <p:nvSpPr>
          <p:cNvPr id="174" name="Google Shape;174;p19"/>
          <p:cNvSpPr txBox="1"/>
          <p:nvPr>
            <p:ph idx="1" type="body"/>
          </p:nvPr>
        </p:nvSpPr>
        <p:spPr>
          <a:xfrm>
            <a:off x="311700" y="863550"/>
            <a:ext cx="4723200" cy="39780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b="1" lang="en"/>
              <a:t>Descriptive Statistic of waiting time:</a:t>
            </a:r>
            <a:endParaRPr b="1"/>
          </a:p>
          <a:p>
            <a:pPr indent="0" lvl="0" marL="0" rtl="0" algn="l">
              <a:lnSpc>
                <a:spcPct val="80000"/>
              </a:lnSpc>
              <a:spcBef>
                <a:spcPts val="0"/>
              </a:spcBef>
              <a:spcAft>
                <a:spcPts val="0"/>
              </a:spcAft>
              <a:buSzPts val="1100"/>
              <a:buNone/>
            </a:pPr>
            <a:r>
              <a:t/>
            </a:r>
            <a:endParaRPr/>
          </a:p>
          <a:p>
            <a:pPr indent="0" lvl="0" marL="0" rtl="0" algn="l">
              <a:lnSpc>
                <a:spcPct val="80000"/>
              </a:lnSpc>
              <a:spcBef>
                <a:spcPts val="0"/>
              </a:spcBef>
              <a:spcAft>
                <a:spcPts val="0"/>
              </a:spcAft>
              <a:buSzPts val="1100"/>
              <a:buNone/>
            </a:pPr>
            <a:r>
              <a:rPr lang="en" sz="1500"/>
              <a:t>Mean value : 4128.746618575293</a:t>
            </a:r>
            <a:endParaRPr sz="1500"/>
          </a:p>
          <a:p>
            <a:pPr indent="0" lvl="0" marL="0" rtl="0" algn="l">
              <a:lnSpc>
                <a:spcPct val="80000"/>
              </a:lnSpc>
              <a:spcBef>
                <a:spcPts val="0"/>
              </a:spcBef>
              <a:spcAft>
                <a:spcPts val="0"/>
              </a:spcAft>
              <a:buSzPts val="1100"/>
              <a:buNone/>
            </a:pPr>
            <a:r>
              <a:rPr lang="en" sz="1500"/>
              <a:t>Median : 3762.5</a:t>
            </a:r>
            <a:endParaRPr sz="1500"/>
          </a:p>
          <a:p>
            <a:pPr indent="0" lvl="0" marL="0" rtl="0" algn="l">
              <a:lnSpc>
                <a:spcPct val="80000"/>
              </a:lnSpc>
              <a:spcBef>
                <a:spcPts val="0"/>
              </a:spcBef>
              <a:spcAft>
                <a:spcPts val="0"/>
              </a:spcAft>
              <a:buSzPts val="1100"/>
              <a:buNone/>
            </a:pPr>
            <a:r>
              <a:rPr lang="en" sz="1500"/>
              <a:t>Standard Deviation : 2819.736972999102</a:t>
            </a:r>
            <a:endParaRPr sz="1500"/>
          </a:p>
          <a:p>
            <a:pPr indent="0" lvl="0" marL="0" rtl="0" algn="l">
              <a:lnSpc>
                <a:spcPct val="80000"/>
              </a:lnSpc>
              <a:spcBef>
                <a:spcPts val="0"/>
              </a:spcBef>
              <a:spcAft>
                <a:spcPts val="0"/>
              </a:spcAft>
              <a:buSzPts val="1100"/>
              <a:buNone/>
            </a:pPr>
            <a:r>
              <a:rPr lang="en" sz="1500"/>
              <a:t>First Quartile: 1771.25</a:t>
            </a:r>
            <a:endParaRPr sz="1500"/>
          </a:p>
          <a:p>
            <a:pPr indent="0" lvl="0" marL="0" rtl="0" algn="l">
              <a:lnSpc>
                <a:spcPct val="80000"/>
              </a:lnSpc>
              <a:spcBef>
                <a:spcPts val="0"/>
              </a:spcBef>
              <a:spcAft>
                <a:spcPts val="0"/>
              </a:spcAft>
              <a:buSzPts val="1100"/>
              <a:buNone/>
            </a:pPr>
            <a:r>
              <a:rPr lang="en" sz="1500"/>
              <a:t>Third quartile: 5942.0</a:t>
            </a:r>
            <a:endParaRPr sz="1500"/>
          </a:p>
          <a:p>
            <a:pPr indent="0" lvl="0" marL="0" rtl="0" algn="l">
              <a:lnSpc>
                <a:spcPct val="80000"/>
              </a:lnSpc>
              <a:spcBef>
                <a:spcPts val="0"/>
              </a:spcBef>
              <a:spcAft>
                <a:spcPts val="0"/>
              </a:spcAft>
              <a:buSzPts val="1100"/>
              <a:buNone/>
            </a:pPr>
            <a:r>
              <a:rPr lang="en" sz="1500"/>
              <a:t>Minimum value :  0.0</a:t>
            </a:r>
            <a:endParaRPr sz="1500"/>
          </a:p>
          <a:p>
            <a:pPr indent="0" lvl="0" marL="0" rtl="0" algn="l">
              <a:lnSpc>
                <a:spcPct val="80000"/>
              </a:lnSpc>
              <a:spcBef>
                <a:spcPts val="0"/>
              </a:spcBef>
              <a:spcAft>
                <a:spcPts val="0"/>
              </a:spcAft>
              <a:buSzPts val="1100"/>
              <a:buNone/>
            </a:pPr>
            <a:r>
              <a:rPr lang="en" sz="1500"/>
              <a:t>Maximum value :  12415.0</a:t>
            </a:r>
            <a:endParaRPr sz="1500"/>
          </a:p>
          <a:p>
            <a:pPr indent="0" lvl="0" marL="0" rtl="0" algn="l">
              <a:lnSpc>
                <a:spcPct val="80000"/>
              </a:lnSpc>
              <a:spcBef>
                <a:spcPts val="0"/>
              </a:spcBef>
              <a:spcAft>
                <a:spcPts val="0"/>
              </a:spcAft>
              <a:buSzPts val="1018"/>
              <a:buNone/>
            </a:pPr>
            <a:r>
              <a:t/>
            </a:r>
            <a:endParaRPr sz="1500"/>
          </a:p>
          <a:p>
            <a:pPr indent="0" lvl="0" marL="0" rtl="0" algn="l">
              <a:lnSpc>
                <a:spcPct val="80000"/>
              </a:lnSpc>
              <a:spcBef>
                <a:spcPts val="0"/>
              </a:spcBef>
              <a:spcAft>
                <a:spcPts val="0"/>
              </a:spcAft>
              <a:buSzPts val="1018"/>
              <a:buNone/>
            </a:pPr>
            <a:r>
              <a:t/>
            </a:r>
            <a:endParaRPr sz="1500"/>
          </a:p>
          <a:p>
            <a:pPr indent="-323850" lvl="0" marL="457200" rtl="0" algn="l">
              <a:lnSpc>
                <a:spcPct val="80000"/>
              </a:lnSpc>
              <a:spcBef>
                <a:spcPts val="0"/>
              </a:spcBef>
              <a:spcAft>
                <a:spcPts val="0"/>
              </a:spcAft>
              <a:buSzPts val="1500"/>
              <a:buChar char="●"/>
            </a:pPr>
            <a:r>
              <a:rPr lang="en" sz="1500"/>
              <a:t>The dataset ranges from 0 seconds to 12415 seconds, showing a wide span of values.</a:t>
            </a:r>
            <a:endParaRPr sz="1500"/>
          </a:p>
          <a:p>
            <a:pPr indent="-323850" lvl="0" marL="457200" rtl="0" algn="l">
              <a:lnSpc>
                <a:spcPct val="80000"/>
              </a:lnSpc>
              <a:spcBef>
                <a:spcPts val="0"/>
              </a:spcBef>
              <a:spcAft>
                <a:spcPts val="0"/>
              </a:spcAft>
              <a:buSzPts val="1500"/>
              <a:buChar char="●"/>
            </a:pPr>
            <a:r>
              <a:rPr lang="en" sz="1500"/>
              <a:t>The data has significant variability, as indicated by the large standard deviation.</a:t>
            </a:r>
            <a:endParaRPr sz="1500"/>
          </a:p>
          <a:p>
            <a:pPr indent="-323850" lvl="0" marL="457200" rtl="0" algn="l">
              <a:lnSpc>
                <a:spcPct val="80000"/>
              </a:lnSpc>
              <a:spcBef>
                <a:spcPts val="0"/>
              </a:spcBef>
              <a:spcAft>
                <a:spcPts val="0"/>
              </a:spcAft>
              <a:buSzPts val="1500"/>
              <a:buChar char="●"/>
            </a:pPr>
            <a:r>
              <a:rPr lang="en" sz="1500"/>
              <a:t>The mean is higher than the median, suggesting a right-skewed distribution, with a tail of higher values.</a:t>
            </a:r>
            <a:endParaRPr sz="1500"/>
          </a:p>
          <a:p>
            <a:pPr indent="0" lvl="0" marL="457200" rtl="0" algn="l">
              <a:lnSpc>
                <a:spcPct val="80000"/>
              </a:lnSpc>
              <a:spcBef>
                <a:spcPts val="0"/>
              </a:spcBef>
              <a:spcAft>
                <a:spcPts val="0"/>
              </a:spcAft>
              <a:buNone/>
            </a:pPr>
            <a:r>
              <a:t/>
            </a:r>
            <a:endParaRPr sz="1500"/>
          </a:p>
          <a:p>
            <a:pPr indent="0" lvl="0" marL="0" rtl="0" algn="l">
              <a:lnSpc>
                <a:spcPct val="80000"/>
              </a:lnSpc>
              <a:spcBef>
                <a:spcPts val="0"/>
              </a:spcBef>
              <a:spcAft>
                <a:spcPts val="0"/>
              </a:spcAft>
              <a:buSzPts val="1018"/>
              <a:buNone/>
            </a:pPr>
            <a:r>
              <a:t/>
            </a:r>
            <a:endParaRPr sz="1500"/>
          </a:p>
        </p:txBody>
      </p:sp>
      <p:pic>
        <p:nvPicPr>
          <p:cNvPr id="175" name="Google Shape;175;p19"/>
          <p:cNvPicPr preferRelativeResize="0"/>
          <p:nvPr/>
        </p:nvPicPr>
        <p:blipFill>
          <a:blip r:embed="rId3">
            <a:alphaModFix/>
          </a:blip>
          <a:stretch>
            <a:fillRect/>
          </a:stretch>
        </p:blipFill>
        <p:spPr>
          <a:xfrm>
            <a:off x="5187300" y="915150"/>
            <a:ext cx="3645000" cy="3863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79" name="Shape 179"/>
        <p:cNvGrpSpPr/>
        <p:nvPr/>
      </p:nvGrpSpPr>
      <p:grpSpPr>
        <a:xfrm>
          <a:off x="0" y="0"/>
          <a:ext cx="0" cy="0"/>
          <a:chOff x="0" y="0"/>
          <a:chExt cx="0" cy="0"/>
        </a:xfrm>
      </p:grpSpPr>
      <p:sp>
        <p:nvSpPr>
          <p:cNvPr id="180" name="Google Shape;180;p20"/>
          <p:cNvSpPr txBox="1"/>
          <p:nvPr>
            <p:ph type="title"/>
          </p:nvPr>
        </p:nvSpPr>
        <p:spPr>
          <a:xfrm>
            <a:off x="311700" y="190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t>Visualizations</a:t>
            </a:r>
            <a:endParaRPr b="1" sz="2820"/>
          </a:p>
        </p:txBody>
      </p:sp>
      <p:pic>
        <p:nvPicPr>
          <p:cNvPr id="181" name="Google Shape;181;p20"/>
          <p:cNvPicPr preferRelativeResize="0"/>
          <p:nvPr/>
        </p:nvPicPr>
        <p:blipFill>
          <a:blip r:embed="rId3">
            <a:alphaModFix/>
          </a:blip>
          <a:stretch>
            <a:fillRect/>
          </a:stretch>
        </p:blipFill>
        <p:spPr>
          <a:xfrm>
            <a:off x="311700" y="873738"/>
            <a:ext cx="8520600" cy="39092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85" name="Shape 185"/>
        <p:cNvGrpSpPr/>
        <p:nvPr/>
      </p:nvGrpSpPr>
      <p:grpSpPr>
        <a:xfrm>
          <a:off x="0" y="0"/>
          <a:ext cx="0" cy="0"/>
          <a:chOff x="0" y="0"/>
          <a:chExt cx="0" cy="0"/>
        </a:xfrm>
      </p:grpSpPr>
      <p:sp>
        <p:nvSpPr>
          <p:cNvPr id="186" name="Google Shape;186;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Explanation: Distribution of served time</a:t>
            </a:r>
            <a:endParaRPr b="1" sz="2720"/>
          </a:p>
        </p:txBody>
      </p:sp>
      <p:sp>
        <p:nvSpPr>
          <p:cNvPr id="187" name="Google Shape;187;p21"/>
          <p:cNvSpPr txBox="1"/>
          <p:nvPr>
            <p:ph idx="1" type="body"/>
          </p:nvPr>
        </p:nvSpPr>
        <p:spPr>
          <a:xfrm>
            <a:off x="819150" y="155297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distribution of served time is right-skewed with a peak around 700 seconds.</a:t>
            </a:r>
            <a:endParaRPr sz="1500"/>
          </a:p>
          <a:p>
            <a:pPr indent="-323850" lvl="0" marL="457200" rtl="0" algn="l">
              <a:spcBef>
                <a:spcPts val="0"/>
              </a:spcBef>
              <a:spcAft>
                <a:spcPts val="0"/>
              </a:spcAft>
              <a:buSzPts val="1500"/>
              <a:buChar char="●"/>
            </a:pPr>
            <a:r>
              <a:rPr lang="en" sz="1500"/>
              <a:t>There is a significant number of observations with served times in the range of 600 to 800 seconds.</a:t>
            </a:r>
            <a:endParaRPr sz="1500"/>
          </a:p>
          <a:p>
            <a:pPr indent="-323850" lvl="0" marL="457200" rtl="0" algn="l">
              <a:spcBef>
                <a:spcPts val="0"/>
              </a:spcBef>
              <a:spcAft>
                <a:spcPts val="0"/>
              </a:spcAft>
              <a:buSzPts val="1500"/>
              <a:buChar char="●"/>
            </a:pPr>
            <a:r>
              <a:rPr lang="en" sz="1500"/>
              <a:t>There are fewer observations with very low (near 0) or very high (over 1000) served times with one expectation at 0-50.</a:t>
            </a:r>
            <a:endParaRPr sz="1500"/>
          </a:p>
          <a:p>
            <a:pPr indent="-323850" lvl="0" marL="457200" rtl="0" algn="l">
              <a:spcBef>
                <a:spcPts val="0"/>
              </a:spcBef>
              <a:spcAft>
                <a:spcPts val="0"/>
              </a:spcAft>
              <a:buSzPts val="1500"/>
              <a:buChar char="●"/>
            </a:pPr>
            <a:r>
              <a:rPr lang="en" sz="1500"/>
              <a:t>The KDE line visualize overall shape of the distribution, confirming the concentration around the median and the presence of a long tail.</a:t>
            </a:r>
            <a:endParaRPr sz="1500"/>
          </a:p>
          <a:p>
            <a:pPr indent="0" lvl="0" marL="457200" rtl="0" algn="l">
              <a:spcBef>
                <a:spcPts val="1200"/>
              </a:spcBef>
              <a:spcAft>
                <a:spcPts val="120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