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4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4" cy="792606"/>
          </a:xfrm>
          <a:prstGeom prst="rect">
            <a:avLst/>
          </a:prstGeom>
        </p:spPr>
        <p:txBody>
          <a:bodyPr/>
          <a:lstStyle>
            <a:lvl1pPr marL="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8" y="1106125"/>
            <a:ext cx="8520604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4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7"/>
            <a:ext cx="8520604" cy="84180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4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6" y="1152475"/>
            <a:ext cx="3999906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4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4" cy="3179405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8"/>
            <a:ext cx="6367801" cy="4090805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8"/>
            <a:ext cx="4572000" cy="5143507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070"/>
            <a:ext cx="3837000" cy="369511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6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 marL="1919514" indent="-408213">
              <a:lnSpc>
                <a:spcPct val="100000"/>
              </a:lnSpc>
              <a:buClrTx/>
              <a:buFontTx/>
            </a:lvl2pPr>
            <a:lvl3pPr marL="2376714">
              <a:lnSpc>
                <a:spcPct val="100000"/>
              </a:lnSpc>
              <a:buClrTx/>
              <a:buFontTx/>
            </a:lvl3pPr>
            <a:lvl4pPr marL="2833914">
              <a:lnSpc>
                <a:spcPct val="100000"/>
              </a:lnSpc>
              <a:buClrTx/>
              <a:buFontTx/>
            </a:lvl4pPr>
            <a:lvl5pPr marL="3291113" indent="-408213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4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57" y="4700823"/>
            <a:ext cx="336805" cy="318388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 anchor="ctr">
            <a:spAutoFit/>
          </a:bodyPr>
          <a:lstStyle>
            <a:lvl1pPr algn="r">
              <a:defRPr sz="1000"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hyperlink" Target="http://activate.com" TargetMode="External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6" Type="http://schemas.openxmlformats.org/officeDocument/2006/relationships/image" Target="../media/image4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Relationship Id="rId3" Type="http://schemas.openxmlformats.org/officeDocument/2006/relationships/image" Target="../media/image5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tif"/><Relationship Id="rId3" Type="http://schemas.openxmlformats.org/officeDocument/2006/relationships/hyperlink" Target="http://mlwiki.org" TargetMode="External"/><Relationship Id="rId4" Type="http://schemas.openxmlformats.org/officeDocument/2006/relationships/image" Target="../media/image9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What is bias—variance tradeoff ?"/>
          <p:cNvSpPr txBox="1"/>
          <p:nvPr>
            <p:ph type="ctrTitle"/>
          </p:nvPr>
        </p:nvSpPr>
        <p:spPr>
          <a:xfrm>
            <a:off x="311699" y="90070"/>
            <a:ext cx="8520602" cy="572710"/>
          </a:xfrm>
          <a:prstGeom prst="rect">
            <a:avLst/>
          </a:prstGeom>
        </p:spPr>
        <p:txBody>
          <a:bodyPr anchor="t"/>
          <a:lstStyle>
            <a:lvl1pPr defTabSz="877822">
              <a:defRPr sz="2600"/>
            </a:lvl1pPr>
          </a:lstStyle>
          <a:p>
            <a:pPr/>
            <a:r>
              <a:t>What is bias—variance tradeoff ?</a:t>
            </a:r>
          </a:p>
        </p:txBody>
      </p:sp>
      <p:pic>
        <p:nvPicPr>
          <p:cNvPr id="1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994" y="3129831"/>
            <a:ext cx="7057902" cy="2746633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ource: towards data science, self- Jupiter bandcamp,…"/>
          <p:cNvSpPr txBox="1"/>
          <p:nvPr/>
        </p:nvSpPr>
        <p:spPr>
          <a:xfrm>
            <a:off x="51585" y="2884539"/>
            <a:ext cx="2577661" cy="31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800">
                <a:latin typeface="+mn-lt"/>
                <a:ea typeface="+mn-ea"/>
                <a:cs typeface="+mn-cs"/>
                <a:sym typeface="Arial"/>
              </a:defRPr>
            </a:pPr>
            <a:r>
              <a:t>Source: towards data science, self- Jupiter bandcamp,</a:t>
            </a:r>
          </a:p>
          <a:p>
            <a: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>
                <a:hlinkClick r:id="rId3" invalidUrl="" action="" tgtFrame="" tooltip="" history="1" highlightClick="0" endSnd="0"/>
              </a:rPr>
              <a:t>activate.com</a:t>
            </a:r>
            <a:r>
              <a:rPr u="none">
                <a:solidFill>
                  <a:srgbClr val="000000"/>
                </a:solidFill>
                <a:uFillTx/>
              </a:rPr>
              <a:t> </a:t>
            </a:r>
          </a:p>
        </p:txBody>
      </p:sp>
      <p:pic>
        <p:nvPicPr>
          <p:cNvPr id="11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2349" y="774285"/>
            <a:ext cx="1770148" cy="1770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73486" y="774285"/>
            <a:ext cx="1770150" cy="1770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41757" y="1296406"/>
            <a:ext cx="3716718" cy="1074134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Custom tailored"/>
          <p:cNvSpPr txBox="1"/>
          <p:nvPr/>
        </p:nvSpPr>
        <p:spPr>
          <a:xfrm>
            <a:off x="1131089" y="2570071"/>
            <a:ext cx="1349257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Custom tailored</a:t>
            </a:r>
          </a:p>
        </p:txBody>
      </p:sp>
      <p:sp>
        <p:nvSpPr>
          <p:cNvPr id="116" name="Free style"/>
          <p:cNvSpPr txBox="1"/>
          <p:nvPr/>
        </p:nvSpPr>
        <p:spPr>
          <a:xfrm>
            <a:off x="4016206" y="2570071"/>
            <a:ext cx="884703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Free style</a:t>
            </a:r>
          </a:p>
        </p:txBody>
      </p:sp>
      <p:sp>
        <p:nvSpPr>
          <p:cNvPr id="117" name="Segmented: s/m/l/xl"/>
          <p:cNvSpPr txBox="1"/>
          <p:nvPr/>
        </p:nvSpPr>
        <p:spPr>
          <a:xfrm>
            <a:off x="6353006" y="2570071"/>
            <a:ext cx="1665443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Segmented: s/m/l/xl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61;p14"/>
          <p:cNvSpPr txBox="1"/>
          <p:nvPr>
            <p:ph type="title"/>
          </p:nvPr>
        </p:nvSpPr>
        <p:spPr>
          <a:xfrm>
            <a:off x="311699" y="90070"/>
            <a:ext cx="8520602" cy="572710"/>
          </a:xfrm>
          <a:prstGeom prst="rect">
            <a:avLst/>
          </a:prstGeom>
        </p:spPr>
        <p:txBody>
          <a:bodyPr/>
          <a:lstStyle>
            <a:lvl1pPr algn="ctr" defTabSz="877822">
              <a:defRPr sz="2600"/>
            </a:lvl1pPr>
          </a:lstStyle>
          <a:p>
            <a:pPr/>
            <a:r>
              <a:t>Bias—Variance with kNN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050" y="710785"/>
            <a:ext cx="1770147" cy="1770147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Custom tailored"/>
          <p:cNvSpPr txBox="1"/>
          <p:nvPr/>
        </p:nvSpPr>
        <p:spPr>
          <a:xfrm>
            <a:off x="1270789" y="2506571"/>
            <a:ext cx="1349257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Custom tailored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736" y="2760413"/>
            <a:ext cx="5655965" cy="2430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40186" y="723485"/>
            <a:ext cx="1770150" cy="177014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Free style"/>
          <p:cNvSpPr txBox="1"/>
          <p:nvPr/>
        </p:nvSpPr>
        <p:spPr>
          <a:xfrm>
            <a:off x="4282906" y="2519271"/>
            <a:ext cx="884703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Free style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35457" y="930349"/>
            <a:ext cx="3716718" cy="1074134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egmented: s/m/l/xl"/>
          <p:cNvSpPr txBox="1"/>
          <p:nvPr/>
        </p:nvSpPr>
        <p:spPr>
          <a:xfrm>
            <a:off x="6746706" y="2204017"/>
            <a:ext cx="1665443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Segmented: s/m/l/xl</a:t>
            </a:r>
          </a:p>
        </p:txBody>
      </p:sp>
      <p:sp>
        <p:nvSpPr>
          <p:cNvPr id="127" name="K = ?"/>
          <p:cNvSpPr txBox="1"/>
          <p:nvPr/>
        </p:nvSpPr>
        <p:spPr>
          <a:xfrm>
            <a:off x="7167270" y="3659239"/>
            <a:ext cx="824316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K = ?</a:t>
            </a:r>
          </a:p>
        </p:txBody>
      </p:sp>
      <p:sp>
        <p:nvSpPr>
          <p:cNvPr id="128" name="Source: datavedas.com"/>
          <p:cNvSpPr txBox="1"/>
          <p:nvPr/>
        </p:nvSpPr>
        <p:spPr>
          <a:xfrm>
            <a:off x="6338089" y="4891139"/>
            <a:ext cx="1171532" cy="20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Source: datavedas.com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How to detect overfit Vs underfit ?"/>
          <p:cNvSpPr txBox="1"/>
          <p:nvPr>
            <p:ph type="title"/>
          </p:nvPr>
        </p:nvSpPr>
        <p:spPr>
          <a:xfrm>
            <a:off x="311697" y="318024"/>
            <a:ext cx="8520605" cy="572703"/>
          </a:xfrm>
          <a:prstGeom prst="rect">
            <a:avLst/>
          </a:prstGeom>
        </p:spPr>
        <p:txBody>
          <a:bodyPr/>
          <a:lstStyle>
            <a:lvl1pPr algn="ctr" defTabSz="877822">
              <a:defRPr sz="2600"/>
            </a:lvl1pPr>
          </a:lstStyle>
          <a:p>
            <a:pPr/>
            <a:r>
              <a:t>How to detect overfit Vs underfit ?</a:t>
            </a:r>
          </a:p>
        </p:txBody>
      </p:sp>
      <p:sp>
        <p:nvSpPr>
          <p:cNvPr id="131" name="Calculate training set performance of model ( = train_acc)…"/>
          <p:cNvSpPr txBox="1"/>
          <p:nvPr>
            <p:ph type="body" sz="quarter" idx="1"/>
          </p:nvPr>
        </p:nvSpPr>
        <p:spPr>
          <a:xfrm>
            <a:off x="311697" y="1152474"/>
            <a:ext cx="8520605" cy="966496"/>
          </a:xfrm>
          <a:prstGeom prst="rect">
            <a:avLst/>
          </a:prstGeom>
        </p:spPr>
        <p:txBody>
          <a:bodyPr/>
          <a:lstStyle/>
          <a:p>
            <a:pPr/>
            <a:r>
              <a:t>Calculate training set performance of model ( = train_acc)</a:t>
            </a:r>
          </a:p>
          <a:p>
            <a:pPr/>
            <a:r>
              <a:t>Calculate validation set performance of model ( = val_acc)</a:t>
            </a:r>
          </a:p>
        </p:txBody>
      </p:sp>
      <p:graphicFrame>
        <p:nvGraphicFramePr>
          <p:cNvPr id="132" name="Table"/>
          <p:cNvGraphicFramePr/>
          <p:nvPr/>
        </p:nvGraphicFramePr>
        <p:xfrm>
          <a:off x="663450" y="2253713"/>
          <a:ext cx="7817096" cy="236982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954273"/>
                <a:gridCol w="1954273"/>
                <a:gridCol w="1954273"/>
                <a:gridCol w="1954273"/>
              </a:tblGrid>
              <a:tr h="59245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Scenario #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Metric  comparison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Possible reason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Potential remedy</a:t>
                      </a:r>
                    </a:p>
                  </a:txBody>
                  <a:tcPr marL="0" marR="0" marT="0" marB="0" anchor="t" anchorCtr="0" horzOverflow="overflow"/>
                </a:tc>
              </a:tr>
              <a:tr h="59245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train_acc &gt; valid_acc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Overfit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Increase value of K if using kNN</a:t>
                      </a:r>
                    </a:p>
                  </a:txBody>
                  <a:tcPr marL="0" marR="0" marT="0" marB="0" anchor="t" anchorCtr="0" horzOverflow="overflow"/>
                </a:tc>
              </a:tr>
              <a:tr h="59245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train_acc = valid_acc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Acceptable if performance passes  your threshold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Not applicable</a:t>
                      </a:r>
                    </a:p>
                  </a:txBody>
                  <a:tcPr marL="0" marR="0" marT="0" marB="0" anchor="t" anchorCtr="0" horzOverflow="overflow"/>
                </a:tc>
              </a:tr>
              <a:tr h="59245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Poor train_acc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Underfit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Reduce value of K if using kNN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67;p15"/>
          <p:cNvSpPr txBox="1"/>
          <p:nvPr>
            <p:ph type="title"/>
          </p:nvPr>
        </p:nvSpPr>
        <p:spPr>
          <a:xfrm>
            <a:off x="311699" y="159271"/>
            <a:ext cx="8520602" cy="572710"/>
          </a:xfrm>
          <a:prstGeom prst="rect">
            <a:avLst/>
          </a:prstGeom>
        </p:spPr>
        <p:txBody>
          <a:bodyPr/>
          <a:lstStyle>
            <a:lvl1pPr algn="ctr" defTabSz="877822">
              <a:defRPr sz="2600"/>
            </a:lvl1pPr>
          </a:lstStyle>
          <a:p>
            <a:pPr/>
            <a:r>
              <a:t>Key metrics for classifier performance: Intuition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48536" b="0"/>
          <a:stretch>
            <a:fillRect/>
          </a:stretch>
        </p:blipFill>
        <p:spPr>
          <a:xfrm>
            <a:off x="359837" y="1594358"/>
            <a:ext cx="4001763" cy="230874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Key questions:…"/>
          <p:cNvSpPr txBox="1"/>
          <p:nvPr/>
        </p:nvSpPr>
        <p:spPr>
          <a:xfrm>
            <a:off x="4819877" y="1536977"/>
            <a:ext cx="4215067" cy="1304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Key questions: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  <a:p>
            <a:pPr marL="187156" indent="-187156">
              <a:buSzPct val="100000"/>
              <a:buAutoNum type="arabicPeriod" startAt="1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Of all the important emails, what fraction does 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    our model predict as important?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2. Of all the emails our model predicts as important,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What fraction is truly important? </a:t>
            </a:r>
          </a:p>
        </p:txBody>
      </p:sp>
      <p:sp>
        <p:nvSpPr>
          <p:cNvPr id="137" name="In this case, let’s assume that we want more sensitivity…"/>
          <p:cNvSpPr txBox="1"/>
          <p:nvPr/>
        </p:nvSpPr>
        <p:spPr>
          <a:xfrm>
            <a:off x="4481541" y="3408950"/>
            <a:ext cx="4458761" cy="1101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In this case, let’s assume that we want more sensitivity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And a little less specificity is OK (Don’t miss important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Emails even if you falsely predict a few spam mail as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Truly important !!! For term definitions, please see 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next slide!</a:t>
            </a:r>
          </a:p>
        </p:txBody>
      </p:sp>
      <p:sp>
        <p:nvSpPr>
          <p:cNvPr id="138" name="Rectangle"/>
          <p:cNvSpPr/>
          <p:nvPr/>
        </p:nvSpPr>
        <p:spPr>
          <a:xfrm>
            <a:off x="2346229" y="2935457"/>
            <a:ext cx="717494" cy="39090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39" name="Spam"/>
          <p:cNvSpPr txBox="1"/>
          <p:nvPr/>
        </p:nvSpPr>
        <p:spPr>
          <a:xfrm>
            <a:off x="2420672" y="2986495"/>
            <a:ext cx="568604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Spam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95;p16"/>
          <p:cNvSpPr txBox="1"/>
          <p:nvPr>
            <p:ph type="title"/>
          </p:nvPr>
        </p:nvSpPr>
        <p:spPr>
          <a:xfrm>
            <a:off x="311699" y="140222"/>
            <a:ext cx="8520602" cy="572707"/>
          </a:xfrm>
          <a:prstGeom prst="rect">
            <a:avLst/>
          </a:prstGeom>
        </p:spPr>
        <p:txBody>
          <a:bodyPr/>
          <a:lstStyle>
            <a:lvl1pPr algn="ctr" defTabSz="877822">
              <a:defRPr sz="2600"/>
            </a:lvl1pPr>
          </a:lstStyle>
          <a:p>
            <a:pPr/>
            <a:r>
              <a:t>Classification metrics 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28168" y="793153"/>
            <a:ext cx="4173900" cy="2801239"/>
            <a:chOff x="0" y="0"/>
            <a:chExt cx="4173899" cy="2801238"/>
          </a:xfrm>
        </p:grpSpPr>
        <p:pic>
          <p:nvPicPr>
            <p:cNvPr id="14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678" t="3347" r="5433" b="3344"/>
            <a:stretch>
              <a:fillRect/>
            </a:stretch>
          </p:blipFill>
          <p:spPr>
            <a:xfrm>
              <a:off x="0" y="-1"/>
              <a:ext cx="4173900" cy="28012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" name="Rectangle"/>
            <p:cNvSpPr/>
            <p:nvPr/>
          </p:nvSpPr>
          <p:spPr>
            <a:xfrm>
              <a:off x="635479" y="242303"/>
              <a:ext cx="3359463" cy="29105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4" name="Rectangle"/>
            <p:cNvSpPr/>
            <p:nvPr/>
          </p:nvSpPr>
          <p:spPr>
            <a:xfrm>
              <a:off x="334142" y="549580"/>
              <a:ext cx="226333" cy="223369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5" name="Positives = Email, Negatives = Spam"/>
            <p:cNvSpPr txBox="1"/>
            <p:nvPr/>
          </p:nvSpPr>
          <p:spPr>
            <a:xfrm>
              <a:off x="613022" y="242881"/>
              <a:ext cx="3419865" cy="3010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Positives = imp email, Negatives = Spam</a:t>
              </a:r>
            </a:p>
          </p:txBody>
        </p:sp>
      </p:grpSp>
      <p:sp>
        <p:nvSpPr>
          <p:cNvPr id="147" name="Precision = TP / TP + FP"/>
          <p:cNvSpPr txBox="1"/>
          <p:nvPr/>
        </p:nvSpPr>
        <p:spPr>
          <a:xfrm>
            <a:off x="4496453" y="2186713"/>
            <a:ext cx="2336658" cy="31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u="sng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Precision = TP / TP + FP</a:t>
            </a:r>
          </a:p>
        </p:txBody>
      </p:sp>
      <p:sp>
        <p:nvSpPr>
          <p:cNvPr id="148" name="Recall = TP / TP + FN"/>
          <p:cNvSpPr txBox="1"/>
          <p:nvPr/>
        </p:nvSpPr>
        <p:spPr>
          <a:xfrm>
            <a:off x="4483753" y="776337"/>
            <a:ext cx="3285090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u="sng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Recall or Sensitivity = TP / TP + FN</a:t>
            </a:r>
          </a:p>
        </p:txBody>
      </p:sp>
      <p:sp>
        <p:nvSpPr>
          <p:cNvPr id="149" name="Recall = TP / TP + FN"/>
          <p:cNvSpPr txBox="1"/>
          <p:nvPr/>
        </p:nvSpPr>
        <p:spPr>
          <a:xfrm>
            <a:off x="4483751" y="1093836"/>
            <a:ext cx="3029007" cy="999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Recall = # imp emails predicted</a:t>
            </a:r>
          </a:p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as imp / (# imp emails predicted</a:t>
            </a:r>
          </a:p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as imp + # imp emails predicted</a:t>
            </a:r>
          </a:p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as spam)</a:t>
            </a:r>
          </a:p>
        </p:txBody>
      </p:sp>
      <p:sp>
        <p:nvSpPr>
          <p:cNvPr id="150" name="Recall = TP / TP + FN"/>
          <p:cNvSpPr txBox="1"/>
          <p:nvPr/>
        </p:nvSpPr>
        <p:spPr>
          <a:xfrm>
            <a:off x="4483753" y="2579737"/>
            <a:ext cx="3260781" cy="999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Precision = # imp emails predicted</a:t>
            </a:r>
          </a:p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as imp / (# imp emails predicted</a:t>
            </a:r>
          </a:p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as imp + # spam predicted</a:t>
            </a:r>
          </a:p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as imp)</a:t>
            </a:r>
          </a:p>
        </p:txBody>
      </p:sp>
      <p:sp>
        <p:nvSpPr>
          <p:cNvPr id="151" name="Precision = TP / TP + FP"/>
          <p:cNvSpPr txBox="1"/>
          <p:nvPr/>
        </p:nvSpPr>
        <p:spPr>
          <a:xfrm>
            <a:off x="4496453" y="3596414"/>
            <a:ext cx="2445401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u="sng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Specificity = TN / TN + FP</a:t>
            </a:r>
          </a:p>
        </p:txBody>
      </p:sp>
      <p:sp>
        <p:nvSpPr>
          <p:cNvPr id="152" name="Recall = TP / TP + FN"/>
          <p:cNvSpPr txBox="1"/>
          <p:nvPr/>
        </p:nvSpPr>
        <p:spPr>
          <a:xfrm>
            <a:off x="4483753" y="3964037"/>
            <a:ext cx="3509225" cy="999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Specificity = # spam emails predicted</a:t>
            </a:r>
          </a:p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as spam / (# spam emails predicted</a:t>
            </a:r>
          </a:p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as spam + # spam predicted</a:t>
            </a:r>
          </a:p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as imp)</a:t>
            </a:r>
          </a:p>
        </p:txBody>
      </p:sp>
      <p:sp>
        <p:nvSpPr>
          <p:cNvPr id="153" name="Precision = TP / TP + FP"/>
          <p:cNvSpPr txBox="1"/>
          <p:nvPr/>
        </p:nvSpPr>
        <p:spPr>
          <a:xfrm>
            <a:off x="892417" y="4132979"/>
            <a:ext cx="2408294" cy="770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 u="sng">
                <a:latin typeface="+mn-lt"/>
                <a:ea typeface="+mn-ea"/>
                <a:cs typeface="+mn-cs"/>
                <a:sym typeface="Arial"/>
              </a:defRPr>
            </a:pPr>
            <a:r>
              <a:t>Fallout = 1 - Specificity</a:t>
            </a:r>
          </a:p>
          <a:p>
            <a:pPr>
              <a:defRPr sz="1600" u="sng">
                <a:latin typeface="+mn-lt"/>
                <a:ea typeface="+mn-ea"/>
                <a:cs typeface="+mn-cs"/>
                <a:sym typeface="Arial"/>
              </a:defRPr>
            </a:pPr>
            <a:r>
              <a:t>Is the proportion of spam</a:t>
            </a:r>
          </a:p>
          <a:p>
            <a:pPr>
              <a:defRPr sz="1600" u="sng">
                <a:latin typeface="+mn-lt"/>
                <a:ea typeface="+mn-ea"/>
                <a:cs typeface="+mn-cs"/>
                <a:sym typeface="Arial"/>
              </a:defRPr>
            </a:pPr>
            <a:r>
              <a:t>You picked up!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13;p17"/>
          <p:cNvSpPr txBox="1"/>
          <p:nvPr>
            <p:ph type="title"/>
          </p:nvPr>
        </p:nvSpPr>
        <p:spPr>
          <a:xfrm>
            <a:off x="311699" y="64023"/>
            <a:ext cx="8520602" cy="572704"/>
          </a:xfrm>
          <a:prstGeom prst="rect">
            <a:avLst/>
          </a:prstGeom>
        </p:spPr>
        <p:txBody>
          <a:bodyPr/>
          <a:lstStyle>
            <a:lvl1pPr algn="ctr" defTabSz="763706">
              <a:defRPr sz="2200"/>
            </a:lvl1pPr>
          </a:lstStyle>
          <a:p>
            <a:pPr/>
            <a:r>
              <a:t>Receiver Operator Curve (ROC) and Area under the curve (AUC)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02" y="617283"/>
            <a:ext cx="5218706" cy="3908933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ource: wikipedia"/>
          <p:cNvSpPr txBox="1"/>
          <p:nvPr/>
        </p:nvSpPr>
        <p:spPr>
          <a:xfrm>
            <a:off x="6413622" y="4913440"/>
            <a:ext cx="1607525" cy="18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600"/>
            </a:pPr>
            <a:r>
              <a:t>Source: wikipedia,roc-curves.png,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mlwiki.org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84438" y="471890"/>
            <a:ext cx="4065893" cy="39883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1 - Specificity"/>
          <p:cNvSpPr txBox="1"/>
          <p:nvPr/>
        </p:nvSpPr>
        <p:spPr>
          <a:xfrm>
            <a:off x="6636691" y="4544263"/>
            <a:ext cx="116138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1 - Specificity</a:t>
            </a:r>
          </a:p>
        </p:txBody>
      </p:sp>
      <p:sp>
        <p:nvSpPr>
          <p:cNvPr id="160" name="Sensitivity"/>
          <p:cNvSpPr txBox="1"/>
          <p:nvPr/>
        </p:nvSpPr>
        <p:spPr>
          <a:xfrm rot="16200000">
            <a:off x="4355649" y="2097268"/>
            <a:ext cx="1312088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Sensitivity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ingle metrics for classifier performance"/>
          <p:cNvSpPr txBox="1"/>
          <p:nvPr>
            <p:ph type="title"/>
          </p:nvPr>
        </p:nvSpPr>
        <p:spPr>
          <a:xfrm>
            <a:off x="311698" y="254525"/>
            <a:ext cx="8520604" cy="572703"/>
          </a:xfrm>
          <a:prstGeom prst="rect">
            <a:avLst/>
          </a:prstGeom>
        </p:spPr>
        <p:txBody>
          <a:bodyPr/>
          <a:lstStyle>
            <a:lvl1pPr algn="ctr" defTabSz="877822">
              <a:defRPr sz="2600"/>
            </a:lvl1pPr>
          </a:lstStyle>
          <a:p>
            <a:pPr/>
            <a:r>
              <a:t>Single metrics for classifier performance</a:t>
            </a:r>
          </a:p>
        </p:txBody>
      </p:sp>
      <p:sp>
        <p:nvSpPr>
          <p:cNvPr id="163" name="Accuracy =…"/>
          <p:cNvSpPr txBox="1"/>
          <p:nvPr/>
        </p:nvSpPr>
        <p:spPr>
          <a:xfrm>
            <a:off x="1266419" y="1252063"/>
            <a:ext cx="1508703" cy="667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Accuracy = </a:t>
            </a:r>
          </a:p>
          <a:p>
            <a:pPr algn="ctr"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(TP + TN)</a:t>
            </a:r>
          </a:p>
        </p:txBody>
      </p:sp>
      <p:sp>
        <p:nvSpPr>
          <p:cNvPr id="164" name="F1 Score =…"/>
          <p:cNvSpPr txBox="1"/>
          <p:nvPr/>
        </p:nvSpPr>
        <p:spPr>
          <a:xfrm>
            <a:off x="5057126" y="3165186"/>
            <a:ext cx="2433422" cy="667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F1 Score = </a:t>
            </a:r>
          </a:p>
          <a:p>
            <a:pPr algn="ctr"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2* Precision x Recall</a:t>
            </a:r>
          </a:p>
        </p:txBody>
      </p:sp>
      <p:sp>
        <p:nvSpPr>
          <p:cNvPr id="165" name="Line"/>
          <p:cNvSpPr/>
          <p:nvPr/>
        </p:nvSpPr>
        <p:spPr>
          <a:xfrm>
            <a:off x="5118100" y="3943349"/>
            <a:ext cx="2311477" cy="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6" name="Precision + Recall"/>
          <p:cNvSpPr txBox="1"/>
          <p:nvPr/>
        </p:nvSpPr>
        <p:spPr>
          <a:xfrm>
            <a:off x="5201799" y="4055043"/>
            <a:ext cx="2144075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Precision + Recall</a:t>
            </a:r>
          </a:p>
        </p:txBody>
      </p:sp>
      <p:sp>
        <p:nvSpPr>
          <p:cNvPr id="167" name="Line"/>
          <p:cNvSpPr/>
          <p:nvPr/>
        </p:nvSpPr>
        <p:spPr>
          <a:xfrm>
            <a:off x="279399" y="1906690"/>
            <a:ext cx="3265665" cy="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(TP + FP + FN + TN)"/>
          <p:cNvSpPr txBox="1"/>
          <p:nvPr/>
        </p:nvSpPr>
        <p:spPr>
          <a:xfrm>
            <a:off x="685103" y="2052125"/>
            <a:ext cx="2454257" cy="375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(TP + FP + FN + TN)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