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/>
          <p:nvPr>
            <p:ph type="title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Title Text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13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13"/>
          </p:nvPr>
        </p:nvSpPr>
        <p:spPr>
          <a:xfrm>
            <a:off x="4939500" y="724074"/>
            <a:ext cx="3837000" cy="3695103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spAutoFit/>
          </a:bodyPr>
          <a:lstStyle>
            <a:lvl1pPr algn="r">
              <a:defRPr sz="1000">
                <a:solidFill>
                  <a:srgbClr val="58585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6pPr>
      <a:lvl7pPr marL="3291113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7pPr>
      <a:lvl8pPr marL="37483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8pPr>
      <a:lvl9pPr marL="42055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kaggle.com/c/titanic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vision.stanford.edu/teaching/cs231n-demos/knn/" TargetMode="External"/><Relationship Id="rId3" Type="http://schemas.openxmlformats.org/officeDocument/2006/relationships/hyperlink" Target="http://www-bcf.usc.edu/~gareth/ISL/ISLR%20Seventh%20Printing.pdf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152400"/>
            <a:ext cx="8805752" cy="4838916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Google Shape;55;p13"/>
          <p:cNvSpPr/>
          <p:nvPr/>
        </p:nvSpPr>
        <p:spPr>
          <a:xfrm>
            <a:off x="4267625" y="2252900"/>
            <a:ext cx="1884602" cy="24270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>
            <a:solidFill>
              <a:srgbClr val="585858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11" name="Google Shape;56;p13"/>
          <p:cNvSpPr txBox="1"/>
          <p:nvPr/>
        </p:nvSpPr>
        <p:spPr>
          <a:xfrm>
            <a:off x="4681875" y="1991049"/>
            <a:ext cx="1470302" cy="380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/>
            <a:r>
              <a:t>Who survived?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61;p14"/>
          <p:cNvSpPr txBox="1"/>
          <p:nvPr>
            <p:ph type="title"/>
          </p:nvPr>
        </p:nvSpPr>
        <p:spPr>
          <a:xfrm>
            <a:off x="311699" y="90073"/>
            <a:ext cx="8520602" cy="572704"/>
          </a:xfrm>
          <a:prstGeom prst="rect">
            <a:avLst/>
          </a:prstGeom>
        </p:spPr>
        <p:txBody>
          <a:bodyPr/>
          <a:lstStyle>
            <a:lvl1pPr algn="ctr" defTabSz="877822">
              <a:defRPr sz="2600"/>
            </a:lvl1pPr>
          </a:lstStyle>
          <a:p>
            <a:pPr/>
            <a:r>
              <a:t>Learning from disaster: old Kaggle competition</a:t>
            </a:r>
          </a:p>
        </p:txBody>
      </p:sp>
      <p:sp>
        <p:nvSpPr>
          <p:cNvPr id="114" name="Google Shape;62;p14"/>
          <p:cNvSpPr txBox="1"/>
          <p:nvPr>
            <p:ph type="body" idx="1"/>
          </p:nvPr>
        </p:nvSpPr>
        <p:spPr>
          <a:xfrm>
            <a:off x="311699" y="665100"/>
            <a:ext cx="8520602" cy="4478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Please see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https://www.kaggle.com/c/titanic</a:t>
            </a:r>
            <a:r>
              <a:t> for more details.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The challenge we set for ourselves for the next two weeks is this:</a:t>
            </a:r>
          </a:p>
          <a:p>
            <a:pPr>
              <a:spcBef>
                <a:spcPts val="1600"/>
              </a:spcBef>
            </a:pPr>
            <a:r>
              <a:t>We have data about passengers who travelled on the Titanic when the ship sunk</a:t>
            </a:r>
          </a:p>
          <a:p>
            <a:pPr/>
            <a:r>
              <a:t>Some passengers survived the ship’s sinking, others did not</a:t>
            </a:r>
          </a:p>
          <a:p>
            <a:pPr/>
            <a:r>
              <a:t>From historical/archival data, we know who survived and who did not.</a:t>
            </a:r>
          </a:p>
          <a:p>
            <a:pPr/>
            <a:r>
              <a:t>We also have data about the passengers themselves (name, age, class they travelled, fare paid, etc.)</a:t>
            </a:r>
          </a:p>
          <a:p>
            <a:pPr/>
            <a:r>
              <a:t>Instead of looking at the survived/not survived column of data, can we use machine learning (use data on all other passenger data) to predict who survived and who did not?</a:t>
            </a:r>
          </a:p>
          <a:p>
            <a:pPr/>
            <a:r>
              <a:t>Data can either be download from Kaggle link, or use data supplied to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67;p15"/>
          <p:cNvSpPr txBox="1"/>
          <p:nvPr>
            <p:ph type="title"/>
          </p:nvPr>
        </p:nvSpPr>
        <p:spPr>
          <a:xfrm>
            <a:off x="311699" y="159273"/>
            <a:ext cx="8520602" cy="572704"/>
          </a:xfrm>
          <a:prstGeom prst="rect">
            <a:avLst/>
          </a:prstGeom>
        </p:spPr>
        <p:txBody>
          <a:bodyPr/>
          <a:lstStyle>
            <a:lvl1pPr algn="ctr" defTabSz="877822">
              <a:defRPr sz="2600"/>
            </a:lvl1pPr>
          </a:lstStyle>
          <a:p>
            <a:pPr/>
            <a:r>
              <a:t>This is a classification problem !</a:t>
            </a:r>
          </a:p>
        </p:txBody>
      </p:sp>
      <p:pic>
        <p:nvPicPr>
          <p:cNvPr id="117" name="Google Shape;68;p15" descr="Google Shape;68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372" y="1812350"/>
            <a:ext cx="572681" cy="5727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0" name="Google Shape;69;p15"/>
          <p:cNvGrpSpPr/>
          <p:nvPr/>
        </p:nvGrpSpPr>
        <p:grpSpPr>
          <a:xfrm>
            <a:off x="3824298" y="843647"/>
            <a:ext cx="1593053" cy="1860480"/>
            <a:chOff x="-1" y="-1"/>
            <a:chExt cx="1593052" cy="1860478"/>
          </a:xfrm>
        </p:grpSpPr>
        <p:sp>
          <p:nvSpPr>
            <p:cNvPr id="118" name="Shape"/>
            <p:cNvSpPr/>
            <p:nvPr/>
          </p:nvSpPr>
          <p:spPr>
            <a:xfrm>
              <a:off x="-2" y="-2"/>
              <a:ext cx="1593054" cy="1860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119" name="Shape"/>
            <p:cNvSpPr/>
            <p:nvPr/>
          </p:nvSpPr>
          <p:spPr>
            <a:xfrm>
              <a:off x="-2" y="-2"/>
              <a:ext cx="1593054" cy="1860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585858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</p:grpSp>
      <p:pic>
        <p:nvPicPr>
          <p:cNvPr id="121" name="Google Shape;70;p15" descr="Google Shape;70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522" y="2655323"/>
            <a:ext cx="572681" cy="572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Google Shape;71;p15" descr="Google Shape;71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097" y="1557549"/>
            <a:ext cx="572683" cy="5727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Google Shape;72;p15" descr="Google Shape;72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8197" y="2285400"/>
            <a:ext cx="572683" cy="572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Google Shape;73;p15" descr="Google Shape;73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5097" y="3326824"/>
            <a:ext cx="572681" cy="572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Google Shape;74;p15" descr="Google Shape;74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7772" y="3228025"/>
            <a:ext cx="572683" cy="572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Google Shape;75;p15" descr="Google Shape;75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370" y="3607799"/>
            <a:ext cx="572683" cy="572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Google Shape;76;p15" descr="Google Shape;76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8495" y="2285400"/>
            <a:ext cx="572683" cy="5727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0" name="Google Shape;77;p15"/>
          <p:cNvGrpSpPr/>
          <p:nvPr/>
        </p:nvGrpSpPr>
        <p:grpSpPr>
          <a:xfrm>
            <a:off x="3881448" y="3045623"/>
            <a:ext cx="1593053" cy="1964529"/>
            <a:chOff x="-1" y="0"/>
            <a:chExt cx="1593052" cy="1964527"/>
          </a:xfrm>
        </p:grpSpPr>
        <p:sp>
          <p:nvSpPr>
            <p:cNvPr id="128" name="Shape"/>
            <p:cNvSpPr/>
            <p:nvPr/>
          </p:nvSpPr>
          <p:spPr>
            <a:xfrm>
              <a:off x="-2" y="-1"/>
              <a:ext cx="1593054" cy="1964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129" name="Shape"/>
            <p:cNvSpPr/>
            <p:nvPr/>
          </p:nvSpPr>
          <p:spPr>
            <a:xfrm>
              <a:off x="-2" y="-1"/>
              <a:ext cx="1593054" cy="1964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585858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</p:grpSp>
      <p:pic>
        <p:nvPicPr>
          <p:cNvPr id="131" name="Google Shape;78;p15" descr="Google Shape;78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1447" y="1487537"/>
            <a:ext cx="572683" cy="5727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Google Shape;79;p15" descr="Google Shape;79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01321" y="1999050"/>
            <a:ext cx="572683" cy="572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Google Shape;80;p15" descr="Google Shape;80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1635" y="952475"/>
            <a:ext cx="572683" cy="57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Google Shape;81;p15" descr="Google Shape;81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1447" y="3741537"/>
            <a:ext cx="572683" cy="572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Google Shape;82;p15" descr="Google Shape;82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996" y="3899525"/>
            <a:ext cx="572683" cy="572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Google Shape;83;p15" descr="Google Shape;83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85660" y="3045623"/>
            <a:ext cx="572683" cy="572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Google Shape;84;p15" descr="Google Shape;84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0322" y="4374574"/>
            <a:ext cx="572683" cy="572702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Google Shape;85;p15"/>
          <p:cNvSpPr txBox="1"/>
          <p:nvPr/>
        </p:nvSpPr>
        <p:spPr>
          <a:xfrm>
            <a:off x="5369250" y="731974"/>
            <a:ext cx="1453802" cy="583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/>
            <a:r>
              <a:t>Bin I or class I</a:t>
            </a:r>
          </a:p>
          <a:p>
            <a:pPr/>
            <a:r>
              <a:t>“Survived”</a:t>
            </a:r>
          </a:p>
        </p:txBody>
      </p:sp>
      <p:sp>
        <p:nvSpPr>
          <p:cNvPr id="139" name="Google Shape;86;p15"/>
          <p:cNvSpPr txBox="1"/>
          <p:nvPr/>
        </p:nvSpPr>
        <p:spPr>
          <a:xfrm>
            <a:off x="5417349" y="2987100"/>
            <a:ext cx="1593002" cy="583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/>
            <a:r>
              <a:t>Bin II or class II</a:t>
            </a:r>
          </a:p>
          <a:p>
            <a:pPr/>
            <a:r>
              <a:t>“Did not survive”</a:t>
            </a:r>
          </a:p>
        </p:txBody>
      </p:sp>
      <p:sp>
        <p:nvSpPr>
          <p:cNvPr id="140" name="Google Shape;87;p15"/>
          <p:cNvSpPr/>
          <p:nvPr/>
        </p:nvSpPr>
        <p:spPr>
          <a:xfrm flipV="1">
            <a:off x="1924049" y="1847848"/>
            <a:ext cx="1595403" cy="1143002"/>
          </a:xfrm>
          <a:prstGeom prst="line">
            <a:avLst/>
          </a:prstGeom>
          <a:ln>
            <a:solidFill>
              <a:srgbClr val="585858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1" name="Google Shape;88;p15"/>
          <p:cNvSpPr/>
          <p:nvPr/>
        </p:nvSpPr>
        <p:spPr>
          <a:xfrm>
            <a:off x="1959773" y="2938448"/>
            <a:ext cx="1845603" cy="1089302"/>
          </a:xfrm>
          <a:prstGeom prst="line">
            <a:avLst/>
          </a:prstGeom>
          <a:ln>
            <a:solidFill>
              <a:srgbClr val="585858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2" name="Google Shape;89;p15"/>
          <p:cNvSpPr txBox="1"/>
          <p:nvPr/>
        </p:nvSpPr>
        <p:spPr>
          <a:xfrm>
            <a:off x="5809674" y="1934998"/>
            <a:ext cx="3132002" cy="989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/>
            <a:r>
              <a:t>Predict which bin they go to, or classify the passengers.</a:t>
            </a:r>
          </a:p>
          <a:p>
            <a:pPr/>
            <a:r>
              <a:t>Target variable or Y is Survived/Did not survive</a:t>
            </a:r>
          </a:p>
        </p:txBody>
      </p:sp>
      <p:sp>
        <p:nvSpPr>
          <p:cNvPr id="143" name="Google Shape;90;p15"/>
          <p:cNvSpPr txBox="1"/>
          <p:nvPr/>
        </p:nvSpPr>
        <p:spPr>
          <a:xfrm>
            <a:off x="59548" y="4560275"/>
            <a:ext cx="2809804" cy="380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/>
            <a:r>
              <a:t>Passengers on board the Titanic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95;p16"/>
          <p:cNvSpPr txBox="1"/>
          <p:nvPr>
            <p:ph type="title"/>
          </p:nvPr>
        </p:nvSpPr>
        <p:spPr>
          <a:xfrm>
            <a:off x="311699" y="-12177"/>
            <a:ext cx="8520602" cy="572704"/>
          </a:xfrm>
          <a:prstGeom prst="rect">
            <a:avLst/>
          </a:prstGeom>
        </p:spPr>
        <p:txBody>
          <a:bodyPr/>
          <a:lstStyle>
            <a:lvl1pPr algn="ctr" defTabSz="877822">
              <a:defRPr sz="2600"/>
            </a:lvl1pPr>
          </a:lstStyle>
          <a:p>
            <a:pPr/>
            <a:r>
              <a:t>How to go about this?</a:t>
            </a:r>
          </a:p>
        </p:txBody>
      </p:sp>
      <p:pic>
        <p:nvPicPr>
          <p:cNvPr id="146" name="Google Shape;96;p16" descr="Google Shape;96;p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4124" y="3910950"/>
            <a:ext cx="8258176" cy="38102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Google Shape;97;p16"/>
          <p:cNvSpPr txBox="1"/>
          <p:nvPr/>
        </p:nvSpPr>
        <p:spPr>
          <a:xfrm>
            <a:off x="3750474" y="3524982"/>
            <a:ext cx="2440802" cy="380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/>
          <a:p>
            <a:pPr/>
            <a:r>
              <a:t>~1300 rows (Titanic dataset)</a:t>
            </a:r>
          </a:p>
        </p:txBody>
      </p:sp>
      <p:pic>
        <p:nvPicPr>
          <p:cNvPr id="148" name="Google Shape;98;p16" descr="Google Shape;98;p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048" y="560524"/>
            <a:ext cx="3838452" cy="2577728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Google Shape;99;p16"/>
          <p:cNvSpPr txBox="1"/>
          <p:nvPr/>
        </p:nvSpPr>
        <p:spPr>
          <a:xfrm>
            <a:off x="818023" y="3248024"/>
            <a:ext cx="2326503" cy="318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000"/>
            </a:lvl1pPr>
          </a:lstStyle>
          <a:p>
            <a:pPr/>
            <a:r>
              <a:t>Source: https://insights.principa.co.za</a:t>
            </a:r>
          </a:p>
        </p:txBody>
      </p:sp>
      <p:sp>
        <p:nvSpPr>
          <p:cNvPr id="150" name="Google Shape;100;p16"/>
          <p:cNvSpPr txBox="1"/>
          <p:nvPr/>
        </p:nvSpPr>
        <p:spPr>
          <a:xfrm>
            <a:off x="5119699" y="1497798"/>
            <a:ext cx="3048002" cy="1193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u="sng"/>
            </a:pPr>
            <a:r>
              <a:t>Q: How do we avoid this logical fallacy?</a:t>
            </a:r>
          </a:p>
          <a:p>
            <a:pPr>
              <a:defRPr u="sng"/>
            </a:pPr>
          </a:p>
          <a:p>
            <a:pPr/>
            <a:r>
              <a:t>Ans: By using holdout sets to evaluate the model performance!</a:t>
            </a:r>
          </a:p>
        </p:txBody>
      </p:sp>
      <p:pic>
        <p:nvPicPr>
          <p:cNvPr id="151" name="Google Shape;101;p16" descr="Google Shape;101;p1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4406250"/>
            <a:ext cx="8286750" cy="5524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Google Shape;102;p16" descr="Google Shape;102;p1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67448" y="4411012"/>
            <a:ext cx="38102" cy="5429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Google Shape;103;p16" descr="Google Shape;103;p1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00949" y="4411024"/>
            <a:ext cx="38102" cy="542927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104;p16"/>
          <p:cNvSpPr txBox="1"/>
          <p:nvPr/>
        </p:nvSpPr>
        <p:spPr>
          <a:xfrm>
            <a:off x="6477000" y="4390771"/>
            <a:ext cx="952500" cy="583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/>
          <a:p>
            <a:pPr/>
            <a:r>
              <a:t>Validation set</a:t>
            </a:r>
          </a:p>
        </p:txBody>
      </p:sp>
      <p:sp>
        <p:nvSpPr>
          <p:cNvPr id="155" name="Google Shape;105;p16"/>
          <p:cNvSpPr txBox="1"/>
          <p:nvPr/>
        </p:nvSpPr>
        <p:spPr>
          <a:xfrm>
            <a:off x="7810500" y="4492345"/>
            <a:ext cx="952500" cy="380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/>
          <a:p>
            <a:pPr/>
            <a:r>
              <a:t>Test set</a:t>
            </a:r>
          </a:p>
        </p:txBody>
      </p:sp>
      <p:sp>
        <p:nvSpPr>
          <p:cNvPr id="156" name="Google Shape;106;p16"/>
          <p:cNvSpPr txBox="1"/>
          <p:nvPr/>
        </p:nvSpPr>
        <p:spPr>
          <a:xfrm>
            <a:off x="3059900" y="4039048"/>
            <a:ext cx="642902" cy="380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/>
            <a:r>
              <a:t>~70%</a:t>
            </a:r>
          </a:p>
        </p:txBody>
      </p:sp>
      <p:sp>
        <p:nvSpPr>
          <p:cNvPr id="157" name="Google Shape;107;p16"/>
          <p:cNvSpPr txBox="1"/>
          <p:nvPr/>
        </p:nvSpPr>
        <p:spPr>
          <a:xfrm>
            <a:off x="7965299" y="4011000"/>
            <a:ext cx="642902" cy="380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/>
            <a:r>
              <a:t>~15%</a:t>
            </a:r>
          </a:p>
        </p:txBody>
      </p:sp>
      <p:sp>
        <p:nvSpPr>
          <p:cNvPr id="158" name="Google Shape;108;p16"/>
          <p:cNvSpPr txBox="1"/>
          <p:nvPr/>
        </p:nvSpPr>
        <p:spPr>
          <a:xfrm>
            <a:off x="6631799" y="4027099"/>
            <a:ext cx="642902" cy="380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/>
            <a:r>
              <a:t>~15%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13;p17"/>
          <p:cNvSpPr txBox="1"/>
          <p:nvPr>
            <p:ph type="title"/>
          </p:nvPr>
        </p:nvSpPr>
        <p:spPr>
          <a:xfrm>
            <a:off x="311699" y="64023"/>
            <a:ext cx="8520602" cy="572704"/>
          </a:xfrm>
          <a:prstGeom prst="rect">
            <a:avLst/>
          </a:prstGeom>
        </p:spPr>
        <p:txBody>
          <a:bodyPr/>
          <a:lstStyle>
            <a:lvl1pPr algn="ctr" defTabSz="877822">
              <a:defRPr sz="2600"/>
            </a:lvl1pPr>
          </a:lstStyle>
          <a:p>
            <a:pPr/>
            <a:r>
              <a:t>K-nearest neighbors (kNN), a simple ML algorithm</a:t>
            </a:r>
          </a:p>
        </p:txBody>
      </p:sp>
      <p:pic>
        <p:nvPicPr>
          <p:cNvPr id="161" name="Google Shape;114;p17" descr="Google Shape;114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256" y="789124"/>
            <a:ext cx="3240370" cy="2194544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Google Shape;115;p17"/>
          <p:cNvSpPr txBox="1"/>
          <p:nvPr/>
        </p:nvSpPr>
        <p:spPr>
          <a:xfrm>
            <a:off x="1240573" y="2882300"/>
            <a:ext cx="1676402" cy="380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/>
            <a:r>
              <a:t>Height (inches)</a:t>
            </a:r>
          </a:p>
        </p:txBody>
      </p:sp>
      <p:sp>
        <p:nvSpPr>
          <p:cNvPr id="163" name="Google Shape;116;p17"/>
          <p:cNvSpPr txBox="1"/>
          <p:nvPr/>
        </p:nvSpPr>
        <p:spPr>
          <a:xfrm rot="16200000">
            <a:off x="-339336" y="1604056"/>
            <a:ext cx="1161302" cy="380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/>
            <a:r>
              <a:t>Weight (lbs)</a:t>
            </a:r>
          </a:p>
        </p:txBody>
      </p:sp>
      <p:sp>
        <p:nvSpPr>
          <p:cNvPr id="164" name="Google Shape;117;p17"/>
          <p:cNvSpPr txBox="1"/>
          <p:nvPr/>
        </p:nvSpPr>
        <p:spPr>
          <a:xfrm>
            <a:off x="1936749" y="3786137"/>
            <a:ext cx="1910703" cy="989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457200" indent="-317500">
              <a:buClr>
                <a:srgbClr val="000000"/>
              </a:buClr>
              <a:buSzPts val="1400"/>
              <a:buFont typeface="Arial"/>
              <a:buChar char="+"/>
            </a:pPr>
            <a:r>
              <a:t>Dog (class I)</a:t>
            </a:r>
          </a:p>
          <a:p>
            <a:pPr indent="457200"/>
          </a:p>
          <a:p>
            <a:pPr indent="457200"/>
          </a:p>
          <a:p>
            <a:pPr marL="457200" indent="-317500">
              <a:buClr>
                <a:srgbClr val="000000"/>
              </a:buClr>
              <a:buSzPts val="1400"/>
              <a:buFont typeface="Arial"/>
              <a:buChar char="-"/>
            </a:pPr>
            <a:r>
              <a:t>Cat</a:t>
            </a:r>
          </a:p>
        </p:txBody>
      </p:sp>
      <p:sp>
        <p:nvSpPr>
          <p:cNvPr id="165" name="Google Shape;118;p17"/>
          <p:cNvSpPr/>
          <p:nvPr/>
        </p:nvSpPr>
        <p:spPr>
          <a:xfrm>
            <a:off x="3812387" y="3952825"/>
            <a:ext cx="83403" cy="119103"/>
          </a:xfrm>
          <a:prstGeom prst="ellipse">
            <a:avLst/>
          </a:prstGeom>
          <a:solidFill>
            <a:srgbClr val="FF0000"/>
          </a:solidFill>
          <a:ln>
            <a:solidFill>
              <a:srgbClr val="585858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166" name="Google Shape;119;p17" descr="Google Shape;119;p1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350" y="4089791"/>
            <a:ext cx="1860401" cy="10262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Google Shape;120;p17" descr="Google Shape;120;p1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48024" y="4124261"/>
            <a:ext cx="1860401" cy="990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Google Shape;121;p17" descr="Google Shape;121;p1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54196" y="4236899"/>
            <a:ext cx="1268102" cy="845402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122;p17"/>
          <p:cNvSpPr txBox="1"/>
          <p:nvPr/>
        </p:nvSpPr>
        <p:spPr>
          <a:xfrm>
            <a:off x="51199" y="3771374"/>
            <a:ext cx="1910702" cy="1193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457200" indent="-317500">
              <a:buClr>
                <a:srgbClr val="000000"/>
              </a:buClr>
              <a:buSzPts val="1400"/>
              <a:buFont typeface="Arial"/>
              <a:buChar char="-"/>
            </a:pPr>
            <a:r>
              <a:t>Cat (class II)</a:t>
            </a:r>
          </a:p>
          <a:p>
            <a:pPr indent="457200"/>
          </a:p>
          <a:p>
            <a:pPr/>
          </a:p>
          <a:p>
            <a:pPr indent="914400"/>
          </a:p>
        </p:txBody>
      </p:sp>
      <p:sp>
        <p:nvSpPr>
          <p:cNvPr id="170" name="Google Shape;123;p17"/>
          <p:cNvSpPr txBox="1"/>
          <p:nvPr/>
        </p:nvSpPr>
        <p:spPr>
          <a:xfrm>
            <a:off x="3952873" y="3805225"/>
            <a:ext cx="958203" cy="380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/>
            <a:r>
              <a:t>Unknown</a:t>
            </a:r>
          </a:p>
        </p:txBody>
      </p:sp>
      <p:graphicFrame>
        <p:nvGraphicFramePr>
          <p:cNvPr id="171" name="Google Shape;124;p17"/>
          <p:cNvGraphicFramePr/>
          <p:nvPr/>
        </p:nvGraphicFramePr>
        <p:xfrm>
          <a:off x="5203749" y="636749"/>
          <a:ext cx="3631501" cy="438032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210500"/>
                <a:gridCol w="1210500"/>
                <a:gridCol w="1210500"/>
              </a:tblGrid>
              <a:tr h="4970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/>
                        <a:t>Item #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/>
                        <a:t>Distance to unknown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/>
                        <a:t>Class of item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8832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/>
                        <a:t>12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/>
                        <a:t>Cat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8832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/>
                        <a:t>2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/>
                        <a:t>2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/>
                        <a:t>Cat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8832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/>
                        <a:t>3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/>
                        <a:t>Dog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8832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/>
                        <a:t>4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/>
                        <a:t>4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/>
                        <a:t>Dog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8832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/>
                        <a:t>5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/>
                        <a:t>5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/>
                        <a:t>Cat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8832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/>
                        <a:t>6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/>
                        <a:t>8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/>
                        <a:t>Dog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8832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/>
                        <a:t>7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/>
                        <a:t>2.5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/>
                        <a:t>Cat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8832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/>
                        <a:t>8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/>
                        <a:t>3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/>
                        <a:t>Cat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8832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/>
                        <a:t>9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/>
                        <a:t>7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/>
                        <a:t>Dog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8832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/>
                        <a:t>10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/>
                        <a:t>9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/>
                        <a:t>Cat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  <p:sp>
        <p:nvSpPr>
          <p:cNvPr id="172" name="Google Shape;125;p17"/>
          <p:cNvSpPr txBox="1"/>
          <p:nvPr/>
        </p:nvSpPr>
        <p:spPr>
          <a:xfrm>
            <a:off x="3476625" y="865224"/>
            <a:ext cx="1676400" cy="1396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/>
            <a:r>
              <a:t>Many different metrics can be used to </a:t>
            </a:r>
          </a:p>
          <a:p>
            <a:pPr/>
            <a:r>
              <a:t>measure distance. Simplest is Euclidan.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Learn more: Readings, external 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Learn more: Readings, external resources</a:t>
            </a:r>
          </a:p>
        </p:txBody>
      </p:sp>
      <p:sp>
        <p:nvSpPr>
          <p:cNvPr id="175" name="http://vision.stanford.edu/teaching/cs231n-demos/knn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http://vision.stanford.edu/teaching/cs231n-demos/knn/</a:t>
            </a:r>
          </a:p>
          <a:p>
            <a:pPr/>
            <a:r>
              <a:rPr>
                <a:solidFill>
                  <a:srgbClr val="000000"/>
                </a:solidFill>
              </a:rPr>
              <a:t>Pages 163 through 168 of this free book download here</a:t>
            </a:r>
            <a:r>
              <a:t>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http://www-bcf.usc.edu/~gareth/ISL/ISLR%20Seventh%20Printing.pdf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Different measures of distance used in machine learning and in k-NN: https://towardsdatascience.com/importance-of-distance-metrics-in-machine-learning-modelling-e51395ffe60d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