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hyperlink" Target="http://kaggle.com" TargetMode="External"/><Relationship Id="rId6" Type="http://schemas.openxmlformats.org/officeDocument/2006/relationships/hyperlink" Target="http://thenextweb.com" TargetMode="External"/><Relationship Id="rId7" Type="http://schemas.openxmlformats.org/officeDocument/2006/relationships/hyperlink" Target="http://pwc.com" TargetMode="External"/><Relationship Id="rId8" Type="http://schemas.openxmlformats.org/officeDocument/2006/relationships/image" Target="../media/image4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pandas.pydata.org/pandas-docs/stable/10min.html" TargetMode="External"/><Relationship Id="rId3" Type="http://schemas.openxmlformats.org/officeDocument/2006/relationships/hyperlink" Target="https://www.youtube.com/watch?v=5JnMutdy6Fw" TargetMode="External"/><Relationship Id="rId4" Type="http://schemas.openxmlformats.org/officeDocument/2006/relationships/hyperlink" Target="https://www.youtube.com/watch?v=HW29067qVWk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hyperlink" Target="http://quora.com" TargetMode="External"/><Relationship Id="rId4" Type="http://schemas.openxmlformats.org/officeDocument/2006/relationships/image" Target="../media/image8.tif"/><Relationship Id="rId5" Type="http://schemas.openxmlformats.org/officeDocument/2006/relationships/image" Target="../media/image9.tif"/><Relationship Id="rId6" Type="http://schemas.openxmlformats.org/officeDocument/2006/relationships/image" Target="../media/image10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-bcf.usc.edu/~gareth/ISL/" TargetMode="External"/><Relationship Id="rId3" Type="http://schemas.openxmlformats.org/officeDocument/2006/relationships/hyperlink" Target="https://web.stanford.edu/~hastie/ElemStatLearn/" TargetMode="External"/><Relationship Id="rId4" Type="http://schemas.openxmlformats.org/officeDocument/2006/relationships/image" Target="../media/image1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anaconda.com/download/#macos" TargetMode="External"/><Relationship Id="rId3" Type="http://schemas.openxmlformats.org/officeDocument/2006/relationships/image" Target="../media/image13.tif"/><Relationship Id="rId4" Type="http://schemas.openxmlformats.org/officeDocument/2006/relationships/image" Target="../media/image1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y should you be excited about INFO 6105 ?"/>
          <p:cNvSpPr txBox="1"/>
          <p:nvPr>
            <p:ph type="subTitle" sz="quarter" idx="1"/>
          </p:nvPr>
        </p:nvSpPr>
        <p:spPr>
          <a:xfrm>
            <a:off x="1762705" y="191830"/>
            <a:ext cx="10464801" cy="692851"/>
          </a:xfrm>
          <a:prstGeom prst="rect">
            <a:avLst/>
          </a:prstGeom>
        </p:spPr>
        <p:txBody>
          <a:bodyPr/>
          <a:lstStyle/>
          <a:p>
            <a:pPr/>
            <a:r>
              <a:t>Why should </a:t>
            </a:r>
            <a:r>
              <a:rPr i="1"/>
              <a:t>you</a:t>
            </a:r>
            <a:r>
              <a:t> be excited about INFO 6105 ?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" y="1280759"/>
            <a:ext cx="3896475" cy="2564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4723" y="1395587"/>
            <a:ext cx="4186371" cy="2335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74278" y="1700849"/>
            <a:ext cx="3673374" cy="172459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ource: kaggle.com, qure.ai,thenextweb.com,pwc.com"/>
          <p:cNvSpPr txBox="1"/>
          <p:nvPr/>
        </p:nvSpPr>
        <p:spPr>
          <a:xfrm>
            <a:off x="98536" y="9230968"/>
            <a:ext cx="35240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000"/>
            </a:pPr>
            <a:r>
              <a:t>Source: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kaggle.com</a:t>
            </a:r>
            <a:r>
              <a:t>, qure.ai,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thenextweb.com</a:t>
            </a:r>
            <a:r>
              <a:t>,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pwc.com</a:t>
            </a:r>
            <a:r>
              <a:rPr sz="2400"/>
              <a:t> 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52016" y="6550497"/>
            <a:ext cx="4500768" cy="282210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INFO 6105"/>
          <p:cNvSpPr txBox="1"/>
          <p:nvPr/>
        </p:nvSpPr>
        <p:spPr>
          <a:xfrm>
            <a:off x="5388278" y="5199457"/>
            <a:ext cx="185994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FF2600"/>
                </a:solidFill>
              </a:defRPr>
            </a:lvl1pPr>
          </a:lstStyle>
          <a:p>
            <a:pPr/>
            <a:r>
              <a:t>INFO 6105</a:t>
            </a:r>
          </a:p>
        </p:txBody>
      </p:sp>
      <p:sp>
        <p:nvSpPr>
          <p:cNvPr id="135" name="Line"/>
          <p:cNvSpPr/>
          <p:nvPr/>
        </p:nvSpPr>
        <p:spPr>
          <a:xfrm flipV="1">
            <a:off x="6318248" y="4009623"/>
            <a:ext cx="6" cy="7424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>
            <a:off x="6330948" y="5869623"/>
            <a:ext cx="6" cy="8806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Predicting where the car…"/>
          <p:cNvSpPr txBox="1"/>
          <p:nvPr/>
        </p:nvSpPr>
        <p:spPr>
          <a:xfrm>
            <a:off x="366372" y="3816310"/>
            <a:ext cx="376062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0433FF"/>
                </a:solidFill>
              </a:defRPr>
            </a:pPr>
            <a:r>
              <a:t>Predicting where the car</a:t>
            </a:r>
          </a:p>
          <a:p>
            <a:pPr>
              <a:defRPr b="1">
                <a:solidFill>
                  <a:srgbClr val="0433FF"/>
                </a:solidFill>
              </a:defRPr>
            </a:pPr>
            <a:r>
              <a:t>Should turn</a:t>
            </a:r>
          </a:p>
        </p:txBody>
      </p:sp>
      <p:sp>
        <p:nvSpPr>
          <p:cNvPr id="138" name="Predicting cancer*"/>
          <p:cNvSpPr txBox="1"/>
          <p:nvPr/>
        </p:nvSpPr>
        <p:spPr>
          <a:xfrm>
            <a:off x="5099251" y="784452"/>
            <a:ext cx="28062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Predicting cancer*</a:t>
            </a:r>
          </a:p>
        </p:txBody>
      </p:sp>
      <p:sp>
        <p:nvSpPr>
          <p:cNvPr id="139" name="Predicting housing prices*"/>
          <p:cNvSpPr txBox="1"/>
          <p:nvPr/>
        </p:nvSpPr>
        <p:spPr>
          <a:xfrm>
            <a:off x="8998824" y="3823551"/>
            <a:ext cx="39459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Predicting housing prices*</a:t>
            </a:r>
          </a:p>
        </p:txBody>
      </p:sp>
      <p:sp>
        <p:nvSpPr>
          <p:cNvPr id="140" name="Hot job market*"/>
          <p:cNvSpPr txBox="1"/>
          <p:nvPr/>
        </p:nvSpPr>
        <p:spPr>
          <a:xfrm>
            <a:off x="5296763" y="9230968"/>
            <a:ext cx="24112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Hot job market*</a:t>
            </a:r>
          </a:p>
        </p:txBody>
      </p:sp>
      <p:sp>
        <p:nvSpPr>
          <p:cNvPr id="141" name="means you will be able to do it ,…"/>
          <p:cNvSpPr txBox="1"/>
          <p:nvPr/>
        </p:nvSpPr>
        <p:spPr>
          <a:xfrm>
            <a:off x="7555213" y="5186017"/>
            <a:ext cx="549211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>
              <a:buSzPct val="145000"/>
              <a:buChar char="*"/>
              <a:defRPr b="1">
                <a:solidFill>
                  <a:srgbClr val="0433FF"/>
                </a:solidFill>
              </a:defRPr>
            </a:pPr>
            <a:r>
              <a:t>—means you will be able to do it , </a:t>
            </a:r>
          </a:p>
          <a:p>
            <a:pPr marL="333375" indent="-333375">
              <a:buSzPct val="145000"/>
              <a:buChar char="*"/>
              <a:defRPr b="1">
                <a:solidFill>
                  <a:srgbClr val="0433FF"/>
                </a:solidFill>
              </a:defRPr>
            </a:pPr>
            <a:r>
              <a:t>after completing this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rucial : We’ll be running code inside a Jupiter noteboo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815" indent="-297815" defTabSz="391413">
              <a:spcBef>
                <a:spcPts val="2800"/>
              </a:spcBef>
              <a:defRPr sz="2100"/>
            </a:pPr>
            <a:r>
              <a:t>Crucial : We’ll be running code inside a Jupiter notebooks</a:t>
            </a:r>
          </a:p>
          <a:p>
            <a:pPr marL="297815" indent="-297815" defTabSz="391413">
              <a:spcBef>
                <a:spcPts val="2800"/>
              </a:spcBef>
              <a:defRPr sz="2100"/>
            </a:pPr>
            <a:r>
              <a:t>Learn to use a Jupyter notebook well</a:t>
            </a:r>
          </a:p>
          <a:p>
            <a:pPr marL="297815" indent="-297815" defTabSz="391413">
              <a:spcBef>
                <a:spcPts val="2800"/>
              </a:spcBef>
              <a:defRPr sz="2100"/>
            </a:pPr>
            <a:r>
              <a:t>Crucial: We’ll be reading, preprocessing and filtering data with pandas</a:t>
            </a:r>
          </a:p>
          <a:p>
            <a:pPr marL="297815" indent="-297815" defTabSz="391413">
              <a:spcBef>
                <a:spcPts val="2800"/>
              </a:spcBef>
              <a:defRPr sz="2100"/>
            </a:pPr>
            <a:r>
              <a:t>Learn to use pandas well</a:t>
            </a:r>
          </a:p>
          <a:p>
            <a:pPr marL="0" indent="0" defTabSz="391413">
              <a:spcBef>
                <a:spcPts val="2800"/>
              </a:spcBef>
              <a:buSzTx/>
              <a:buNone/>
              <a:defRPr sz="2100" u="sng"/>
            </a:pPr>
            <a:r>
              <a:t>Resources</a:t>
            </a:r>
          </a:p>
          <a:p>
            <a:pPr marL="0" indent="0" defTabSz="391413">
              <a:spcBef>
                <a:spcPts val="2800"/>
              </a:spcBef>
              <a:buSzTx/>
              <a:buNone/>
              <a:defRPr sz="2100"/>
            </a:pPr>
            <a:r>
              <a:t>(1) pandas Jupyter notebooks I and II. Please complete the drills in the notebooks (We’ll check solutions in the next class. This will NOT be graded !)</a:t>
            </a:r>
          </a:p>
          <a:p>
            <a:pPr marL="0" indent="0" defTabSz="391413">
              <a:spcBef>
                <a:spcPts val="2800"/>
              </a:spcBef>
              <a:buSzTx/>
              <a:buNone/>
              <a:defRPr sz="2100"/>
            </a:pPr>
            <a:r>
              <a:t>(2) 10 minutes to pandas @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https://pandas.pydata.org/pandas-docs/stable/10min.html</a:t>
            </a:r>
          </a:p>
          <a:p>
            <a:pPr marL="0" indent="0" defTabSz="391413">
              <a:spcBef>
                <a:spcPts val="2800"/>
              </a:spcBef>
              <a:buSzTx/>
              <a:buNone/>
              <a:defRPr sz="2100"/>
            </a:pPr>
            <a:r>
              <a:t>(3) Video tutorial @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https://www.youtube.com/watch?v=5JnMutdy6Fw</a:t>
            </a:r>
          </a:p>
          <a:p>
            <a:pPr marL="0" indent="0" defTabSz="391413">
              <a:spcBef>
                <a:spcPts val="2800"/>
              </a:spcBef>
              <a:buSzTx/>
              <a:buNone/>
              <a:defRPr sz="2100"/>
            </a:pPr>
            <a:r>
              <a:t>(4) How to use a Jupyter notebook @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https://www.youtube.com/watch?v=HW29067qVWk</a:t>
            </a:r>
          </a:p>
        </p:txBody>
      </p:sp>
      <p:sp>
        <p:nvSpPr>
          <p:cNvPr id="228" name="Links to resources - III &amp; homework !"/>
          <p:cNvSpPr txBox="1"/>
          <p:nvPr/>
        </p:nvSpPr>
        <p:spPr>
          <a:xfrm>
            <a:off x="2088706" y="978916"/>
            <a:ext cx="918393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Links to resources - III &amp; homework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hy machine learning?"/>
          <p:cNvSpPr txBox="1"/>
          <p:nvPr>
            <p:ph type="title"/>
          </p:nvPr>
        </p:nvSpPr>
        <p:spPr>
          <a:xfrm>
            <a:off x="952500" y="254000"/>
            <a:ext cx="11099800" cy="102289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Why machine learning?</a:t>
            </a:r>
          </a:p>
        </p:txBody>
      </p:sp>
      <p:sp>
        <p:nvSpPr>
          <p:cNvPr id="144" name="Vaccine Utilization Supply chain: Challenges"/>
          <p:cNvSpPr txBox="1"/>
          <p:nvPr/>
        </p:nvSpPr>
        <p:spPr>
          <a:xfrm>
            <a:off x="2872676" y="1293300"/>
            <a:ext cx="7259438" cy="69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5" tIns="48765" rIns="48765" bIns="48765">
            <a:spAutoFit/>
          </a:bodyPr>
          <a:lstStyle>
            <a:lvl1pPr algn="l" defTabSz="1300480">
              <a:lnSpc>
                <a:spcPct val="90000"/>
              </a:lnSpc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How much is your house worth?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371" y="2256152"/>
            <a:ext cx="5405197" cy="303703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House sale price  = 3.334 x Size in Sq.ft + log (# of bedrooms - #bathrooms +1) +…"/>
          <p:cNvSpPr txBox="1"/>
          <p:nvPr/>
        </p:nvSpPr>
        <p:spPr>
          <a:xfrm>
            <a:off x="580043" y="5352074"/>
            <a:ext cx="11912697" cy="2957759"/>
          </a:xfrm>
          <a:prstGeom prst="rect">
            <a:avLst/>
          </a:prstGeom>
          <a:ln w="25400">
            <a:solidFill>
              <a:srgbClr val="4472C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5" tIns="48765" rIns="48765" bIns="48765">
            <a:spAutoFit/>
          </a:bodyPr>
          <a:lstStyle/>
          <a:p>
            <a:pPr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House sale price  = 3.434 x (Last sale price in the area) + </a:t>
            </a:r>
          </a:p>
          <a:p>
            <a:pPr lvl="1"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1.1 x Size in Sq.ft + </a:t>
            </a:r>
          </a:p>
          <a:p>
            <a:pPr lvl="2"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log (# of bedrooms + #bathrooms) + </a:t>
            </a:r>
          </a:p>
          <a:p>
            <a:pPr lvl="5"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Walk Score</a:t>
            </a:r>
            <a:r>
              <a:rPr baseline="31999"/>
              <a:t>3.8 </a:t>
            </a:r>
            <a:r>
              <a:t> - </a:t>
            </a:r>
          </a:p>
          <a:p>
            <a:pPr lvl="5"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2 x (age of house) + </a:t>
            </a:r>
          </a:p>
          <a:p>
            <a:pPr lvl="3"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1.4 (Elementary schools rating) + </a:t>
            </a:r>
          </a:p>
          <a:p>
            <a:pPr lvl="3"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1. 5 (Middle School rating) -</a:t>
            </a:r>
          </a:p>
          <a:p>
            <a:pPr lvl="3"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Distance to nearest bus stop + </a:t>
            </a:r>
            <a:r>
              <a:rPr i="1"/>
              <a:t>100 more variables</a:t>
            </a:r>
            <a:r>
              <a:t>… + 120</a:t>
            </a:r>
          </a:p>
        </p:txBody>
      </p:sp>
      <p:sp>
        <p:nvSpPr>
          <p:cNvPr id="147" name="How much is the price estimate if you put your house…"/>
          <p:cNvSpPr txBox="1"/>
          <p:nvPr/>
        </p:nvSpPr>
        <p:spPr>
          <a:xfrm>
            <a:off x="6188731" y="3465988"/>
            <a:ext cx="5593104" cy="61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How much is the price estimate if you put your house </a:t>
            </a:r>
          </a:p>
          <a:p>
            <a:pPr algn="l"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for sale?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machine learning"/>
          <p:cNvSpPr txBox="1"/>
          <p:nvPr>
            <p:ph type="title"/>
          </p:nvPr>
        </p:nvSpPr>
        <p:spPr>
          <a:xfrm>
            <a:off x="952500" y="253999"/>
            <a:ext cx="11099800" cy="83755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What is machine learning</a:t>
            </a:r>
          </a:p>
        </p:txBody>
      </p:sp>
      <p:sp>
        <p:nvSpPr>
          <p:cNvPr id="150" name="House price…"/>
          <p:cNvSpPr txBox="1"/>
          <p:nvPr/>
        </p:nvSpPr>
        <p:spPr>
          <a:xfrm>
            <a:off x="572502" y="3389964"/>
            <a:ext cx="1931391" cy="1179759"/>
          </a:xfrm>
          <a:prstGeom prst="rect">
            <a:avLst/>
          </a:prstGeom>
          <a:ln w="25400">
            <a:solidFill>
              <a:srgbClr val="4472C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5" tIns="48765" rIns="48765" bIns="48765">
            <a:spAutoFit/>
          </a:bodyPr>
          <a:lstStyle/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House price </a:t>
            </a:r>
          </a:p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Prediction </a:t>
            </a:r>
          </a:p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formula</a:t>
            </a:r>
          </a:p>
        </p:txBody>
      </p:sp>
      <p:sp>
        <p:nvSpPr>
          <p:cNvPr id="151" name="Realtors, developers, bank,…"/>
          <p:cNvSpPr txBox="1"/>
          <p:nvPr/>
        </p:nvSpPr>
        <p:spPr>
          <a:xfrm>
            <a:off x="3757576" y="1976913"/>
            <a:ext cx="4252514" cy="1535359"/>
          </a:xfrm>
          <a:prstGeom prst="rect">
            <a:avLst/>
          </a:prstGeom>
          <a:ln w="25400">
            <a:solidFill>
              <a:srgbClr val="4472C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5" tIns="48765" rIns="48765" bIns="48765">
            <a:spAutoFit/>
          </a:bodyPr>
          <a:lstStyle/>
          <a:p>
            <a:pPr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Realtors, developers, bank, </a:t>
            </a:r>
          </a:p>
          <a:p>
            <a:pPr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 other experts</a:t>
            </a:r>
          </a:p>
          <a:p>
            <a:pPr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(Experience + data) = formula</a:t>
            </a:r>
          </a:p>
          <a:p>
            <a:pPr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 prediction</a:t>
            </a:r>
          </a:p>
        </p:txBody>
      </p:sp>
      <p:sp>
        <p:nvSpPr>
          <p:cNvPr id="152" name="Machine learning + data"/>
          <p:cNvSpPr txBox="1"/>
          <p:nvPr/>
        </p:nvSpPr>
        <p:spPr>
          <a:xfrm>
            <a:off x="3732100" y="5327282"/>
            <a:ext cx="3744861" cy="824159"/>
          </a:xfrm>
          <a:prstGeom prst="rect">
            <a:avLst/>
          </a:prstGeom>
          <a:ln w="25400">
            <a:solidFill>
              <a:srgbClr val="4472C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5" tIns="48765" rIns="48765" bIns="48765">
            <a:spAutoFit/>
          </a:bodyPr>
          <a:lstStyle/>
          <a:p>
            <a:pPr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Machine learning + data =</a:t>
            </a:r>
          </a:p>
          <a:p>
            <a:pPr algn="l" defTabSz="1300480"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formula or price or both</a:t>
            </a:r>
          </a:p>
        </p:txBody>
      </p:sp>
      <p:sp>
        <p:nvSpPr>
          <p:cNvPr id="153" name="Line"/>
          <p:cNvSpPr/>
          <p:nvPr/>
        </p:nvSpPr>
        <p:spPr>
          <a:xfrm flipV="1">
            <a:off x="2539181" y="2548052"/>
            <a:ext cx="1147051" cy="1462472"/>
          </a:xfrm>
          <a:prstGeom prst="line">
            <a:avLst/>
          </a:prstGeom>
          <a:ln w="25400">
            <a:solidFill>
              <a:srgbClr val="4472C4"/>
            </a:solidFill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2536467" y="4037264"/>
            <a:ext cx="1152803" cy="1498091"/>
          </a:xfrm>
          <a:prstGeom prst="line">
            <a:avLst/>
          </a:prstGeom>
          <a:ln w="25400">
            <a:solidFill>
              <a:srgbClr val="4472C4"/>
            </a:solidFill>
            <a:tailEnd type="triangle"/>
          </a:ln>
          <a:effectLst>
            <a:outerShdw sx="100000" sy="100000" kx="0" ky="0" algn="b" rotWithShape="0" blurRad="38100" dist="127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8" name="Group"/>
          <p:cNvGrpSpPr/>
          <p:nvPr/>
        </p:nvGrpSpPr>
        <p:grpSpPr>
          <a:xfrm>
            <a:off x="7913499" y="3836410"/>
            <a:ext cx="4723055" cy="3542298"/>
            <a:chOff x="0" y="-1"/>
            <a:chExt cx="4723054" cy="3542296"/>
          </a:xfrm>
        </p:grpSpPr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2"/>
              <a:ext cx="4723055" cy="3542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Rectangle"/>
            <p:cNvSpPr/>
            <p:nvPr/>
          </p:nvSpPr>
          <p:spPr>
            <a:xfrm>
              <a:off x="646300" y="291081"/>
              <a:ext cx="1697591" cy="80399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472C4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Find mapping…"/>
            <p:cNvSpPr txBox="1"/>
            <p:nvPr/>
          </p:nvSpPr>
          <p:spPr>
            <a:xfrm>
              <a:off x="610609" y="384398"/>
              <a:ext cx="1768965" cy="617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Find mapping </a:t>
              </a:r>
            </a:p>
            <a:p>
              <a:pPr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between x and y</a:t>
              </a:r>
            </a:p>
          </p:txBody>
        </p:sp>
      </p:grpSp>
      <p:sp>
        <p:nvSpPr>
          <p:cNvPr id="159" name="Machine Learning"/>
          <p:cNvSpPr txBox="1"/>
          <p:nvPr/>
        </p:nvSpPr>
        <p:spPr>
          <a:xfrm>
            <a:off x="9462289" y="3436989"/>
            <a:ext cx="192144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160" name="Time &amp; multi-expertise intensive…"/>
          <p:cNvSpPr txBox="1"/>
          <p:nvPr/>
        </p:nvSpPr>
        <p:spPr>
          <a:xfrm>
            <a:off x="3762526" y="3662522"/>
            <a:ext cx="3307647" cy="49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40367" indent="-140367" algn="l" defTabSz="914400">
              <a:buSzPct val="1000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Time &amp; multi-expertise intensive</a:t>
            </a:r>
          </a:p>
          <a:p>
            <a:pPr marL="140367" indent="-140367" algn="l" defTabSz="914400">
              <a:buSzPct val="1000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Subjective &amp; may miss key parameters</a:t>
            </a:r>
          </a:p>
        </p:txBody>
      </p:sp>
      <p:sp>
        <p:nvSpPr>
          <p:cNvPr id="161" name="Systematic way to predict price or create formula…"/>
          <p:cNvSpPr txBox="1"/>
          <p:nvPr/>
        </p:nvSpPr>
        <p:spPr>
          <a:xfrm>
            <a:off x="3690689" y="6380324"/>
            <a:ext cx="4137785" cy="49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40367" indent="-140367" algn="l" defTabSz="914400">
              <a:buSzPct val="1000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Systematic way to predict price or create formula</a:t>
            </a:r>
          </a:p>
          <a:p>
            <a:pPr marL="140367" indent="-140367" algn="l" defTabSz="914400">
              <a:buSzPct val="1000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Objective &amp; and can capture majority of variables</a:t>
            </a:r>
          </a:p>
        </p:txBody>
      </p:sp>
      <p:sp>
        <p:nvSpPr>
          <p:cNvPr id="162" name="Machine learning is teaching computers to learn the relationship between…"/>
          <p:cNvSpPr txBox="1"/>
          <p:nvPr/>
        </p:nvSpPr>
        <p:spPr>
          <a:xfrm>
            <a:off x="533040" y="7817787"/>
            <a:ext cx="1193871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Machine learning is teaching computers to learn the relationship between</a:t>
            </a:r>
          </a:p>
          <a:p>
            <a:pPr>
              <a:defRPr b="1"/>
            </a:pPr>
            <a:r>
              <a:t>Variables, here in this example x (e.g. walk score), and y (house price in 100,000 $)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tellectual Framework"/>
          <p:cNvSpPr txBox="1"/>
          <p:nvPr>
            <p:ph type="title"/>
          </p:nvPr>
        </p:nvSpPr>
        <p:spPr>
          <a:xfrm>
            <a:off x="952500" y="254000"/>
            <a:ext cx="11099800" cy="85475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INFO 6105: Intellectual Framework</a:t>
            </a:r>
          </a:p>
        </p:txBody>
      </p:sp>
      <p:sp>
        <p:nvSpPr>
          <p:cNvPr id="165" name="Supervised Learning"/>
          <p:cNvSpPr txBox="1"/>
          <p:nvPr/>
        </p:nvSpPr>
        <p:spPr>
          <a:xfrm>
            <a:off x="4308804" y="1172819"/>
            <a:ext cx="4310991" cy="4737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Supervised Machine Learning</a:t>
            </a:r>
          </a:p>
        </p:txBody>
      </p:sp>
      <p:sp>
        <p:nvSpPr>
          <p:cNvPr id="166" name="Line"/>
          <p:cNvSpPr/>
          <p:nvPr/>
        </p:nvSpPr>
        <p:spPr>
          <a:xfrm flipH="1">
            <a:off x="3013723" y="1671123"/>
            <a:ext cx="3367190" cy="12647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6343593" y="1671105"/>
            <a:ext cx="2821056" cy="12696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Neighborhood algos…"/>
          <p:cNvSpPr txBox="1"/>
          <p:nvPr/>
        </p:nvSpPr>
        <p:spPr>
          <a:xfrm>
            <a:off x="382674" y="3008889"/>
            <a:ext cx="5152849" cy="15786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Neighborhood or similarity-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based algorithms</a:t>
            </a:r>
          </a:p>
          <a:p>
            <a:pPr>
              <a:defRPr>
                <a:solidFill>
                  <a:srgbClr val="0433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(e.g. K-nearest neighbors,</a:t>
            </a:r>
          </a:p>
          <a:p>
            <a:pPr>
              <a:defRPr>
                <a:solidFill>
                  <a:srgbClr val="0433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Decision trees and their ensembles)</a:t>
            </a:r>
          </a:p>
        </p:txBody>
      </p:sp>
      <p:sp>
        <p:nvSpPr>
          <p:cNvPr id="169" name="Neighborhood algos…"/>
          <p:cNvSpPr txBox="1"/>
          <p:nvPr/>
        </p:nvSpPr>
        <p:spPr>
          <a:xfrm>
            <a:off x="6407757" y="3008889"/>
            <a:ext cx="5955082" cy="15786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Stochastic gradient descent (SGD)-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based methods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(e.g. Linear regression,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Logistic regression, and Neural networks)</a:t>
            </a:r>
          </a:p>
        </p:txBody>
      </p:sp>
      <p:sp>
        <p:nvSpPr>
          <p:cNvPr id="170" name="Supervised Learning"/>
          <p:cNvSpPr txBox="1"/>
          <p:nvPr/>
        </p:nvSpPr>
        <p:spPr>
          <a:xfrm>
            <a:off x="3817137" y="6521360"/>
            <a:ext cx="4666693" cy="4737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Unsupervised Machine Learning</a:t>
            </a:r>
          </a:p>
        </p:txBody>
      </p:sp>
      <p:sp>
        <p:nvSpPr>
          <p:cNvPr id="171" name="Supervised Learning"/>
          <p:cNvSpPr txBox="1"/>
          <p:nvPr/>
        </p:nvSpPr>
        <p:spPr>
          <a:xfrm>
            <a:off x="865477" y="7945274"/>
            <a:ext cx="4187242" cy="8420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Correlation based clustering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(e.g Hierarchical clustering)</a:t>
            </a:r>
          </a:p>
        </p:txBody>
      </p:sp>
      <p:sp>
        <p:nvSpPr>
          <p:cNvPr id="172" name="Supervised Learning"/>
          <p:cNvSpPr txBox="1"/>
          <p:nvPr/>
        </p:nvSpPr>
        <p:spPr>
          <a:xfrm>
            <a:off x="7108556" y="7945274"/>
            <a:ext cx="5124502" cy="8420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Dimensionality reduction methods</a:t>
            </a:r>
          </a:p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(e.g. Principal Component Analysis)</a:t>
            </a:r>
          </a:p>
        </p:txBody>
      </p:sp>
      <p:sp>
        <p:nvSpPr>
          <p:cNvPr id="173" name="Line"/>
          <p:cNvSpPr/>
          <p:nvPr/>
        </p:nvSpPr>
        <p:spPr>
          <a:xfrm flipH="1">
            <a:off x="2617686" y="7004321"/>
            <a:ext cx="3396375" cy="82439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5976739" y="7004301"/>
            <a:ext cx="3552417" cy="8195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850" y="4740619"/>
            <a:ext cx="2403396" cy="180254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ource: medium.com, researchgate, clarity.pk, quora.com"/>
          <p:cNvSpPr txBox="1"/>
          <p:nvPr/>
        </p:nvSpPr>
        <p:spPr>
          <a:xfrm>
            <a:off x="4390668" y="4605882"/>
            <a:ext cx="403296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source: medium.com, researchgate, clarity.pk,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quora.com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21782" y="4704164"/>
            <a:ext cx="2119640" cy="1591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62779" y="1166578"/>
            <a:ext cx="3686185" cy="1094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63001" y="6399781"/>
            <a:ext cx="2829004" cy="1434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urse structure"/>
          <p:cNvSpPr txBox="1"/>
          <p:nvPr>
            <p:ph type="title"/>
          </p:nvPr>
        </p:nvSpPr>
        <p:spPr>
          <a:xfrm>
            <a:off x="952500" y="254000"/>
            <a:ext cx="11099800" cy="70594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Course structure</a:t>
            </a:r>
          </a:p>
        </p:txBody>
      </p:sp>
      <p:sp>
        <p:nvSpPr>
          <p:cNvPr id="182" name="Course has 12 modules, one module per week"/>
          <p:cNvSpPr txBox="1"/>
          <p:nvPr/>
        </p:nvSpPr>
        <p:spPr>
          <a:xfrm>
            <a:off x="2646030" y="1310457"/>
            <a:ext cx="7469938" cy="473759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Course has 10 -12  modules, one module per week</a:t>
            </a:r>
          </a:p>
        </p:txBody>
      </p:sp>
      <p:sp>
        <p:nvSpPr>
          <p:cNvPr id="183" name="Contents of a typical module…"/>
          <p:cNvSpPr txBox="1"/>
          <p:nvPr/>
        </p:nvSpPr>
        <p:spPr>
          <a:xfrm>
            <a:off x="345232" y="4341467"/>
            <a:ext cx="4681628" cy="8420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Contents of a typical module</a:t>
            </a:r>
          </a:p>
          <a:p>
            <a:pPr>
              <a:defRPr b="1"/>
            </a:pPr>
            <a:r>
              <a:t>(Python code, math, &amp; intuition)</a:t>
            </a:r>
          </a:p>
        </p:txBody>
      </p:sp>
      <p:sp>
        <p:nvSpPr>
          <p:cNvPr id="184" name="Video lectures (2 — 6)"/>
          <p:cNvSpPr txBox="1"/>
          <p:nvPr/>
        </p:nvSpPr>
        <p:spPr>
          <a:xfrm>
            <a:off x="6840621" y="2732857"/>
            <a:ext cx="3271013" cy="4737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Video lectures (2 — 6)</a:t>
            </a:r>
          </a:p>
        </p:txBody>
      </p:sp>
      <p:sp>
        <p:nvSpPr>
          <p:cNvPr id="185" name="Jupiter notebooks with Python code"/>
          <p:cNvSpPr txBox="1"/>
          <p:nvPr/>
        </p:nvSpPr>
        <p:spPr>
          <a:xfrm>
            <a:off x="6805062" y="5853317"/>
            <a:ext cx="3675177" cy="473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Email me with questions</a:t>
            </a:r>
          </a:p>
        </p:txBody>
      </p:sp>
      <p:sp>
        <p:nvSpPr>
          <p:cNvPr id="186" name="Data for the notebooks"/>
          <p:cNvSpPr txBox="1"/>
          <p:nvPr/>
        </p:nvSpPr>
        <p:spPr>
          <a:xfrm>
            <a:off x="6832602" y="4293134"/>
            <a:ext cx="3480105" cy="473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Data for the notebooks</a:t>
            </a:r>
          </a:p>
        </p:txBody>
      </p:sp>
      <p:sp>
        <p:nvSpPr>
          <p:cNvPr id="187" name="Slides used in the lectures"/>
          <p:cNvSpPr txBox="1"/>
          <p:nvPr/>
        </p:nvSpPr>
        <p:spPr>
          <a:xfrm>
            <a:off x="6788295" y="3449475"/>
            <a:ext cx="6002631" cy="4737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Python code inside of Jupiter notebooks</a:t>
            </a:r>
          </a:p>
        </p:txBody>
      </p:sp>
      <p:sp>
        <p:nvSpPr>
          <p:cNvPr id="188" name="Links to more resources on the web"/>
          <p:cNvSpPr txBox="1"/>
          <p:nvPr/>
        </p:nvSpPr>
        <p:spPr>
          <a:xfrm>
            <a:off x="6809481" y="6696930"/>
            <a:ext cx="5342738" cy="4737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Links to more resources on the web</a:t>
            </a:r>
          </a:p>
        </p:txBody>
      </p:sp>
      <p:sp>
        <p:nvSpPr>
          <p:cNvPr id="189" name="Email me with help requests"/>
          <p:cNvSpPr txBox="1"/>
          <p:nvPr/>
        </p:nvSpPr>
        <p:spPr>
          <a:xfrm>
            <a:off x="6803181" y="5073203"/>
            <a:ext cx="3942183" cy="473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Slides used in the lectures</a:t>
            </a:r>
          </a:p>
        </p:txBody>
      </p:sp>
      <p:sp>
        <p:nvSpPr>
          <p:cNvPr id="190" name="Line"/>
          <p:cNvSpPr/>
          <p:nvPr/>
        </p:nvSpPr>
        <p:spPr>
          <a:xfrm flipV="1">
            <a:off x="5039395" y="2963312"/>
            <a:ext cx="1797673" cy="179767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V="1">
            <a:off x="5049025" y="3717244"/>
            <a:ext cx="1775832" cy="103059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V="1">
            <a:off x="5007962" y="4528134"/>
            <a:ext cx="1853482" cy="2325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5053798" y="4746464"/>
            <a:ext cx="1763845" cy="59055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5049284" y="4747971"/>
            <a:ext cx="1776673" cy="13814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5051388" y="4759538"/>
            <a:ext cx="1774570" cy="21959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Links to more resources on the web"/>
          <p:cNvSpPr txBox="1"/>
          <p:nvPr/>
        </p:nvSpPr>
        <p:spPr>
          <a:xfrm>
            <a:off x="6840469" y="7414482"/>
            <a:ext cx="5229962" cy="8420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Test your understanding questions</a:t>
            </a:r>
          </a:p>
          <a:p>
            <a:pPr>
              <a:defRPr b="1"/>
            </a:pPr>
            <a:r>
              <a:t>(Self-evaluation)</a:t>
            </a:r>
          </a:p>
        </p:txBody>
      </p:sp>
      <p:sp>
        <p:nvSpPr>
          <p:cNvPr id="197" name="Line"/>
          <p:cNvSpPr/>
          <p:nvPr/>
        </p:nvSpPr>
        <p:spPr>
          <a:xfrm>
            <a:off x="5060162" y="4684579"/>
            <a:ext cx="1758223" cy="31757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Links to more resources on the web"/>
          <p:cNvSpPr txBox="1"/>
          <p:nvPr/>
        </p:nvSpPr>
        <p:spPr>
          <a:xfrm>
            <a:off x="6853412" y="8732745"/>
            <a:ext cx="5556708" cy="473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A virtual office session every 2 weeks</a:t>
            </a:r>
          </a:p>
        </p:txBody>
      </p:sp>
      <p:sp>
        <p:nvSpPr>
          <p:cNvPr id="199" name="Line"/>
          <p:cNvSpPr/>
          <p:nvPr/>
        </p:nvSpPr>
        <p:spPr>
          <a:xfrm>
            <a:off x="5053883" y="4843579"/>
            <a:ext cx="1764523" cy="418537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urse Grading"/>
          <p:cNvSpPr txBox="1"/>
          <p:nvPr>
            <p:ph type="title"/>
          </p:nvPr>
        </p:nvSpPr>
        <p:spPr>
          <a:xfrm>
            <a:off x="952500" y="254000"/>
            <a:ext cx="11099800" cy="70594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Course Grading</a:t>
            </a:r>
          </a:p>
        </p:txBody>
      </p:sp>
      <p:sp>
        <p:nvSpPr>
          <p:cNvPr id="202" name="Three assignments…"/>
          <p:cNvSpPr txBox="1"/>
          <p:nvPr/>
        </p:nvSpPr>
        <p:spPr>
          <a:xfrm>
            <a:off x="2410303" y="1871320"/>
            <a:ext cx="296448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Three assignments</a:t>
            </a:r>
          </a:p>
          <a:p>
            <a:pPr>
              <a:defRPr b="1"/>
            </a:pPr>
            <a:r>
              <a:t>(70%)</a:t>
            </a:r>
          </a:p>
        </p:txBody>
      </p:sp>
      <p:sp>
        <p:nvSpPr>
          <p:cNvPr id="203" name="One final project…"/>
          <p:cNvSpPr txBox="1"/>
          <p:nvPr/>
        </p:nvSpPr>
        <p:spPr>
          <a:xfrm>
            <a:off x="2413354" y="3877917"/>
            <a:ext cx="260329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One final project</a:t>
            </a:r>
          </a:p>
          <a:p>
            <a:pPr>
              <a:defRPr b="1"/>
            </a:pPr>
            <a:r>
              <a:t>(30%)</a:t>
            </a:r>
          </a:p>
        </p:txBody>
      </p:sp>
      <p:sp>
        <p:nvSpPr>
          <p:cNvPr id="204" name="Final grade ="/>
          <p:cNvSpPr txBox="1"/>
          <p:nvPr/>
        </p:nvSpPr>
        <p:spPr>
          <a:xfrm>
            <a:off x="294741" y="2925420"/>
            <a:ext cx="2014017" cy="473759"/>
          </a:xfrm>
          <a:prstGeom prst="rect">
            <a:avLst/>
          </a:prstGeom>
          <a:ln w="12700"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Final grade =</a:t>
            </a:r>
          </a:p>
        </p:txBody>
      </p:sp>
      <p:sp>
        <p:nvSpPr>
          <p:cNvPr id="205" name="+"/>
          <p:cNvSpPr txBox="1"/>
          <p:nvPr/>
        </p:nvSpPr>
        <p:spPr>
          <a:xfrm>
            <a:off x="3566414" y="3096870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+</a:t>
            </a:r>
          </a:p>
        </p:txBody>
      </p:sp>
      <p:sp>
        <p:nvSpPr>
          <p:cNvPr id="206" name="Descriptive/Objective questions…"/>
          <p:cNvSpPr txBox="1"/>
          <p:nvPr/>
        </p:nvSpPr>
        <p:spPr>
          <a:xfrm>
            <a:off x="6447513" y="1774636"/>
            <a:ext cx="5084217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Descriptive/Objective questions </a:t>
            </a:r>
          </a:p>
          <a:p>
            <a:pPr marL="476250" indent="-476250" algn="l">
              <a:buSzPct val="100000"/>
              <a:buAutoNum type="arabicPeriod" startAt="1"/>
            </a:pPr>
            <a:r>
              <a:t>Coding questions, </a:t>
            </a:r>
          </a:p>
          <a:p>
            <a:pPr marL="476250" indent="-476250" algn="l">
              <a:buSzPct val="100000"/>
              <a:buAutoNum type="arabicPeriod" startAt="1"/>
            </a:pPr>
            <a:r>
              <a:t>Every third week</a:t>
            </a:r>
          </a:p>
        </p:txBody>
      </p:sp>
      <p:sp>
        <p:nvSpPr>
          <p:cNvPr id="207" name="One final project beginning at week 4…"/>
          <p:cNvSpPr txBox="1"/>
          <p:nvPr/>
        </p:nvSpPr>
        <p:spPr>
          <a:xfrm>
            <a:off x="6447513" y="3086299"/>
            <a:ext cx="6450331" cy="26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 defTabSz="457200">
              <a:buSzPct val="100000"/>
              <a:buAutoNum type="arabicPeriod" startAt="1"/>
            </a:pPr>
            <a:r>
              <a:t>One final project beginning at week 4</a:t>
            </a:r>
          </a:p>
          <a:p>
            <a:pPr marL="228600" indent="-228600" algn="l" defTabSz="457200">
              <a:buSzPct val="100000"/>
              <a:buAutoNum type="arabicPeriod" startAt="1"/>
            </a:pPr>
            <a:r>
              <a:t>Data will be given</a:t>
            </a:r>
          </a:p>
          <a:p>
            <a:pPr marL="228600" indent="-228600" algn="l" defTabSz="457200">
              <a:buSzPct val="100000"/>
              <a:buAutoNum type="arabicPeriod" startAt="1"/>
            </a:pPr>
            <a:r>
              <a:t>Problem will be defined</a:t>
            </a:r>
          </a:p>
          <a:p>
            <a:pPr marL="228600" indent="-228600" algn="l" defTabSz="457200">
              <a:buSzPct val="100000"/>
              <a:buAutoNum type="arabicPeriod" startAt="1"/>
            </a:pPr>
            <a:r>
              <a:t> You need to submit code that goes all the way from data processing to final results</a:t>
            </a:r>
          </a:p>
          <a:p>
            <a:pPr marL="228600" indent="-228600" algn="l" defTabSz="457200">
              <a:buSzPct val="100000"/>
              <a:buAutoNum type="arabicPeriod" startAt="1"/>
            </a:pPr>
            <a:r>
              <a:t>Machine learning model performance visualizations are very important for project</a:t>
            </a:r>
          </a:p>
        </p:txBody>
      </p:sp>
      <p:sp>
        <p:nvSpPr>
          <p:cNvPr id="208" name="Line"/>
          <p:cNvSpPr/>
          <p:nvPr/>
        </p:nvSpPr>
        <p:spPr>
          <a:xfrm>
            <a:off x="5292006" y="2402583"/>
            <a:ext cx="1099151" cy="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5292006" y="4383782"/>
            <a:ext cx="1099151" cy="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81" y="5280161"/>
            <a:ext cx="6247874" cy="413053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ource: billboard.com"/>
          <p:cNvSpPr txBox="1"/>
          <p:nvPr/>
        </p:nvSpPr>
        <p:spPr>
          <a:xfrm>
            <a:off x="6527596" y="9266783"/>
            <a:ext cx="161330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Source: billboard.com</a:t>
            </a:r>
          </a:p>
        </p:txBody>
      </p:sp>
      <p:sp>
        <p:nvSpPr>
          <p:cNvPr id="212" name="Important:…"/>
          <p:cNvSpPr txBox="1"/>
          <p:nvPr/>
        </p:nvSpPr>
        <p:spPr>
          <a:xfrm>
            <a:off x="7525514" y="6055314"/>
            <a:ext cx="3751403" cy="26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u="sng"/>
            </a:pPr>
            <a:r>
              <a:t>Important:</a:t>
            </a:r>
          </a:p>
          <a:p>
            <a:pPr algn="l"/>
            <a:r>
              <a:t>If you want to do your own project, you can. But, we will have to discuss it before you start.</a:t>
            </a:r>
          </a:p>
          <a:p>
            <a:pPr algn="l">
              <a:defRPr i="1"/>
            </a:pPr>
            <a:r>
              <a:t>Project work in teams in highly recommended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oks for the course"/>
          <p:cNvSpPr txBox="1"/>
          <p:nvPr>
            <p:ph type="title"/>
          </p:nvPr>
        </p:nvSpPr>
        <p:spPr>
          <a:xfrm>
            <a:off x="952500" y="254000"/>
            <a:ext cx="11099800" cy="1128408"/>
          </a:xfrm>
          <a:prstGeom prst="rect">
            <a:avLst/>
          </a:prstGeom>
        </p:spPr>
        <p:txBody>
          <a:bodyPr/>
          <a:lstStyle>
            <a:lvl1pPr defTabSz="549148">
              <a:defRPr sz="4000"/>
            </a:lvl1pPr>
          </a:lstStyle>
          <a:p>
            <a:pPr/>
            <a:r>
              <a:t>Textbooks for the course</a:t>
            </a:r>
          </a:p>
        </p:txBody>
      </p:sp>
      <p:sp>
        <p:nvSpPr>
          <p:cNvPr id="215" name="Body"/>
          <p:cNvSpPr txBox="1"/>
          <p:nvPr>
            <p:ph type="body" idx="1"/>
          </p:nvPr>
        </p:nvSpPr>
        <p:spPr>
          <a:xfrm>
            <a:off x="209010" y="3048270"/>
            <a:ext cx="11220993" cy="6448057"/>
          </a:xfrm>
          <a:prstGeom prst="rect">
            <a:avLst/>
          </a:prstGeom>
        </p:spPr>
        <p:txBody>
          <a:bodyPr anchor="t"/>
          <a:lstStyle/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  <a:r>
              <a:t>Introduction to Machine Learning with Python: A Guide for Data Scientists, Andreas C. Müller and Sarah Guido</a:t>
            </a:r>
          </a:p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</a:p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  <a:r>
              <a:t>Python Machine Learning: Machine Learning and Deep Learning with Python, scikit-learn, and TensorFlow, 2nd Edition, Sebastian Raschka and Vahid Mirjalili</a:t>
            </a:r>
          </a:p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</a:p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  <a:r>
              <a:t>An Introduction to Statistical Learning: With Applications in R, Daniela Witten, Gareth James, Robert Tibshirani, and Trevor Hastie (Legally free e-book here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https://www-bcf.usc.edu/~gareth/ISL/</a:t>
            </a:r>
            <a:r>
              <a:t>)</a:t>
            </a:r>
          </a:p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</a:p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  <a:r>
              <a:t>The Elements of Statistical Learning, Jerome H. Friedman, Robert Tibshirani, and Trevor Hastie (legally free e-book here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https://web.stanford.edu/~hastie/ElemStatLearn/</a:t>
            </a:r>
            <a:r>
              <a:t>)</a:t>
            </a:r>
          </a:p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</a:p>
          <a:p>
            <a:pPr marL="112294" indent="-112294" defTabSz="365758">
              <a:spcBef>
                <a:spcPts val="0"/>
              </a:spcBef>
              <a:buSzPct val="100000"/>
              <a:tabLst>
                <a:tab pos="101600" algn="l"/>
                <a:tab pos="355600" algn="l"/>
              </a:tabLst>
              <a:defRPr sz="2500"/>
            </a:pPr>
            <a:r>
              <a:t>Pattern Recognition and Machine Learning, Christopher Bishop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9970" y="685798"/>
            <a:ext cx="3075582" cy="210164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ource:  University of Wisconsin"/>
          <p:cNvSpPr txBox="1"/>
          <p:nvPr/>
        </p:nvSpPr>
        <p:spPr>
          <a:xfrm>
            <a:off x="10095711" y="2764383"/>
            <a:ext cx="2312976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Source:  University of Wisconsin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inks to resources - I"/>
          <p:cNvSpPr txBox="1"/>
          <p:nvPr>
            <p:ph type="title"/>
          </p:nvPr>
        </p:nvSpPr>
        <p:spPr>
          <a:xfrm>
            <a:off x="1384300" y="203198"/>
            <a:ext cx="11099800" cy="11542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Links to resources - I</a:t>
            </a:r>
          </a:p>
        </p:txBody>
      </p:sp>
      <p:sp>
        <p:nvSpPr>
          <p:cNvPr id="220" name="Popular Python packages used: pandas (data wrangling), matplotlib, seaborn (data visualization), scikit-learn (machine learning), bumpy (numerical computations)…"/>
          <p:cNvSpPr txBox="1"/>
          <p:nvPr>
            <p:ph type="body" idx="1"/>
          </p:nvPr>
        </p:nvSpPr>
        <p:spPr>
          <a:xfrm>
            <a:off x="85122" y="3083986"/>
            <a:ext cx="11270707" cy="6677178"/>
          </a:xfrm>
          <a:prstGeom prst="rect">
            <a:avLst/>
          </a:prstGeom>
        </p:spPr>
        <p:txBody>
          <a:bodyPr/>
          <a:lstStyle/>
          <a:p>
            <a:pPr/>
            <a:r>
              <a:t>Popular Python packages used: pandas (data wrangling), matplotlib, seaborn (data visualization), scikit-learn (machine learning), bumpy (numerical computations)</a:t>
            </a:r>
          </a:p>
          <a:p>
            <a:pPr/>
            <a:r>
              <a:t>Jupyter notebooks for interactive, literate programming</a:t>
            </a:r>
          </a:p>
          <a:p>
            <a:pPr/>
            <a:r>
              <a:t>The above packages come nicely bundled together in Anaconda (bigger package) or miniconda (smaller version).</a:t>
            </a:r>
          </a:p>
          <a:p>
            <a:pPr/>
            <a:r>
              <a:t>For download/install please see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https://www.anaconda.com/download/#macos</a:t>
            </a:r>
            <a:r>
              <a:t> (Also has the linux and Windows versions)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2424" y="1222645"/>
            <a:ext cx="3222327" cy="1880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27" y="929084"/>
            <a:ext cx="2172519" cy="217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he python packages to do deep learning (which is not meaningfully functional in scikit-learn) are (1) Keras, a wrapper (2) Tensorflow (Google’s package), (3) PyTorch (Facebook’s package)…"/>
          <p:cNvSpPr txBox="1"/>
          <p:nvPr>
            <p:ph type="body" idx="1"/>
          </p:nvPr>
        </p:nvSpPr>
        <p:spPr>
          <a:xfrm>
            <a:off x="742801" y="1961257"/>
            <a:ext cx="11309499" cy="6916044"/>
          </a:xfrm>
          <a:prstGeom prst="rect">
            <a:avLst/>
          </a:prstGeom>
        </p:spPr>
        <p:txBody>
          <a:bodyPr/>
          <a:lstStyle/>
          <a:p>
            <a:pPr/>
            <a:r>
              <a:t>The python packages to do deep learning (which is not meaningfully functional in scikit-learn) are (1) Keras, a wrapper (2) Tensorflow (Google’s package), (3) PyTorch (Facebook’s package)</a:t>
            </a:r>
          </a:p>
          <a:p>
            <a:pPr/>
            <a:r>
              <a:t>It is recommended that you don’t install these packages right now.</a:t>
            </a:r>
          </a:p>
          <a:p>
            <a:pPr/>
            <a:r>
              <a:t>Deep learning is facilitated by GPU (CPU’s are typically many times slower for DL). We will use free google cola, a cloud compute for our deep learning examples. We will install these packages on google cola</a:t>
            </a:r>
          </a:p>
        </p:txBody>
      </p:sp>
      <p:sp>
        <p:nvSpPr>
          <p:cNvPr id="225" name="Links to resources - II"/>
          <p:cNvSpPr txBox="1"/>
          <p:nvPr/>
        </p:nvSpPr>
        <p:spPr>
          <a:xfrm>
            <a:off x="4040123" y="1105916"/>
            <a:ext cx="517855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Links to resources - 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