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V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XI</a:t>
            </a:r>
          </a:p>
        </p:txBody>
      </p:sp>
      <p:sp>
        <p:nvSpPr>
          <p:cNvPr id="120" name="The activations, loss functions, and SGD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2">
              <a:defRPr sz="3400"/>
            </a:pPr>
            <a:r>
              <a:t>The activations, loss functions, and SGD </a:t>
            </a:r>
          </a:p>
          <a:p>
            <a:pPr defTabSz="537462">
              <a:defRPr sz="3400"/>
            </a:pPr>
            <a:r>
              <a:t>of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quishing function I: Logistic or sigmoid &amp; tanh"/>
          <p:cNvSpPr txBox="1"/>
          <p:nvPr>
            <p:ph type="title"/>
          </p:nvPr>
        </p:nvSpPr>
        <p:spPr>
          <a:xfrm>
            <a:off x="952500" y="254000"/>
            <a:ext cx="11099800" cy="1059752"/>
          </a:xfrm>
          <a:prstGeom prst="rect">
            <a:avLst/>
          </a:prstGeom>
        </p:spPr>
        <p:txBody>
          <a:bodyPr/>
          <a:lstStyle>
            <a:lvl1pPr defTabSz="578358">
              <a:defRPr sz="3900"/>
            </a:lvl1pPr>
          </a:lstStyle>
          <a:p>
            <a:pPr/>
            <a:r>
              <a:t>Squishing function I: Logistic or sigmoid &amp; tanh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742" y="2202484"/>
            <a:ext cx="5876858" cy="373622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Z can be numbers from your transformed vector…"/>
          <p:cNvSpPr txBox="1"/>
          <p:nvPr/>
        </p:nvSpPr>
        <p:spPr>
          <a:xfrm>
            <a:off x="6557488" y="2257893"/>
            <a:ext cx="5588128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Z can be numbers from your transformed vector</a:t>
            </a:r>
          </a:p>
          <a:p>
            <a:pPr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Theta of z gives you non-linearly squished output !</a:t>
            </a:r>
          </a:p>
        </p:txBody>
      </p:sp>
      <p:sp>
        <p:nvSpPr>
          <p:cNvPr id="125" name="Common activation for final layer with two classes…"/>
          <p:cNvSpPr txBox="1"/>
          <p:nvPr/>
        </p:nvSpPr>
        <p:spPr>
          <a:xfrm>
            <a:off x="103722" y="6116613"/>
            <a:ext cx="6984131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Common activation for final layer with two classes</a:t>
            </a:r>
          </a:p>
          <a:p>
            <a:pPr marL="250031" indent="-250031" algn="l">
              <a:buSzPct val="145000"/>
              <a:buChar char="•"/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Can be used in earlier layers, but learn slowly at either ends!</a:t>
            </a:r>
          </a:p>
          <a:p>
            <a:pPr marL="250031" indent="-250031" algn="l">
              <a:buSzPct val="145000"/>
              <a:buChar char="•"/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Multiclass extension of sigmoid is softmax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8221" y="5394421"/>
            <a:ext cx="5373707" cy="4037056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ource: towards data science"/>
          <p:cNvSpPr txBox="1"/>
          <p:nvPr/>
        </p:nvSpPr>
        <p:spPr>
          <a:xfrm>
            <a:off x="53499" y="9474572"/>
            <a:ext cx="1551840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Source: towards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quishing function II: ReLU"/>
          <p:cNvSpPr txBox="1"/>
          <p:nvPr>
            <p:ph type="title"/>
          </p:nvPr>
        </p:nvSpPr>
        <p:spPr>
          <a:xfrm>
            <a:off x="952500" y="254000"/>
            <a:ext cx="11099800" cy="105975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Squishing function II: ReLU</a:t>
            </a:r>
          </a:p>
        </p:txBody>
      </p:sp>
      <p:sp>
        <p:nvSpPr>
          <p:cNvPr id="130" name="ReLU stands for rectified linear unit"/>
          <p:cNvSpPr txBox="1"/>
          <p:nvPr/>
        </p:nvSpPr>
        <p:spPr>
          <a:xfrm>
            <a:off x="410342" y="2138022"/>
            <a:ext cx="397855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ReLU stands for rectified linear unit</a:t>
            </a:r>
          </a:p>
        </p:txBody>
      </p:sp>
      <p:sp>
        <p:nvSpPr>
          <p:cNvPr id="131" name="Most popular activation function in DNNs…"/>
          <p:cNvSpPr txBox="1"/>
          <p:nvPr/>
        </p:nvSpPr>
        <p:spPr>
          <a:xfrm>
            <a:off x="4802253" y="3019070"/>
            <a:ext cx="6539072" cy="295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  <a:r>
              <a:t>Most popular activation function in DNNs</a:t>
            </a: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  <a:r>
              <a:t>Usually used in hidden layers except the final layer</a:t>
            </a: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  <a:r>
              <a:t>Great learning for positive values</a:t>
            </a: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  <a:r>
              <a:t>Does a poor job of mapping negative values</a:t>
            </a: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250031" indent="-250031" algn="l">
              <a:buSzPct val="145000"/>
              <a:buChar char="•"/>
              <a:defRPr b="1" sz="2000">
                <a:latin typeface="+mn-lt"/>
                <a:ea typeface="+mn-ea"/>
                <a:cs typeface="+mn-cs"/>
                <a:sym typeface="Helvetica Neue"/>
              </a:defRPr>
            </a:pPr>
            <a:r>
              <a:t>Variations of ReLU have been tried: leaky ReLU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9745" t="0" r="0" b="0"/>
          <a:stretch>
            <a:fillRect/>
          </a:stretch>
        </p:blipFill>
        <p:spPr>
          <a:xfrm>
            <a:off x="291135" y="2979767"/>
            <a:ext cx="3786467" cy="303044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ource: towards data science"/>
          <p:cNvSpPr txBox="1"/>
          <p:nvPr/>
        </p:nvSpPr>
        <p:spPr>
          <a:xfrm>
            <a:off x="53499" y="9474572"/>
            <a:ext cx="1551840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Source: towards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oss function for DNN: Binary cross entropy"/>
          <p:cNvSpPr txBox="1"/>
          <p:nvPr>
            <p:ph type="title"/>
          </p:nvPr>
        </p:nvSpPr>
        <p:spPr>
          <a:xfrm>
            <a:off x="952500" y="76459"/>
            <a:ext cx="11099800" cy="105975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Loss function for DNN: Binary cross entropy</a:t>
            </a:r>
          </a:p>
        </p:txBody>
      </p:sp>
      <p:sp>
        <p:nvSpPr>
          <p:cNvPr id="136" name="Binary cross entropy"/>
          <p:cNvSpPr txBox="1"/>
          <p:nvPr/>
        </p:nvSpPr>
        <p:spPr>
          <a:xfrm>
            <a:off x="2140549" y="871730"/>
            <a:ext cx="2366925" cy="38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Binary cross entropy</a:t>
            </a:r>
          </a:p>
        </p:txBody>
      </p:sp>
      <p:sp>
        <p:nvSpPr>
          <p:cNvPr id="137" name="Source: towards data science"/>
          <p:cNvSpPr txBox="1"/>
          <p:nvPr/>
        </p:nvSpPr>
        <p:spPr>
          <a:xfrm>
            <a:off x="53499" y="9474572"/>
            <a:ext cx="1551840" cy="22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Source: towards data science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2710" t="0" r="115" b="24191"/>
          <a:stretch>
            <a:fillRect/>
          </a:stretch>
        </p:blipFill>
        <p:spPr>
          <a:xfrm>
            <a:off x="188470" y="1196668"/>
            <a:ext cx="5707701" cy="262309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ase (1) Y = 0"/>
          <p:cNvSpPr txBox="1"/>
          <p:nvPr/>
        </p:nvSpPr>
        <p:spPr>
          <a:xfrm>
            <a:off x="775401" y="3880072"/>
            <a:ext cx="160225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Case (1) Y = 0</a:t>
            </a:r>
          </a:p>
        </p:txBody>
      </p:sp>
      <p:sp>
        <p:nvSpPr>
          <p:cNvPr id="140" name="Case (2) Y = 1"/>
          <p:cNvSpPr txBox="1"/>
          <p:nvPr/>
        </p:nvSpPr>
        <p:spPr>
          <a:xfrm>
            <a:off x="3726786" y="3880072"/>
            <a:ext cx="160225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Case (2) Y = 1</a:t>
            </a:r>
          </a:p>
        </p:txBody>
      </p:sp>
      <p:sp>
        <p:nvSpPr>
          <p:cNvPr id="141" name="Loss function is for one row…"/>
          <p:cNvSpPr txBox="1"/>
          <p:nvPr/>
        </p:nvSpPr>
        <p:spPr>
          <a:xfrm>
            <a:off x="5786997" y="1494594"/>
            <a:ext cx="6416517" cy="126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Loss function is for one row</a:t>
            </a:r>
          </a:p>
          <a:p>
            <a:pPr marL="250031" indent="-250031" algn="l">
              <a:buSzPct val="145000"/>
              <a:buChar char="•"/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Cost function is average across bunch of rows</a:t>
            </a:r>
          </a:p>
          <a:p>
            <a:pPr marL="250031" indent="-250031" algn="l">
              <a:buSzPct val="145000"/>
              <a:buChar char="•"/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In multi-class scenario, binary cross-entropy becomes </a:t>
            </a:r>
          </a:p>
          <a:p>
            <a:pPr algn="l">
              <a:defRPr b="1" sz="1800">
                <a:latin typeface="+mn-lt"/>
                <a:ea typeface="+mn-ea"/>
                <a:cs typeface="+mn-cs"/>
                <a:sym typeface="Helvetica Neue"/>
              </a:defRPr>
            </a:pPr>
            <a:r>
              <a:t>categorical cross-entropy</a:t>
            </a:r>
          </a:p>
        </p:txBody>
      </p:sp>
      <p:pic>
        <p:nvPicPr>
          <p:cNvPr id="142" name="Screen Shot 2019-04-05 at 11.45.55 AM.png" descr="Screen Shot 2019-04-05 at 11.45.5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436" y="4535723"/>
            <a:ext cx="11938414" cy="475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st function landscape for SGD"/>
          <p:cNvSpPr txBox="1"/>
          <p:nvPr>
            <p:ph type="title"/>
          </p:nvPr>
        </p:nvSpPr>
        <p:spPr>
          <a:xfrm>
            <a:off x="952500" y="76459"/>
            <a:ext cx="11099800" cy="105975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Cost function landscape for SGD</a:t>
            </a:r>
          </a:p>
        </p:txBody>
      </p:sp>
      <p:sp>
        <p:nvSpPr>
          <p:cNvPr id="145" name="Source: andrewng ml course, Rosie Campbell on Medium"/>
          <p:cNvSpPr txBox="1"/>
          <p:nvPr/>
        </p:nvSpPr>
        <p:spPr>
          <a:xfrm>
            <a:off x="193568" y="9373268"/>
            <a:ext cx="2892553" cy="22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Source: andrewng ml course, Rosie Campbell on Medium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308100"/>
            <a:ext cx="6013602" cy="313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509" y="5423927"/>
            <a:ext cx="6559051" cy="356147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DNN cost function landscape has several saddle points"/>
          <p:cNvSpPr txBox="1"/>
          <p:nvPr/>
        </p:nvSpPr>
        <p:spPr>
          <a:xfrm>
            <a:off x="4283931" y="4610825"/>
            <a:ext cx="813450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DNN cost function landscape has several saddle 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