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9.tif"/><Relationship Id="rId5" Type="http://schemas.openxmlformats.org/officeDocument/2006/relationships/image" Target="../media/image10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tif"/><Relationship Id="rId3" Type="http://schemas.openxmlformats.org/officeDocument/2006/relationships/image" Target="../media/image15.tif"/><Relationship Id="rId4" Type="http://schemas.openxmlformats.org/officeDocument/2006/relationships/image" Target="../media/image16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17.tif"/><Relationship Id="rId5" Type="http://schemas.openxmlformats.org/officeDocument/2006/relationships/image" Target="../media/image18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V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1308">
              <a:defRPr sz="4400"/>
            </a:pPr>
            <a:r>
              <a:t>Module V:</a:t>
            </a:r>
          </a:p>
          <a:p>
            <a:pPr defTabSz="321308">
              <a:defRPr sz="4400"/>
            </a:pPr>
            <a:r>
              <a:t>Introduction to Neural Networks, shallow and deep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" y="2503690"/>
            <a:ext cx="3817950" cy="2497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425" y="5532635"/>
            <a:ext cx="5608683" cy="373232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ource: datanami.com, towardsdatascience.com, Tom Gauld’s tweet"/>
          <p:cNvSpPr txBox="1"/>
          <p:nvPr/>
        </p:nvSpPr>
        <p:spPr>
          <a:xfrm>
            <a:off x="-17846" y="9461448"/>
            <a:ext cx="3251506" cy="225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source: datanami.com, towardsdatascience.com, Tom Gauld’s tweet 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69485" y="3101375"/>
            <a:ext cx="6305566" cy="401191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Line"/>
          <p:cNvSpPr/>
          <p:nvPr/>
        </p:nvSpPr>
        <p:spPr>
          <a:xfrm flipV="1">
            <a:off x="7207250" y="7029449"/>
            <a:ext cx="0" cy="1385451"/>
          </a:xfrm>
          <a:prstGeom prst="line">
            <a:avLst/>
          </a:prstGeom>
          <a:ln w="101600">
            <a:solidFill>
              <a:schemeClr val="accent5">
                <a:satOff val="-41871"/>
                <a:lumOff val="-13058"/>
              </a:schemeClr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We are currently kind…"/>
          <p:cNvSpPr txBox="1"/>
          <p:nvPr/>
        </p:nvSpPr>
        <p:spPr>
          <a:xfrm>
            <a:off x="5677221" y="8615769"/>
            <a:ext cx="314584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are currently kind </a:t>
            </a:r>
          </a:p>
          <a:p>
            <a:pPr/>
            <a:r>
              <a:t>of at this point in time</a:t>
            </a:r>
          </a:p>
        </p:txBody>
      </p:sp>
      <p:sp>
        <p:nvSpPr>
          <p:cNvPr id="126" name="Line"/>
          <p:cNvSpPr/>
          <p:nvPr/>
        </p:nvSpPr>
        <p:spPr>
          <a:xfrm>
            <a:off x="8967764" y="7722174"/>
            <a:ext cx="3451758" cy="1"/>
          </a:xfrm>
          <a:prstGeom prst="line">
            <a:avLst/>
          </a:prstGeom>
          <a:ln w="101600">
            <a:solidFill>
              <a:schemeClr val="accent5">
                <a:satOff val="-41871"/>
                <a:lumOff val="-13058"/>
              </a:schemeClr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Future?"/>
          <p:cNvSpPr txBox="1"/>
          <p:nvPr/>
        </p:nvSpPr>
        <p:spPr>
          <a:xfrm>
            <a:off x="9928197" y="8116494"/>
            <a:ext cx="115336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Future?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eep learning is transforming (almost) everything!"/>
          <p:cNvSpPr txBox="1"/>
          <p:nvPr>
            <p:ph type="title"/>
          </p:nvPr>
        </p:nvSpPr>
        <p:spPr>
          <a:xfrm>
            <a:off x="952500" y="253999"/>
            <a:ext cx="11099800" cy="82490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Deep learning is transforming (almost) everything!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" y="1809750"/>
            <a:ext cx="4907470" cy="326960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Diagnosis without doctors, radiology"/>
          <p:cNvSpPr txBox="1"/>
          <p:nvPr/>
        </p:nvSpPr>
        <p:spPr>
          <a:xfrm>
            <a:off x="122519" y="5213936"/>
            <a:ext cx="518312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Diagnosis without doctors, radiology 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0164" y="1809749"/>
            <a:ext cx="4449201" cy="333690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Apple face id, iPhone 10x"/>
          <p:cNvSpPr txBox="1"/>
          <p:nvPr/>
        </p:nvSpPr>
        <p:spPr>
          <a:xfrm>
            <a:off x="7135986" y="5281388"/>
            <a:ext cx="359755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Apple face id, iPhone 10x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6666" y="5809888"/>
            <a:ext cx="1699424" cy="314344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Amazon Alexa, speech recognition"/>
          <p:cNvSpPr txBox="1"/>
          <p:nvPr/>
        </p:nvSpPr>
        <p:spPr>
          <a:xfrm>
            <a:off x="164492" y="9214228"/>
            <a:ext cx="482772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Amazon Alexa, speech recognition</a:t>
            </a:r>
          </a:p>
        </p:txBody>
      </p:sp>
      <p:sp>
        <p:nvSpPr>
          <p:cNvPr id="136" name="source: newscientist.com, bestbuy.com, medium.com, google.com"/>
          <p:cNvSpPr txBox="1"/>
          <p:nvPr/>
        </p:nvSpPr>
        <p:spPr>
          <a:xfrm>
            <a:off x="9279573" y="1449255"/>
            <a:ext cx="3157729" cy="225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source: newscientist.com, bestbuy.com, medium.com, google.com</a:t>
            </a:r>
          </a:p>
        </p:txBody>
      </p:sp>
      <p:pic>
        <p:nvPicPr>
          <p:cNvPr id="137" name="Screen Shot 2019-03-12 at 2.54.03 PM.png" descr="Screen Shot 2019-03-12 at 2.54.0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52233" y="5877492"/>
            <a:ext cx="6965062" cy="260129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Google autotranslate, language translation"/>
          <p:cNvSpPr txBox="1"/>
          <p:nvPr/>
        </p:nvSpPr>
        <p:spPr>
          <a:xfrm>
            <a:off x="5788378" y="9209630"/>
            <a:ext cx="588904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Google autotranslate, language translation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"/>
          <p:cNvSpPr/>
          <p:nvPr/>
        </p:nvSpPr>
        <p:spPr>
          <a:xfrm>
            <a:off x="6295435" y="1231516"/>
            <a:ext cx="2877732" cy="2003158"/>
          </a:xfrm>
          <a:prstGeom prst="rect">
            <a:avLst/>
          </a:prstGeom>
          <a:solidFill>
            <a:srgbClr val="FFFFFF"/>
          </a:solidFill>
          <a:ln w="25400">
            <a:solidFill>
              <a:srgbClr val="FF231C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1" name="Why is Deep Learning so transformative — I"/>
          <p:cNvSpPr txBox="1"/>
          <p:nvPr>
            <p:ph type="title"/>
          </p:nvPr>
        </p:nvSpPr>
        <p:spPr>
          <a:xfrm>
            <a:off x="952500" y="101599"/>
            <a:ext cx="11099800" cy="729235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Why is Deep Learning so transformative — I</a:t>
            </a:r>
          </a:p>
        </p:txBody>
      </p:sp>
      <p:sp>
        <p:nvSpPr>
          <p:cNvPr id="142" name="Classical machine learning:…"/>
          <p:cNvSpPr txBox="1"/>
          <p:nvPr/>
        </p:nvSpPr>
        <p:spPr>
          <a:xfrm>
            <a:off x="453186" y="8786521"/>
            <a:ext cx="4485895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 machine learning:</a:t>
            </a:r>
          </a:p>
          <a:p>
            <a: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Predictive and/or interpretable model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6303" y="1334494"/>
            <a:ext cx="2497159" cy="1797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7603" y="1358911"/>
            <a:ext cx="2553396" cy="179719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Data: structured and unstructured"/>
          <p:cNvSpPr txBox="1"/>
          <p:nvPr/>
        </p:nvSpPr>
        <p:spPr>
          <a:xfrm>
            <a:off x="3901135" y="734669"/>
            <a:ext cx="48850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Data: structured and unstructured</a:t>
            </a:r>
          </a:p>
        </p:txBody>
      </p:sp>
      <p:sp>
        <p:nvSpPr>
          <p:cNvPr id="146" name="Feature Detector/extractor…"/>
          <p:cNvSpPr txBox="1"/>
          <p:nvPr/>
        </p:nvSpPr>
        <p:spPr>
          <a:xfrm>
            <a:off x="285878" y="3895840"/>
            <a:ext cx="3405379" cy="1072133"/>
          </a:xfrm>
          <a:prstGeom prst="rect">
            <a:avLst/>
          </a:prstGeom>
          <a:ln w="25400">
            <a:solidFill>
              <a:srgbClr val="FF130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Feature Detector/extractor </a:t>
            </a:r>
          </a:p>
          <a:p>
            <a:pPr algn="l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and/or Domain-specific </a:t>
            </a:r>
          </a:p>
          <a:p>
            <a:pPr algn="l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feature Engineering</a:t>
            </a:r>
          </a:p>
        </p:txBody>
      </p:sp>
      <p:sp>
        <p:nvSpPr>
          <p:cNvPr id="147" name="Source: SearchEnterpriseAI-TechTarget, myonlinetraininghub.com, Machine Learning Mastery, Yann LeCun et al, 2015"/>
          <p:cNvSpPr txBox="1"/>
          <p:nvPr/>
        </p:nvSpPr>
        <p:spPr>
          <a:xfrm>
            <a:off x="2530792" y="9488423"/>
            <a:ext cx="6990716" cy="250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Source: SearchEnterpriseAI-TechTarget, myonlinetraininghub.com, Machine Learning Mastery, Yann LeCun </a:t>
            </a:r>
            <a:r>
              <a:rPr i="1">
                <a:latin typeface="+mj-lt"/>
                <a:ea typeface="+mj-ea"/>
                <a:cs typeface="+mj-cs"/>
                <a:sym typeface="Helvetica Neue"/>
              </a:rPr>
              <a:t>et al</a:t>
            </a:r>
            <a:r>
              <a:t>, 2015</a:t>
            </a:r>
          </a:p>
        </p:txBody>
      </p:sp>
      <p:sp>
        <p:nvSpPr>
          <p:cNvPr id="148" name="Linear regression,…"/>
          <p:cNvSpPr txBox="1"/>
          <p:nvPr/>
        </p:nvSpPr>
        <p:spPr>
          <a:xfrm>
            <a:off x="752955" y="5426583"/>
            <a:ext cx="3224531" cy="1364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Linear regression, </a:t>
            </a:r>
          </a:p>
          <a:p>
            <a:pPr algn="l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logistic regression,</a:t>
            </a:r>
          </a:p>
          <a:p>
            <a:pPr algn="l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Support Vector Machines,</a:t>
            </a:r>
          </a:p>
          <a:p>
            <a:pPr algn="l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Random Forests, etc…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659" y="6758178"/>
            <a:ext cx="1986297" cy="167198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Deep Neural Networks"/>
          <p:cNvSpPr txBox="1"/>
          <p:nvPr/>
        </p:nvSpPr>
        <p:spPr>
          <a:xfrm>
            <a:off x="8502997" y="5534978"/>
            <a:ext cx="2753869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Deep Neural Networks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21993" b="56504"/>
          <a:stretch>
            <a:fillRect/>
          </a:stretch>
        </p:blipFill>
        <p:spPr>
          <a:xfrm>
            <a:off x="8488311" y="6154039"/>
            <a:ext cx="2924037" cy="114092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Deep Learning:…"/>
          <p:cNvSpPr txBox="1"/>
          <p:nvPr/>
        </p:nvSpPr>
        <p:spPr>
          <a:xfrm>
            <a:off x="8703188" y="8723021"/>
            <a:ext cx="2156715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Deep Learning:</a:t>
            </a:r>
          </a:p>
          <a:p>
            <a: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Predictive model </a:t>
            </a:r>
          </a:p>
        </p:txBody>
      </p:sp>
      <p:sp>
        <p:nvSpPr>
          <p:cNvPr id="153" name="Line"/>
          <p:cNvSpPr/>
          <p:nvPr/>
        </p:nvSpPr>
        <p:spPr>
          <a:xfrm>
            <a:off x="6240148" y="3321975"/>
            <a:ext cx="3491979" cy="21441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9781546" y="7391216"/>
            <a:ext cx="3" cy="13642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1874104" y="4978239"/>
            <a:ext cx="3" cy="4117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1874104" y="8529525"/>
            <a:ext cx="3" cy="4117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 flipH="1">
            <a:off x="1921440" y="3282996"/>
            <a:ext cx="4293147" cy="5546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y is Deep Learning so transformative — II"/>
          <p:cNvSpPr txBox="1"/>
          <p:nvPr>
            <p:ph type="title"/>
          </p:nvPr>
        </p:nvSpPr>
        <p:spPr>
          <a:xfrm>
            <a:off x="952500" y="101599"/>
            <a:ext cx="11099800" cy="729235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Why is Deep Learning so transformative — II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012" y="1494027"/>
            <a:ext cx="6518404" cy="335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ource: https://medium.com/@srnghn/introduction-to-deep-learning-what-do-i-need-to-know-75794ebc4a62, arXiv:1806.10909v2 4 Jul 2018"/>
          <p:cNvSpPr txBox="1"/>
          <p:nvPr/>
        </p:nvSpPr>
        <p:spPr>
          <a:xfrm>
            <a:off x="1968563" y="9196640"/>
            <a:ext cx="8356474" cy="25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Source: https://medium.com/@srnghn/introduction-to-deep-learning-what-do-i-need-to-know-75794ebc4a62, arXiv:1806.10909v2 4 Jul 2018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9700" y="5510126"/>
            <a:ext cx="3492500" cy="232410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More Data  = More Performance only for DL !"/>
          <p:cNvSpPr txBox="1"/>
          <p:nvPr/>
        </p:nvSpPr>
        <p:spPr>
          <a:xfrm>
            <a:off x="854496" y="5140833"/>
            <a:ext cx="537743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More Data  = More Performance only for DL !</a:t>
            </a:r>
          </a:p>
        </p:txBody>
      </p:sp>
      <p:sp>
        <p:nvSpPr>
          <p:cNvPr id="164" name="Repeating linear and non-linear units can…"/>
          <p:cNvSpPr txBox="1"/>
          <p:nvPr/>
        </p:nvSpPr>
        <p:spPr>
          <a:xfrm>
            <a:off x="5840983" y="7716679"/>
            <a:ext cx="5069333" cy="104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Repeating linear and non-linear units can </a:t>
            </a:r>
          </a:p>
          <a:p>
            <a: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make an infinitely flexible function</a:t>
            </a:r>
          </a:p>
          <a:p>
            <a: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AKA Universal Approximation Theorem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K, DL is great! What do we need to train a DNN ?"/>
          <p:cNvSpPr txBox="1"/>
          <p:nvPr>
            <p:ph type="title"/>
          </p:nvPr>
        </p:nvSpPr>
        <p:spPr>
          <a:xfrm>
            <a:off x="952500" y="101599"/>
            <a:ext cx="11099800" cy="729235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OK, DL is great! What do we need to train a DNN ?</a:t>
            </a:r>
          </a:p>
        </p:txBody>
      </p:sp>
      <p:pic>
        <p:nvPicPr>
          <p:cNvPr id="167" name="deep-learning-developer-frameworks-407.png" descr="deep-learning-developer-frameworks-4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1085850"/>
            <a:ext cx="3571579" cy="188670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he DL framework or package"/>
          <p:cNvSpPr txBox="1"/>
          <p:nvPr/>
        </p:nvSpPr>
        <p:spPr>
          <a:xfrm>
            <a:off x="312586" y="3396031"/>
            <a:ext cx="365760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The DL framework or package</a:t>
            </a:r>
          </a:p>
        </p:txBody>
      </p:sp>
      <p:sp>
        <p:nvSpPr>
          <p:cNvPr id="169" name="Source: nvidia, https://medium.com/@shachishah.ce/do-we-really-need-gpu-for-deep-learning-47042c02efe2, SoftwareLogy"/>
          <p:cNvSpPr txBox="1"/>
          <p:nvPr/>
        </p:nvSpPr>
        <p:spPr>
          <a:xfrm>
            <a:off x="-709220" y="8885859"/>
            <a:ext cx="894953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Source: nvidia, https://medium.com/@shachishah.ce/do-we-really-need-gpu-for-deep-learning-47042c02efe2, SoftwareLogy  </a:t>
            </a:r>
          </a:p>
        </p:txBody>
      </p:sp>
      <p:pic>
        <p:nvPicPr>
          <p:cNvPr id="170" name="1*jmyW9rqn_qWdVx2LlLdUMQ.png" descr="1*jmyW9rqn_qWdVx2LlLdUM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3441" y="2976017"/>
            <a:ext cx="3657603" cy="317166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uitable compute"/>
          <p:cNvSpPr txBox="1"/>
          <p:nvPr/>
        </p:nvSpPr>
        <p:spPr>
          <a:xfrm>
            <a:off x="5066407" y="6418631"/>
            <a:ext cx="217957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Suitable compute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93692" y="5087796"/>
            <a:ext cx="2839123" cy="283912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arge data either locally or…"/>
          <p:cNvSpPr txBox="1"/>
          <p:nvPr/>
        </p:nvSpPr>
        <p:spPr>
          <a:xfrm>
            <a:off x="7257912" y="8081619"/>
            <a:ext cx="471068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Large data either locally or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Less data with transfer learning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ttps://keras.io/#installation"/>
          <p:cNvSpPr txBox="1"/>
          <p:nvPr/>
        </p:nvSpPr>
        <p:spPr>
          <a:xfrm>
            <a:off x="1282113" y="1470165"/>
            <a:ext cx="306187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https://keras.io/#installation</a:t>
            </a:r>
          </a:p>
        </p:txBody>
      </p:sp>
      <p:sp>
        <p:nvSpPr>
          <p:cNvPr id="176" name="Links to specific DL libraries (Python)"/>
          <p:cNvSpPr txBox="1"/>
          <p:nvPr>
            <p:ph type="title"/>
          </p:nvPr>
        </p:nvSpPr>
        <p:spPr>
          <a:xfrm>
            <a:off x="952500" y="101599"/>
            <a:ext cx="11099800" cy="729235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Links to specific DL libraries (Python)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846" y="2057287"/>
            <a:ext cx="4495802" cy="180340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ource: blog.keras.io, pytorch.org, caffe2.ai"/>
          <p:cNvSpPr txBox="1"/>
          <p:nvPr/>
        </p:nvSpPr>
        <p:spPr>
          <a:xfrm>
            <a:off x="4909856" y="9452925"/>
            <a:ext cx="2740661" cy="25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Source: blog.keras.io, pytorch.org, caffe2.ai  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6023" y="4152900"/>
            <a:ext cx="2825656" cy="197795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https://pytorch.org/get-started/locally/"/>
          <p:cNvSpPr txBox="1"/>
          <p:nvPr/>
        </p:nvSpPr>
        <p:spPr>
          <a:xfrm>
            <a:off x="5405144" y="4073664"/>
            <a:ext cx="418841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https://pytorch.org/get-started/locally/</a:t>
            </a:r>
          </a:p>
        </p:txBody>
      </p:sp>
      <p:sp>
        <p:nvSpPr>
          <p:cNvPr id="181" name="https://caffe2.ai/docs/getting-started.html?platform=mac&amp;configuration=prebuilt"/>
          <p:cNvSpPr txBox="1"/>
          <p:nvPr/>
        </p:nvSpPr>
        <p:spPr>
          <a:xfrm>
            <a:off x="4503379" y="6538017"/>
            <a:ext cx="86335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https://caffe2.ai/docs/getting-started.html?platform=mac&amp;configuration=prebuilt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9815" y="7062027"/>
            <a:ext cx="3435051" cy="1803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ifferent DNN architectures for different data types"/>
          <p:cNvSpPr txBox="1"/>
          <p:nvPr>
            <p:ph type="title"/>
          </p:nvPr>
        </p:nvSpPr>
        <p:spPr>
          <a:xfrm>
            <a:off x="952500" y="101599"/>
            <a:ext cx="11099800" cy="729235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Different DNN architectures</a:t>
            </a:r>
          </a:p>
        </p:txBody>
      </p:sp>
      <p:pic>
        <p:nvPicPr>
          <p:cNvPr id="185" name="fpsyg-08-01745-g001.jpg" descr="fpsyg-08-01745-g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121" y="1460225"/>
            <a:ext cx="4540654" cy="154025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Convolutional neural networks (CNNs) for…"/>
          <p:cNvSpPr txBox="1"/>
          <p:nvPr/>
        </p:nvSpPr>
        <p:spPr>
          <a:xfrm>
            <a:off x="17459" y="3629866"/>
            <a:ext cx="5097273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5">
                    <a:satOff val="-41871"/>
                    <a:lumOff val="-13058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Convolutional neural networks (CNNs) for </a:t>
            </a:r>
          </a:p>
          <a:p>
            <a:pPr>
              <a:defRPr sz="2000">
                <a:solidFill>
                  <a:schemeClr val="accent5">
                    <a:satOff val="-41871"/>
                    <a:lumOff val="-13058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image and speech recognition</a:t>
            </a:r>
          </a:p>
        </p:txBody>
      </p:sp>
      <p:sp>
        <p:nvSpPr>
          <p:cNvPr id="187" name="Source: frontiers.org, neuralnetworksanddeeplearning.com,towardsdatascience.com, ResearchGate"/>
          <p:cNvSpPr txBox="1"/>
          <p:nvPr/>
        </p:nvSpPr>
        <p:spPr>
          <a:xfrm>
            <a:off x="4083861" y="9449568"/>
            <a:ext cx="4837075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Source: frontiers.org, neuralnetworksanddeeplearning.com,towardsdatascience.com, ResearchGate </a:t>
            </a:r>
          </a:p>
        </p:txBody>
      </p:sp>
      <p:pic>
        <p:nvPicPr>
          <p:cNvPr id="188" name="tikz41.png" descr="tikz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8440" y="1130299"/>
            <a:ext cx="4171421" cy="207826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tandard, fully connected (fc)…"/>
          <p:cNvSpPr txBox="1"/>
          <p:nvPr/>
        </p:nvSpPr>
        <p:spPr>
          <a:xfrm>
            <a:off x="6647504" y="3629866"/>
            <a:ext cx="3733293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5">
                    <a:satOff val="-41871"/>
                    <a:lumOff val="-13058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Densely or fully connected (fc)</a:t>
            </a:r>
          </a:p>
          <a:p>
            <a:pPr>
              <a:defRPr sz="2000">
                <a:solidFill>
                  <a:schemeClr val="accent5">
                    <a:satOff val="-41871"/>
                    <a:lumOff val="-13058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neural networks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5769" y="5267892"/>
            <a:ext cx="4540652" cy="118946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urrent neural nets (RNNs),…"/>
          <p:cNvSpPr txBox="1"/>
          <p:nvPr/>
        </p:nvSpPr>
        <p:spPr>
          <a:xfrm>
            <a:off x="491999" y="7657857"/>
            <a:ext cx="3666999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Recurrent neural nets (RNNs),</a:t>
            </a:r>
          </a:p>
          <a:p>
            <a: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LSTMs, sequence models for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40447" y="5134335"/>
            <a:ext cx="4283206" cy="227765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Hybrid and mixed architectures…"/>
          <p:cNvSpPr txBox="1"/>
          <p:nvPr/>
        </p:nvSpPr>
        <p:spPr>
          <a:xfrm>
            <a:off x="6839152" y="7816607"/>
            <a:ext cx="368579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Hybrid and other architectures</a:t>
            </a:r>
          </a:p>
        </p:txBody>
      </p:sp>
      <p:sp>
        <p:nvSpPr>
          <p:cNvPr id="194" name="Square"/>
          <p:cNvSpPr/>
          <p:nvPr/>
        </p:nvSpPr>
        <p:spPr>
          <a:xfrm>
            <a:off x="3359150" y="8737475"/>
            <a:ext cx="105867" cy="95283"/>
          </a:xfrm>
          <a:prstGeom prst="rect">
            <a:avLst/>
          </a:prstGeom>
          <a:solidFill>
            <a:schemeClr val="accent5">
              <a:satOff val="-41871"/>
              <a:lumOff val="-13058"/>
            </a:schemeClr>
          </a:solidFill>
          <a:ln w="25400">
            <a:solidFill>
              <a:schemeClr val="accent5">
                <a:satOff val="-41871"/>
                <a:lumOff val="-13058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5" name="Covered in this class"/>
          <p:cNvSpPr txBox="1"/>
          <p:nvPr/>
        </p:nvSpPr>
        <p:spPr>
          <a:xfrm>
            <a:off x="3552688" y="8569215"/>
            <a:ext cx="24577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Covered in this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NN — basic algorithm"/>
          <p:cNvSpPr txBox="1"/>
          <p:nvPr>
            <p:ph type="title"/>
          </p:nvPr>
        </p:nvSpPr>
        <p:spPr>
          <a:xfrm>
            <a:off x="952500" y="101599"/>
            <a:ext cx="11099800" cy="729235"/>
          </a:xfrm>
          <a:prstGeom prst="rect">
            <a:avLst/>
          </a:prstGeom>
        </p:spPr>
        <p:txBody>
          <a:bodyPr/>
          <a:lstStyle>
            <a:lvl1pPr defTabSz="297940">
              <a:defRPr sz="4000"/>
            </a:lvl1pPr>
          </a:lstStyle>
          <a:p>
            <a:pPr/>
            <a:r>
              <a:t>DNN — basic algorithm</a:t>
            </a:r>
          </a:p>
        </p:txBody>
      </p:sp>
      <p:grpSp>
        <p:nvGrpSpPr>
          <p:cNvPr id="200" name="Goal : Convert X vector into Y vector"/>
          <p:cNvGrpSpPr/>
          <p:nvPr/>
        </p:nvGrpSpPr>
        <p:grpSpPr>
          <a:xfrm>
            <a:off x="3662385" y="796662"/>
            <a:ext cx="5507390" cy="1054104"/>
            <a:chOff x="-1" y="-1"/>
            <a:chExt cx="5507388" cy="1054102"/>
          </a:xfrm>
        </p:grpSpPr>
        <p:sp>
          <p:nvSpPr>
            <p:cNvPr id="198" name="Goal : Convert X vector into Y vector"/>
            <p:cNvSpPr txBox="1"/>
            <p:nvPr/>
          </p:nvSpPr>
          <p:spPr>
            <a:xfrm>
              <a:off x="228601" y="152400"/>
              <a:ext cx="505018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D1718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Goal : Convert X vector into Y vector</a:t>
              </a:r>
            </a:p>
          </p:txBody>
        </p:sp>
        <p:pic>
          <p:nvPicPr>
            <p:cNvPr id="199" name="Goal : Convert X vector into Y vector" descr="Goal : Convert X vector into Y vector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2"/>
              <a:ext cx="5507390" cy="10541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1" name="Step I: linearly transform (a.k.a matrix multiply)…"/>
          <p:cNvSpPr txBox="1"/>
          <p:nvPr/>
        </p:nvSpPr>
        <p:spPr>
          <a:xfrm>
            <a:off x="5280123" y="2065398"/>
            <a:ext cx="5446912" cy="7366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2B1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I</a:t>
            </a:r>
            <a:r>
              <a:rPr>
                <a:solidFill>
                  <a:srgbClr val="000000"/>
                </a:solidFill>
              </a:rPr>
              <a:t>: linearly transform (a.k.a matrix multiply)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Input vector</a:t>
            </a:r>
          </a:p>
        </p:txBody>
      </p:sp>
      <p:sp>
        <p:nvSpPr>
          <p:cNvPr id="202" name="Step II: Non-linearly squish output from step I…"/>
          <p:cNvSpPr txBox="1"/>
          <p:nvPr/>
        </p:nvSpPr>
        <p:spPr>
          <a:xfrm>
            <a:off x="5357204" y="3254528"/>
            <a:ext cx="5292750" cy="7366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5">
                    <a:satOff val="-41871"/>
                    <a:lumOff val="-13058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II</a:t>
            </a:r>
            <a:r>
              <a:rPr>
                <a:solidFill>
                  <a:srgbClr val="000000"/>
                </a:solidFill>
              </a:rPr>
              <a:t>: Non-linearly squish output from step I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to calculate the activations vector</a:t>
            </a:r>
          </a:p>
        </p:txBody>
      </p:sp>
      <p:sp>
        <p:nvSpPr>
          <p:cNvPr id="203" name="Step III: Feed forward the activations vector…"/>
          <p:cNvSpPr txBox="1"/>
          <p:nvPr/>
        </p:nvSpPr>
        <p:spPr>
          <a:xfrm>
            <a:off x="5448982" y="4456989"/>
            <a:ext cx="5109196" cy="10414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5">
                    <a:satOff val="-41871"/>
                    <a:lumOff val="-13058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III</a:t>
            </a:r>
            <a:r>
              <a:rPr>
                <a:solidFill>
                  <a:srgbClr val="000000"/>
                </a:solidFill>
              </a:rPr>
              <a:t>: Feed forward the activations vector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To more repetitions of linear transform and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non-linear squish</a:t>
            </a:r>
          </a:p>
        </p:txBody>
      </p:sp>
      <p:sp>
        <p:nvSpPr>
          <p:cNvPr id="204" name="Step IV: Use final layer to predict Y"/>
          <p:cNvSpPr txBox="1"/>
          <p:nvPr/>
        </p:nvSpPr>
        <p:spPr>
          <a:xfrm>
            <a:off x="5971182" y="6027751"/>
            <a:ext cx="4064794" cy="4318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5">
                    <a:satOff val="-41871"/>
                    <a:lumOff val="-13058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IV</a:t>
            </a:r>
            <a:r>
              <a:rPr>
                <a:solidFill>
                  <a:srgbClr val="000000"/>
                </a:solidFill>
              </a:rPr>
              <a:t>: Use final layer to predict Y</a:t>
            </a:r>
          </a:p>
        </p:txBody>
      </p:sp>
      <p:sp>
        <p:nvSpPr>
          <p:cNvPr id="205" name="Step V: Calculate the difference or error between…"/>
          <p:cNvSpPr txBox="1"/>
          <p:nvPr/>
        </p:nvSpPr>
        <p:spPr>
          <a:xfrm>
            <a:off x="5152130" y="7141313"/>
            <a:ext cx="5702897" cy="7366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5">
                    <a:satOff val="-41871"/>
                    <a:lumOff val="-13058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V</a:t>
            </a:r>
            <a:r>
              <a:rPr>
                <a:solidFill>
                  <a:srgbClr val="000000"/>
                </a:solidFill>
              </a:rPr>
              <a:t>: Calculate the difference or error between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predicted Y and actual Y</a:t>
            </a:r>
          </a:p>
        </p:txBody>
      </p:sp>
      <p:sp>
        <p:nvSpPr>
          <p:cNvPr id="206" name="Step VI: Calculate derivative of error…"/>
          <p:cNvSpPr txBox="1"/>
          <p:nvPr/>
        </p:nvSpPr>
        <p:spPr>
          <a:xfrm>
            <a:off x="5858445" y="8254875"/>
            <a:ext cx="4290269" cy="10414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5">
                    <a:satOff val="-41871"/>
                    <a:lumOff val="-13058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VI</a:t>
            </a:r>
            <a:r>
              <a:rPr>
                <a:solidFill>
                  <a:srgbClr val="000000"/>
                </a:solidFill>
              </a:rPr>
              <a:t>: Calculate derivative of error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w.r.t each number in each matrix &amp;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back propagate them!</a:t>
            </a:r>
          </a:p>
        </p:txBody>
      </p:sp>
      <p:sp>
        <p:nvSpPr>
          <p:cNvPr id="207" name="Update matrices…"/>
          <p:cNvSpPr txBox="1"/>
          <p:nvPr/>
        </p:nvSpPr>
        <p:spPr>
          <a:xfrm>
            <a:off x="2164258" y="4648200"/>
            <a:ext cx="2059583" cy="16510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Update matrices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using 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Stochastic 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gradient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Descent (SGD)</a:t>
            </a:r>
          </a:p>
        </p:txBody>
      </p:sp>
      <p:sp>
        <p:nvSpPr>
          <p:cNvPr id="208" name="Matrices…"/>
          <p:cNvSpPr txBox="1"/>
          <p:nvPr/>
        </p:nvSpPr>
        <p:spPr>
          <a:xfrm>
            <a:off x="11291485" y="3710680"/>
            <a:ext cx="1636416" cy="1955801"/>
          </a:xfrm>
          <a:prstGeom prst="rect">
            <a:avLst/>
          </a:prstGeom>
          <a:ln w="25400">
            <a:solidFill>
              <a:srgbClr val="FF30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Matrices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initialized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With 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random 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numbers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to begin with!</a:t>
            </a:r>
          </a:p>
        </p:txBody>
      </p:sp>
      <p:sp>
        <p:nvSpPr>
          <p:cNvPr id="209" name="Stop updating…"/>
          <p:cNvSpPr txBox="1"/>
          <p:nvPr/>
        </p:nvSpPr>
        <p:spPr>
          <a:xfrm>
            <a:off x="184496" y="6658713"/>
            <a:ext cx="1904307" cy="1651001"/>
          </a:xfrm>
          <a:prstGeom prst="rect">
            <a:avLst/>
          </a:prstGeom>
          <a:ln w="25400">
            <a:solidFill>
              <a:srgbClr val="FF141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Stop updating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Matrices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When the error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No longer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Decreases</a:t>
            </a:r>
          </a:p>
        </p:txBody>
      </p:sp>
      <p:sp>
        <p:nvSpPr>
          <p:cNvPr id="210" name="Line"/>
          <p:cNvSpPr/>
          <p:nvPr/>
        </p:nvSpPr>
        <p:spPr>
          <a:xfrm>
            <a:off x="8083549" y="2788590"/>
            <a:ext cx="3" cy="5575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8083549" y="3956989"/>
            <a:ext cx="2" cy="5575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8096249" y="5480989"/>
            <a:ext cx="2" cy="5575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8096249" y="6509688"/>
            <a:ext cx="2" cy="5575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>
            <a:off x="8096249" y="7855890"/>
            <a:ext cx="2" cy="5575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Final…"/>
          <p:cNvSpPr txBox="1"/>
          <p:nvPr/>
        </p:nvSpPr>
        <p:spPr>
          <a:xfrm>
            <a:off x="125400" y="8597775"/>
            <a:ext cx="2022500" cy="1041401"/>
          </a:xfrm>
          <a:prstGeom prst="rect">
            <a:avLst/>
          </a:prstGeom>
          <a:ln w="25400">
            <a:solidFill>
              <a:srgbClr val="FF141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Final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Predicted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Output Y vectors</a:t>
            </a:r>
          </a:p>
        </p:txBody>
      </p:sp>
      <p:sp>
        <p:nvSpPr>
          <p:cNvPr id="216" name="Line"/>
          <p:cNvSpPr/>
          <p:nvPr/>
        </p:nvSpPr>
        <p:spPr>
          <a:xfrm flipV="1">
            <a:off x="3024583" y="6286498"/>
            <a:ext cx="2" cy="249955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>
            <a:off x="3011600" y="8798748"/>
            <a:ext cx="2897721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flipV="1">
            <a:off x="2990849" y="4077994"/>
            <a:ext cx="2" cy="55750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 flipV="1">
            <a:off x="3003550" y="2812843"/>
            <a:ext cx="2365652" cy="127655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>
            <a:off x="2981792" y="4086633"/>
            <a:ext cx="2407453" cy="8628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>
            <a:off x="1073150" y="5561829"/>
            <a:ext cx="1092201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 flipH="1">
            <a:off x="1060449" y="5549129"/>
            <a:ext cx="2" cy="11540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1060449" y="8210194"/>
            <a:ext cx="2" cy="4064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 flipH="1" flipV="1">
            <a:off x="10389244" y="2551027"/>
            <a:ext cx="1080851" cy="19577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 flipH="1">
            <a:off x="10516314" y="4472211"/>
            <a:ext cx="978084" cy="4440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