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7" autoAdjust="0"/>
    <p:restoredTop sz="60207" autoAdjust="0"/>
  </p:normalViewPr>
  <p:slideViewPr>
    <p:cSldViewPr snapToGrid="0">
      <p:cViewPr>
        <p:scale>
          <a:sx n="63" d="100"/>
          <a:sy n="63" d="100"/>
        </p:scale>
        <p:origin x="4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399E5-91E8-47EF-A7FE-DFFF4FDDF04A}" type="datetimeFigureOut">
              <a:rPr lang="fi-FI" smtClean="0"/>
              <a:t>9.12.2019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7A588-08F3-48B6-8F92-76B0282D7B9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65666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Commit request phase and commit phase. We want to use async messaging and loose coupling.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7A588-08F3-48B6-8F92-76B0282D7B91}" type="slidenum">
              <a:rPr lang="fi-FI" smtClean="0"/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33262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step executes update in a local transaction</a:t>
            </a:r>
          </a:p>
          <a:p>
            <a:r>
              <a:rPr lang="en-US" dirty="0"/>
              <a:t>Emits message</a:t>
            </a:r>
          </a:p>
          <a:p>
            <a:r>
              <a:rPr lang="en-US" dirty="0"/>
              <a:t>Failure of local transition starts a revert of previous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7A588-08F3-48B6-8F92-76B0282D7B91}" type="slidenum">
              <a:rPr lang="fi-FI" smtClean="0"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67318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async messages here makes us loosely coupled. Buffering and retries </a:t>
            </a:r>
            <a:r>
              <a:rPr lang="en-US" dirty="0" err="1"/>
              <a:t>etc</a:t>
            </a:r>
            <a:r>
              <a:rPr lang="en-US" dirty="0"/>
              <a:t> might be nicely provided by the messaging infrastructure.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7A588-08F3-48B6-8F92-76B0282D7B91}" type="slidenum">
              <a:rPr lang="fi-FI" smtClean="0"/>
              <a:t>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97698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and elegant. Works for smaller sagas. Might need lock step releases which is problematic for complex apps.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7A588-08F3-48B6-8F92-76B0282D7B91}" type="slidenum">
              <a:rPr lang="fi-FI" smtClean="0"/>
              <a:t>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35597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Central component which is a finite state machine. Do not put business logic into orchestrator. </a:t>
            </a:r>
          </a:p>
          <a:p>
            <a:endParaRPr lang="en-US" dirty="0"/>
          </a:p>
          <a:p>
            <a:r>
              <a:rPr lang="en-US" dirty="0"/>
              <a:t>This would be it for saga if everything just went according to plan but they do not and things ----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7A588-08F3-48B6-8F92-76B0282D7B91}" type="slidenum">
              <a:rPr lang="fi-FI" smtClean="0"/>
              <a:t>9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92159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Compensating transactions. Emit messages which leads to rollback of all steps previously executed.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7A588-08F3-48B6-8F92-76B0282D7B91}" type="slidenum">
              <a:rPr lang="fi-FI" smtClean="0"/>
              <a:t>10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43446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ACD is done but what about I ? Isolation? We cannot guarantee that. But we can work with and around it.</a:t>
            </a:r>
          </a:p>
          <a:p>
            <a:r>
              <a:rPr lang="en-US" dirty="0"/>
              <a:t>We don’t want two concurrent sagas to interfere with each other. Remember we do not have guaranteed message ordering.</a:t>
            </a:r>
          </a:p>
          <a:p>
            <a:r>
              <a:rPr lang="en-US" dirty="0"/>
              <a:t>We can use sematic locking and VERIFICATION_PENDING is one such method. Another saga is wary of using information from a saga in VERIFICATION_PENDING state.</a:t>
            </a:r>
          </a:p>
          <a:p>
            <a:r>
              <a:rPr lang="en-US" dirty="0"/>
              <a:t>Business critical steps can be run in 2PC and we make a conscious decision to do that. Safety over availability.</a:t>
            </a:r>
          </a:p>
          <a:p>
            <a:endParaRPr lang="en-US" dirty="0"/>
          </a:p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7A588-08F3-48B6-8F92-76B0282D7B91}" type="slidenum">
              <a:rPr lang="fi-FI" smtClean="0"/>
              <a:t>11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81456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7A588-08F3-48B6-8F92-76B0282D7B91}" type="slidenum">
              <a:rPr lang="fi-FI" smtClean="0"/>
              <a:t>13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30675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12/09/2019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12/09/2019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12/09/2019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12/09/2019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12/09/2019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12/09/2019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12/09/2019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12/09/2019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12/09/2019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12/09/2019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12/09/2019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12/09/2019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croservices-patterns/ftgo-application" TargetMode="External"/><Relationship Id="rId3" Type="http://schemas.openxmlformats.org/officeDocument/2006/relationships/image" Target="../media/image4.png"/><Relationship Id="rId7" Type="http://schemas.openxmlformats.org/officeDocument/2006/relationships/hyperlink" Target="mailto:sakundu@Microsoft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10" Type="http://schemas.openxmlformats.org/officeDocument/2006/relationships/image" Target="../media/image14.png"/><Relationship Id="rId4" Type="http://schemas.microsoft.com/office/2007/relationships/hdphoto" Target="../media/hdphoto2.wdp"/><Relationship Id="rId9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6D8EC-35BB-4C86-99F1-E3C5CC9B2E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transacTions</a:t>
            </a:r>
            <a:r>
              <a:rPr lang="en-US" dirty="0"/>
              <a:t> In Microservices</a:t>
            </a: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7C7D5D-27D8-4B76-8FFA-17117FF414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Designing without ACID guarantees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868657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0E2D3DCD-4716-40AA-90C0-6F2F9F116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A0951EB2-4B27-40B0-8C43-D862F82328D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946" t="32435" r="1" b="124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37BACED-9574-4AAE-9D04-510030835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12192000" cy="2610465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B4131D-41D4-42CE-A1AC-68EE7E2DCD62}"/>
              </a:ext>
            </a:extLst>
          </p:cNvPr>
          <p:cNvSpPr txBox="1"/>
          <p:nvPr/>
        </p:nvSpPr>
        <p:spPr>
          <a:xfrm>
            <a:off x="1051560" y="4355692"/>
            <a:ext cx="9085940" cy="1472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300" cap="all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Compensating transactions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A08BC01-A289-44B6-9133-2814052F9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9CD65F9-B9FF-4981-AB43-F25748584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82EC907-6C80-4890-9ECB-3019DBC4D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480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E20707D-5841-41A3-B3F5-FD5979CAE6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D4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F05012-3070-48EC-BC58-E908A8D70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3">
              <a:alphaModFix amt="5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2" descr="A drawing of a person&#10;&#10;Description automatically generated">
            <a:extLst>
              <a:ext uri="{FF2B5EF4-FFF2-40B4-BE49-F238E27FC236}">
                <a16:creationId xmlns:a16="http://schemas.microsoft.com/office/drawing/2014/main" id="{D1F6066E-5CF2-445C-9A08-46ACEEF3202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54" r="5136" b="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3EAD004-AB0B-4352-9991-A040EA93DF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00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D92D-9BA7-46BC-A281-A6992D673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samples in </a:t>
            </a:r>
            <a:r>
              <a:rPr lang="en-US" dirty="0">
                <a:solidFill>
                  <a:srgbClr val="FF0000"/>
                </a:solidFill>
              </a:rPr>
              <a:t>C#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A6E93-D2F3-4F9A-AB03-0882526175AA}"/>
              </a:ext>
            </a:extLst>
          </p:cNvPr>
          <p:cNvSpPr txBox="1"/>
          <p:nvPr/>
        </p:nvSpPr>
        <p:spPr>
          <a:xfrm>
            <a:off x="1069848" y="2705100"/>
            <a:ext cx="7574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JAVA, I meant JAVA ;)</a:t>
            </a:r>
          </a:p>
        </p:txBody>
      </p:sp>
    </p:spTree>
    <p:extLst>
      <p:ext uri="{BB962C8B-B14F-4D97-AF65-F5344CB8AC3E}">
        <p14:creationId xmlns:p14="http://schemas.microsoft.com/office/powerpoint/2010/main" val="230025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AC7226-68AF-4EF7-A090-99E172FAE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6516241" cy="38490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sz="3500">
                <a:blipFill dpi="0" rotWithShape="1">
                  <a:blip r:embed="rId5"/>
                  <a:srcRect/>
                  <a:tile tx="6350" ty="-127000" sx="65000" sy="64000" flip="none" algn="tl"/>
                </a:blipFill>
              </a:rPr>
              <a:t>Sachin kundu </a:t>
            </a:r>
            <a:r>
              <a:rPr lang="en-US" sz="3500">
                <a:blipFill dpi="0" rotWithShape="1">
                  <a:blip r:embed="rId5"/>
                  <a:srcRect/>
                  <a:tile tx="6350" ty="-127000" sx="65000" sy="64000" flip="none" algn="tl"/>
                </a:blipFill>
                <a:hlinkClick r:id="rId7"/>
              </a:rPr>
              <a:t>sakundu@Microsoft.com</a:t>
            </a:r>
            <a:br>
              <a:rPr lang="en-US" sz="3500">
                <a:blipFill dpi="0" rotWithShape="1">
                  <a:blip r:embed="rId5"/>
                  <a:srcRect/>
                  <a:tile tx="6350" ty="-127000" sx="65000" sy="64000" flip="none" algn="tl"/>
                </a:blipFill>
              </a:rPr>
            </a:br>
            <a:br>
              <a:rPr lang="en-US" sz="3500">
                <a:blipFill dpi="0" rotWithShape="1">
                  <a:blip r:embed="rId5"/>
                  <a:srcRect/>
                  <a:tile tx="6350" ty="-127000" sx="65000" sy="64000" flip="none" algn="tl"/>
                </a:blipFill>
              </a:rPr>
            </a:br>
            <a:r>
              <a:rPr lang="en-US" sz="3500">
                <a:blipFill dpi="0" rotWithShape="1">
                  <a:blip r:embed="rId5"/>
                  <a:srcRect/>
                  <a:tile tx="6350" ty="-127000" sx="65000" sy="64000" flip="none" algn="tl"/>
                </a:blipFill>
                <a:hlinkClick r:id="rId8"/>
              </a:rPr>
              <a:t>https://github.com/microservices-patterns/ftgo-application</a:t>
            </a:r>
            <a:endParaRPr lang="en-US" sz="3500">
              <a:blipFill dpi="0" rotWithShape="1">
                <a:blip r:embed="rId5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7B8F3DA9-838F-4C75-8758-619124D8FF8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7" b="7"/>
          <a:stretch/>
        </p:blipFill>
        <p:spPr>
          <a:xfrm>
            <a:off x="7966237" y="1903298"/>
            <a:ext cx="3051400" cy="3051400"/>
          </a:xfrm>
          <a:custGeom>
            <a:avLst/>
            <a:gdLst>
              <a:gd name="connsiteX0" fmla="*/ 1525700 w 3051400"/>
              <a:gd name="connsiteY0" fmla="*/ 171641 h 3051400"/>
              <a:gd name="connsiteX1" fmla="*/ 2879759 w 3051400"/>
              <a:gd name="connsiteY1" fmla="*/ 1525700 h 3051400"/>
              <a:gd name="connsiteX2" fmla="*/ 1525700 w 3051400"/>
              <a:gd name="connsiteY2" fmla="*/ 2879759 h 3051400"/>
              <a:gd name="connsiteX3" fmla="*/ 171641 w 3051400"/>
              <a:gd name="connsiteY3" fmla="*/ 1525700 h 3051400"/>
              <a:gd name="connsiteX4" fmla="*/ 1525700 w 3051400"/>
              <a:gd name="connsiteY4" fmla="*/ 171641 h 3051400"/>
              <a:gd name="connsiteX5" fmla="*/ 1525700 w 3051400"/>
              <a:gd name="connsiteY5" fmla="*/ 133499 h 3051400"/>
              <a:gd name="connsiteX6" fmla="*/ 133499 w 3051400"/>
              <a:gd name="connsiteY6" fmla="*/ 1525700 h 3051400"/>
              <a:gd name="connsiteX7" fmla="*/ 1525700 w 3051400"/>
              <a:gd name="connsiteY7" fmla="*/ 2917901 h 3051400"/>
              <a:gd name="connsiteX8" fmla="*/ 2917901 w 3051400"/>
              <a:gd name="connsiteY8" fmla="*/ 1525700 h 3051400"/>
              <a:gd name="connsiteX9" fmla="*/ 1525700 w 3051400"/>
              <a:gd name="connsiteY9" fmla="*/ 133499 h 3051400"/>
              <a:gd name="connsiteX10" fmla="*/ 1525700 w 3051400"/>
              <a:gd name="connsiteY10" fmla="*/ 0 h 3051400"/>
              <a:gd name="connsiteX11" fmla="*/ 3051400 w 3051400"/>
              <a:gd name="connsiteY11" fmla="*/ 1525700 h 3051400"/>
              <a:gd name="connsiteX12" fmla="*/ 1525700 w 3051400"/>
              <a:gd name="connsiteY12" fmla="*/ 3051400 h 3051400"/>
              <a:gd name="connsiteX13" fmla="*/ 0 w 3051400"/>
              <a:gd name="connsiteY13" fmla="*/ 1525700 h 3051400"/>
              <a:gd name="connsiteX14" fmla="*/ 1525700 w 3051400"/>
              <a:gd name="connsiteY14" fmla="*/ 0 h 305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51400" h="3051400">
                <a:moveTo>
                  <a:pt x="1525700" y="171641"/>
                </a:moveTo>
                <a:cubicBezTo>
                  <a:pt x="2273526" y="171641"/>
                  <a:pt x="2879759" y="777874"/>
                  <a:pt x="2879759" y="1525700"/>
                </a:cubicBezTo>
                <a:cubicBezTo>
                  <a:pt x="2879759" y="2273526"/>
                  <a:pt x="2273526" y="2879759"/>
                  <a:pt x="1525700" y="2879759"/>
                </a:cubicBezTo>
                <a:cubicBezTo>
                  <a:pt x="777874" y="2879759"/>
                  <a:pt x="171641" y="2273526"/>
                  <a:pt x="171641" y="1525700"/>
                </a:cubicBezTo>
                <a:cubicBezTo>
                  <a:pt x="171641" y="777874"/>
                  <a:pt x="777874" y="171641"/>
                  <a:pt x="1525700" y="171641"/>
                </a:cubicBezTo>
                <a:close/>
                <a:moveTo>
                  <a:pt x="1525700" y="133499"/>
                </a:moveTo>
                <a:cubicBezTo>
                  <a:pt x="756809" y="133499"/>
                  <a:pt x="133499" y="756809"/>
                  <a:pt x="133499" y="1525700"/>
                </a:cubicBezTo>
                <a:cubicBezTo>
                  <a:pt x="133499" y="2294591"/>
                  <a:pt x="756809" y="2917901"/>
                  <a:pt x="1525700" y="2917901"/>
                </a:cubicBezTo>
                <a:cubicBezTo>
                  <a:pt x="2294591" y="2917901"/>
                  <a:pt x="2917901" y="2294591"/>
                  <a:pt x="2917901" y="1525700"/>
                </a:cubicBezTo>
                <a:cubicBezTo>
                  <a:pt x="2917901" y="756809"/>
                  <a:pt x="2294591" y="133499"/>
                  <a:pt x="1525700" y="133499"/>
                </a:cubicBezTo>
                <a:close/>
                <a:moveTo>
                  <a:pt x="1525700" y="0"/>
                </a:moveTo>
                <a:cubicBezTo>
                  <a:pt x="2368321" y="0"/>
                  <a:pt x="3051400" y="683079"/>
                  <a:pt x="3051400" y="1525700"/>
                </a:cubicBezTo>
                <a:cubicBezTo>
                  <a:pt x="3051400" y="2368321"/>
                  <a:pt x="2368321" y="3051400"/>
                  <a:pt x="1525700" y="3051400"/>
                </a:cubicBezTo>
                <a:cubicBezTo>
                  <a:pt x="683079" y="3051400"/>
                  <a:pt x="0" y="2368321"/>
                  <a:pt x="0" y="1525700"/>
                </a:cubicBezTo>
                <a:cubicBezTo>
                  <a:pt x="0" y="683079"/>
                  <a:pt x="683079" y="0"/>
                  <a:pt x="1525700" y="0"/>
                </a:cubicBezTo>
                <a:close/>
              </a:path>
            </a:pathLst>
          </a:custGeom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F89E8A61-4429-4D20-ACFB-BA75A17B9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6237" y="1903298"/>
            <a:ext cx="3051400" cy="3051400"/>
          </a:xfrm>
          <a:custGeom>
            <a:avLst/>
            <a:gdLst>
              <a:gd name="connsiteX0" fmla="*/ 3657600 w 7315200"/>
              <a:gd name="connsiteY0" fmla="*/ 411480 h 7315200"/>
              <a:gd name="connsiteX1" fmla="*/ 6903720 w 7315200"/>
              <a:gd name="connsiteY1" fmla="*/ 3657600 h 7315200"/>
              <a:gd name="connsiteX2" fmla="*/ 3657600 w 7315200"/>
              <a:gd name="connsiteY2" fmla="*/ 6903720 h 7315200"/>
              <a:gd name="connsiteX3" fmla="*/ 411480 w 7315200"/>
              <a:gd name="connsiteY3" fmla="*/ 3657600 h 7315200"/>
              <a:gd name="connsiteX4" fmla="*/ 3657600 w 7315200"/>
              <a:gd name="connsiteY4" fmla="*/ 411480 h 7315200"/>
              <a:gd name="connsiteX5" fmla="*/ 3657600 w 7315200"/>
              <a:gd name="connsiteY5" fmla="*/ 320040 h 7315200"/>
              <a:gd name="connsiteX6" fmla="*/ 320040 w 7315200"/>
              <a:gd name="connsiteY6" fmla="*/ 3657600 h 7315200"/>
              <a:gd name="connsiteX7" fmla="*/ 3657600 w 7315200"/>
              <a:gd name="connsiteY7" fmla="*/ 6995160 h 7315200"/>
              <a:gd name="connsiteX8" fmla="*/ 6995160 w 7315200"/>
              <a:gd name="connsiteY8" fmla="*/ 3657600 h 7315200"/>
              <a:gd name="connsiteX9" fmla="*/ 3657600 w 7315200"/>
              <a:gd name="connsiteY9" fmla="*/ 320040 h 7315200"/>
              <a:gd name="connsiteX10" fmla="*/ 3657600 w 7315200"/>
              <a:gd name="connsiteY10" fmla="*/ 0 h 7315200"/>
              <a:gd name="connsiteX11" fmla="*/ 7315200 w 7315200"/>
              <a:gd name="connsiteY11" fmla="*/ 3657600 h 7315200"/>
              <a:gd name="connsiteX12" fmla="*/ 3657600 w 7315200"/>
              <a:gd name="connsiteY12" fmla="*/ 7315200 h 7315200"/>
              <a:gd name="connsiteX13" fmla="*/ 0 w 7315200"/>
              <a:gd name="connsiteY13" fmla="*/ 3657600 h 7315200"/>
              <a:gd name="connsiteX14" fmla="*/ 3657600 w 7315200"/>
              <a:gd name="connsiteY14" fmla="*/ 0 h 73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315200" h="7315200">
                <a:moveTo>
                  <a:pt x="3657600" y="411480"/>
                </a:moveTo>
                <a:cubicBezTo>
                  <a:pt x="5450383" y="411480"/>
                  <a:pt x="6903720" y="1864817"/>
                  <a:pt x="6903720" y="3657600"/>
                </a:cubicBezTo>
                <a:cubicBezTo>
                  <a:pt x="6903720" y="5450383"/>
                  <a:pt x="5450383" y="6903720"/>
                  <a:pt x="3657600" y="6903720"/>
                </a:cubicBezTo>
                <a:cubicBezTo>
                  <a:pt x="1864817" y="6903720"/>
                  <a:pt x="411480" y="5450383"/>
                  <a:pt x="411480" y="3657600"/>
                </a:cubicBezTo>
                <a:cubicBezTo>
                  <a:pt x="411480" y="1864817"/>
                  <a:pt x="1864817" y="411480"/>
                  <a:pt x="3657600" y="411480"/>
                </a:cubicBezTo>
                <a:close/>
                <a:moveTo>
                  <a:pt x="3657600" y="320040"/>
                </a:moveTo>
                <a:cubicBezTo>
                  <a:pt x="1814317" y="320040"/>
                  <a:pt x="320040" y="1814317"/>
                  <a:pt x="320040" y="3657600"/>
                </a:cubicBezTo>
                <a:cubicBezTo>
                  <a:pt x="320040" y="5500883"/>
                  <a:pt x="1814317" y="6995160"/>
                  <a:pt x="3657600" y="6995160"/>
                </a:cubicBezTo>
                <a:cubicBezTo>
                  <a:pt x="5500883" y="6995160"/>
                  <a:pt x="6995160" y="5500883"/>
                  <a:pt x="6995160" y="3657600"/>
                </a:cubicBezTo>
                <a:cubicBezTo>
                  <a:pt x="6995160" y="1814317"/>
                  <a:pt x="5500883" y="320040"/>
                  <a:pt x="3657600" y="320040"/>
                </a:cubicBezTo>
                <a:close/>
                <a:moveTo>
                  <a:pt x="3657600" y="0"/>
                </a:moveTo>
                <a:cubicBezTo>
                  <a:pt x="5677637" y="0"/>
                  <a:pt x="7315200" y="1637563"/>
                  <a:pt x="7315200" y="3657600"/>
                </a:cubicBezTo>
                <a:cubicBezTo>
                  <a:pt x="7315200" y="5677637"/>
                  <a:pt x="5677637" y="7315200"/>
                  <a:pt x="3657600" y="7315200"/>
                </a:cubicBezTo>
                <a:cubicBezTo>
                  <a:pt x="1637563" y="7315200"/>
                  <a:pt x="0" y="5677637"/>
                  <a:pt x="0" y="3657600"/>
                </a:cubicBezTo>
                <a:cubicBezTo>
                  <a:pt x="0" y="1637563"/>
                  <a:pt x="1637563" y="0"/>
                  <a:pt x="3657600" y="0"/>
                </a:cubicBezTo>
                <a:close/>
              </a:path>
            </a:pathLst>
          </a:custGeom>
          <a:blipFill dpi="0" rotWithShape="1">
            <a:blip r:embed="rId10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595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B384DB2-5DBE-4000-BBD8-68F4A6F35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497EEB-0DDE-4044-AAB7-899504057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72078"/>
            <a:ext cx="12192000" cy="309575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91D5588-0A43-44F8-8BF9-4BD0CB073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218262"/>
            <a:ext cx="1080904" cy="1080902"/>
            <a:chOff x="9685338" y="4460675"/>
            <a:chExt cx="1080904" cy="108090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6F04B2-EA02-4F51-91CB-9399DBE724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24F9A86-344F-4139-A831-9D8F3E0EE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A8EBEC-A396-4143-B1D9-ACFCDB3F0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32" y="3803009"/>
            <a:ext cx="10953136" cy="16047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1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Monolith application using spring</a:t>
            </a:r>
          </a:p>
        </p:txBody>
      </p:sp>
      <p:pic>
        <p:nvPicPr>
          <p:cNvPr id="7" name="Picture 6" descr="A picture containing bird&#10;&#10;Description automatically generated">
            <a:extLst>
              <a:ext uri="{FF2B5EF4-FFF2-40B4-BE49-F238E27FC236}">
                <a16:creationId xmlns:a16="http://schemas.microsoft.com/office/drawing/2014/main" id="{1A630D13-012B-422F-A28B-D7880B6153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982" y="1407432"/>
            <a:ext cx="10284036" cy="203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10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DF559-976A-41AE-BB1E-04DD5E05F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50066"/>
            <a:ext cx="10058400" cy="1609344"/>
          </a:xfrm>
        </p:spPr>
        <p:txBody>
          <a:bodyPr/>
          <a:lstStyle/>
          <a:p>
            <a:r>
              <a:rPr lang="en-US" dirty="0"/>
              <a:t>Distributed transactions </a:t>
            </a:r>
            <a:r>
              <a:rPr lang="en-US"/>
              <a:t>– DTP-2PC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5609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DDA5-A067-4C2A-B2CB-8B0ED873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sagas</a:t>
            </a:r>
            <a:endParaRPr lang="fi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C325D-1775-4712-AED7-66B009AD9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8615" y="5351132"/>
            <a:ext cx="9052560" cy="1066800"/>
          </a:xfrm>
        </p:spPr>
        <p:txBody>
          <a:bodyPr>
            <a:normAutofit/>
          </a:bodyPr>
          <a:lstStyle/>
          <a:p>
            <a:r>
              <a:rPr lang="en-US" sz="4000" dirty="0"/>
              <a:t>A sequence of local transactions</a:t>
            </a:r>
            <a:endParaRPr lang="fi-FI" sz="4000" dirty="0"/>
          </a:p>
        </p:txBody>
      </p:sp>
    </p:spTree>
    <p:extLst>
      <p:ext uri="{BB962C8B-B14F-4D97-AF65-F5344CB8AC3E}">
        <p14:creationId xmlns:p14="http://schemas.microsoft.com/office/powerpoint/2010/main" val="293487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1B82DB-1038-4936-8417-9E5D618BE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548" y="643467"/>
            <a:ext cx="8044904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37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4CDC7EA-7132-4B6B-B313-1624F93B2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909" y="800011"/>
            <a:ext cx="8344182" cy="525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38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4CFDD4A-4FA1-4CD9-90D5-E253C2040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4818" y="720071"/>
            <a:ext cx="5417868" cy="5417858"/>
            <a:chOff x="1311770" y="720071"/>
            <a:chExt cx="5417868" cy="541785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1770" y="720071"/>
              <a:ext cx="5417868" cy="541785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8390" y="1006688"/>
              <a:ext cx="4844628" cy="484462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F09E17C-3EDA-4A2B-858B-2C6BD49B6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507" y="1316890"/>
            <a:ext cx="4606394" cy="42242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>
                <a:solidFill>
                  <a:srgbClr val="FFFFFF"/>
                </a:solidFill>
              </a:rPr>
              <a:t>Saga messaging patterns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0290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E2D3DCD-4716-40AA-90C0-6F2F9F116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picture containing holding&#10;&#10;Description automatically generated">
            <a:extLst>
              <a:ext uri="{FF2B5EF4-FFF2-40B4-BE49-F238E27FC236}">
                <a16:creationId xmlns:a16="http://schemas.microsoft.com/office/drawing/2014/main" id="{D60F4F6E-7142-4960-B73F-51B9FCF0C54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091" t="23103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37BACED-9574-4AAE-9D04-510030835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12192000" cy="2610465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F89C9A-A35F-440C-8EBA-FE406FD10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400">
                <a:blipFill dpi="0" rotWithShape="1">
                  <a:blip r:embed="rId5"/>
                  <a:srcRect/>
                  <a:tile tx="6350" ty="-127000" sx="65000" sy="64000" flip="none" algn="tl"/>
                </a:blipFill>
              </a:rPr>
              <a:t>choreography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A08BC01-A289-44B6-9133-2814052F9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9CD65F9-B9FF-4981-AB43-F25748584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82EC907-6C80-4890-9ECB-3019DBC4D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8149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E2D3DCD-4716-40AA-90C0-6F2F9F116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picture containing person, man, holding, looking&#10;&#10;Description automatically generated">
            <a:extLst>
              <a:ext uri="{FF2B5EF4-FFF2-40B4-BE49-F238E27FC236}">
                <a16:creationId xmlns:a16="http://schemas.microsoft.com/office/drawing/2014/main" id="{E34B702D-5A85-43EE-A1EF-CF37FE775AC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091" t="18744" b="4647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37BACED-9574-4AAE-9D04-510030835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12192000" cy="2610465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8EF262-E803-43BA-8F8A-86170C488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400">
                <a:blipFill dpi="0" rotWithShape="1">
                  <a:blip r:embed="rId5"/>
                  <a:srcRect/>
                  <a:tile tx="6350" ty="-127000" sx="65000" sy="64000" flip="none" algn="tl"/>
                </a:blipFill>
              </a:rPr>
              <a:t>orchestration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A08BC01-A289-44B6-9133-2814052F9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9CD65F9-B9FF-4981-AB43-F25748584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82EC907-6C80-4890-9ECB-3019DBC4D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0637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</Words>
  <Application>Microsoft Office PowerPoint</Application>
  <PresentationFormat>Widescreen</PresentationFormat>
  <Paragraphs>35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Rockwell</vt:lpstr>
      <vt:lpstr>Rockwell Condensed</vt:lpstr>
      <vt:lpstr>Rockwell Extra Bold</vt:lpstr>
      <vt:lpstr>Wingdings</vt:lpstr>
      <vt:lpstr>Wood Type</vt:lpstr>
      <vt:lpstr>transacTions In Microservices</vt:lpstr>
      <vt:lpstr>Monolith application using spring</vt:lpstr>
      <vt:lpstr>Distributed transactions – DTP-2PC</vt:lpstr>
      <vt:lpstr>sagas</vt:lpstr>
      <vt:lpstr>PowerPoint Presentation</vt:lpstr>
      <vt:lpstr>PowerPoint Presentation</vt:lpstr>
      <vt:lpstr>Saga messaging patterns</vt:lpstr>
      <vt:lpstr>choreography</vt:lpstr>
      <vt:lpstr>orchestration</vt:lpstr>
      <vt:lpstr>PowerPoint Presentation</vt:lpstr>
      <vt:lpstr>PowerPoint Presentation</vt:lpstr>
      <vt:lpstr>Code samples in C#</vt:lpstr>
      <vt:lpstr>Sachin kundu sakundu@Microsoft.com  https://github.com/microservices-patterns/ftgo-application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transacTions In Microservices</dc:title>
  <dc:creator>Sachin Kundu</dc:creator>
  <cp:lastModifiedBy>Sachin Kundu</cp:lastModifiedBy>
  <cp:revision>1</cp:revision>
  <dcterms:created xsi:type="dcterms:W3CDTF">2019-12-09T12:41:31Z</dcterms:created>
  <dcterms:modified xsi:type="dcterms:W3CDTF">2019-12-09T12:41:37Z</dcterms:modified>
</cp:coreProperties>
</file>