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0" r:id="rId3"/>
    <p:sldId id="280" r:id="rId4"/>
    <p:sldId id="281" r:id="rId5"/>
    <p:sldId id="282" r:id="rId6"/>
    <p:sldId id="283" r:id="rId7"/>
    <p:sldId id="284" r:id="rId8"/>
    <p:sldId id="26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271" r:id="rId18"/>
    <p:sldId id="293" r:id="rId19"/>
    <p:sldId id="294" r:id="rId20"/>
    <p:sldId id="274" r:id="rId21"/>
    <p:sldId id="295" r:id="rId22"/>
    <p:sldId id="296" r:id="rId23"/>
    <p:sldId id="297" r:id="rId24"/>
    <p:sldId id="299" r:id="rId2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orient="horz" pos="3657">
          <p15:clr>
            <a:srgbClr val="A4A3A4"/>
          </p15:clr>
        </p15:guide>
        <p15:guide id="5" pos="3931">
          <p15:clr>
            <a:srgbClr val="A4A3A4"/>
          </p15:clr>
        </p15:guide>
        <p15:guide id="6" pos="574">
          <p15:clr>
            <a:srgbClr val="A4A3A4"/>
          </p15:clr>
        </p15:guide>
        <p15:guide id="7" pos="7287">
          <p15:clr>
            <a:srgbClr val="A4A3A4"/>
          </p15:clr>
        </p15:guide>
        <p15:guide id="8" pos="6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5" autoAdjust="0"/>
    <p:restoredTop sz="86430" autoAdjust="0"/>
  </p:normalViewPr>
  <p:slideViewPr>
    <p:cSldViewPr showGuides="1">
      <p:cViewPr varScale="1">
        <p:scale>
          <a:sx n="131" d="100"/>
          <a:sy n="131" d="100"/>
        </p:scale>
        <p:origin x="272" y="184"/>
      </p:cViewPr>
      <p:guideLst>
        <p:guide orient="horz" pos="2160"/>
        <p:guide pos="3840"/>
        <p:guide orient="horz" pos="1344"/>
        <p:guide orient="horz" pos="3657"/>
        <p:guide pos="3931"/>
        <p:guide pos="574"/>
        <p:guide pos="7287"/>
        <p:guide pos="6743"/>
      </p:guideLst>
    </p:cSldViewPr>
  </p:slideViewPr>
  <p:outlineViewPr>
    <p:cViewPr>
      <p:scale>
        <a:sx n="33" d="100"/>
        <a:sy n="33" d="100"/>
      </p:scale>
      <p:origin x="0" y="-583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505C7-4FD5-4ACF-9711-2F3CED2348ED}" type="datetimeFigureOut">
              <a:rPr lang="fi-FI" sz="800" smtClean="0">
                <a:solidFill>
                  <a:schemeClr val="tx2"/>
                </a:solidFill>
              </a:rPr>
              <a:t>22.10.2018</a:t>
            </a:fld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sz="8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989C0-5AFF-4DF6-870B-B74571B84CD6}" type="slidenum">
              <a:rPr lang="fi-FI" sz="800" smtClean="0">
                <a:solidFill>
                  <a:schemeClr val="tx2"/>
                </a:solidFill>
              </a:rPr>
              <a:t>‹#›</a:t>
            </a:fld>
            <a:endParaRPr lang="fi-FI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9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A26D6D7-5E7E-4BD6-A575-CE5D3DE927F3}" type="datetimeFigureOut">
              <a:rPr lang="fi-FI" smtClean="0"/>
              <a:pPr/>
              <a:t>22.10.2018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40DD941-D09B-4C0E-9BDD-C86FB0DE689B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60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DD941-D09B-4C0E-9BDD-C86FB0DE689B}" type="slidenum">
              <a:rPr lang="fi-FI" smtClean="0"/>
              <a:pPr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25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145B7F-4FA6-4CD3-9FB7-6A682D8317B7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64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5040759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15" y="2133599"/>
            <a:ext cx="5328097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203B-A842-4E2F-96A2-73B8E1ED7F89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1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5492-FDD8-4749-B741-8294BA00DA30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40463" y="2133599"/>
            <a:ext cx="5327650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52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40DF-4977-4512-BBA3-9DE0B4B1011E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1225" y="2133599"/>
            <a:ext cx="5040759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40016" y="2133599"/>
            <a:ext cx="5328097" cy="3671889"/>
          </a:xfrm>
        </p:spPr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224" y="2133599"/>
            <a:ext cx="3384551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113" y="2133599"/>
            <a:ext cx="3385095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E7BB-139D-4848-B1FA-CA2DE97A531A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256240" y="2133599"/>
            <a:ext cx="3311873" cy="367188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60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4003-3BE0-4C92-BF73-1619A2CDF323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D20D-CE18-4303-9D40-C5E234BC7256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8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1C61DAC-8684-47C1-9F5D-C63ABD01E052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19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C828-C2FE-4C05-A5A9-6F0E72BF0E82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199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Bl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A78FE5-7C60-49CF-AE14-3F77FACBC751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76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270F7B8-7C7E-45AC-8252-66C668AF1096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59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Nam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EB9F703-865B-4917-B378-D43486E7ACAA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1799456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7488" y="4365104"/>
            <a:ext cx="9217024" cy="247247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Add your name / email / date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5D6A6FB-F282-472E-8BDA-4F9E3779124A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7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B48B5A1-BE65-416F-BDD3-8483A7D06AA6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8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0CCB191-C7BA-48A0-A787-AA7C89D5BD07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87488" y="2133600"/>
            <a:ext cx="9217024" cy="93536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7488" y="3501008"/>
            <a:ext cx="9217024" cy="936104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74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9922-A821-43A4-A5DE-984048D5B315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7488" y="6256450"/>
            <a:ext cx="1872208" cy="369332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6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umber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623888" indent="-266700">
              <a:buFont typeface="+mj-lt"/>
              <a:buAutoNum type="arabicPeriod"/>
              <a:defRPr/>
            </a:lvl2pPr>
            <a:lvl3pPr marL="898525" indent="-274638">
              <a:buFont typeface="+mj-lt"/>
              <a:buAutoNum type="arabicPeriod"/>
              <a:defRPr/>
            </a:lvl3pPr>
            <a:lvl4pPr marL="1163638" indent="-265113">
              <a:buFont typeface="+mj-lt"/>
              <a:buAutoNum type="arabicPeriod"/>
              <a:defRPr/>
            </a:lvl4pPr>
            <a:lvl5pPr marL="1438275" indent="-274638">
              <a:buFont typeface="+mj-lt"/>
              <a:buAutoNum type="arabicPeriod"/>
              <a:defRPr/>
            </a:lvl5pPr>
            <a:lvl6pPr marL="1703388" indent="-265113">
              <a:buFont typeface="+mj-lt"/>
              <a:buAutoNum type="arabicPeriod"/>
              <a:defRPr/>
            </a:lvl6pPr>
            <a:lvl7pPr marL="1970088" indent="-266700">
              <a:buFont typeface="+mj-lt"/>
              <a:buAutoNum type="arabicPeriod"/>
              <a:defRPr/>
            </a:lvl7pPr>
            <a:lvl8pPr marL="2244725" indent="-274638">
              <a:buFont typeface="+mj-lt"/>
              <a:buAutoNum type="arabicPeriod"/>
              <a:defRPr/>
            </a:lvl8pPr>
            <a:lvl9pPr marL="2509838" indent="-265113">
              <a:buFont typeface="+mj-lt"/>
              <a:buAutoNum type="arabicPeriod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7FB3-0233-47E3-982B-03F2EFF26697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38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mbine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39750" indent="-182563">
              <a:buFont typeface="Arial" panose="020B0604020202020204" pitchFamily="34" charset="0"/>
              <a:buChar char="•"/>
              <a:defRPr/>
            </a:lvl2pPr>
            <a:lvl3pPr marL="714375" indent="-174625" defTabSz="806450">
              <a:buFont typeface="Arial" panose="020B0604020202020204" pitchFamily="34" charset="0"/>
              <a:buChar char="•"/>
              <a:defRPr/>
            </a:lvl3pPr>
            <a:lvl4pPr marL="898525" indent="-184150">
              <a:buFont typeface="Arial" panose="020B0604020202020204" pitchFamily="34" charset="0"/>
              <a:buChar char="•"/>
              <a:defRPr/>
            </a:lvl4pPr>
            <a:lvl5pPr marL="1071563" indent="-173038">
              <a:buFont typeface="Arial" panose="020B0604020202020204" pitchFamily="34" charset="0"/>
              <a:buChar char="•"/>
              <a:defRPr/>
            </a:lvl5pPr>
            <a:lvl6pPr marL="1255713" indent="-184150">
              <a:buFont typeface="Arial" panose="020B0604020202020204" pitchFamily="34" charset="0"/>
              <a:buChar char="•"/>
              <a:defRPr/>
            </a:lvl6pPr>
            <a:lvl7pPr marL="1438275" indent="-182563">
              <a:buFont typeface="Arial" panose="020B0604020202020204" pitchFamily="34" charset="0"/>
              <a:buChar char="•"/>
              <a:defRPr/>
            </a:lvl7pPr>
            <a:lvl8pPr marL="1612900" indent="-174625">
              <a:buFont typeface="Arial" panose="020B0604020202020204" pitchFamily="34" charset="0"/>
              <a:buChar char="•"/>
              <a:defRPr/>
            </a:lvl8pPr>
            <a:lvl9pPr marL="1795463" indent="-182563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2FF-E64B-48DD-9F9C-F10B6AF0DC6B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7EA-2432-4004-8931-64BD8D03D09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66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225" y="764704"/>
            <a:ext cx="106568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25" y="2133599"/>
            <a:ext cx="10656888" cy="36718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9696" y="6256450"/>
            <a:ext cx="7848871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7DFB-2BA0-471A-86CA-13419CBBDF7C}" type="datetime1">
              <a:rPr lang="en-GB" noProof="0" smtClean="0"/>
              <a:t>22/10/2018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7488" y="6256450"/>
            <a:ext cx="1872208" cy="3693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256450"/>
            <a:ext cx="359545" cy="36933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F7EA-2432-4004-8931-64BD8D03D094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6"/>
          <p:cNvSpPr>
            <a:spLocks noChangeAspect="1" noEditPoints="1"/>
          </p:cNvSpPr>
          <p:nvPr userDrawn="1"/>
        </p:nvSpPr>
        <p:spPr bwMode="auto">
          <a:xfrm>
            <a:off x="911225" y="6279116"/>
            <a:ext cx="293127" cy="324000"/>
          </a:xfrm>
          <a:custGeom>
            <a:avLst/>
            <a:gdLst>
              <a:gd name="T0" fmla="*/ 3079 w 3684"/>
              <a:gd name="T1" fmla="*/ 1616 h 4072"/>
              <a:gd name="T2" fmla="*/ 3276 w 3684"/>
              <a:gd name="T3" fmla="*/ 1692 h 4072"/>
              <a:gd name="T4" fmla="*/ 3441 w 3684"/>
              <a:gd name="T5" fmla="*/ 1820 h 4072"/>
              <a:gd name="T6" fmla="*/ 3562 w 3684"/>
              <a:gd name="T7" fmla="*/ 1981 h 4072"/>
              <a:gd name="T8" fmla="*/ 3646 w 3684"/>
              <a:gd name="T9" fmla="*/ 2188 h 4072"/>
              <a:gd name="T10" fmla="*/ 3681 w 3684"/>
              <a:gd name="T11" fmla="*/ 2408 h 4072"/>
              <a:gd name="T12" fmla="*/ 3610 w 3684"/>
              <a:gd name="T13" fmla="*/ 2677 h 4072"/>
              <a:gd name="T14" fmla="*/ 3442 w 3684"/>
              <a:gd name="T15" fmla="*/ 2527 h 4072"/>
              <a:gd name="T16" fmla="*/ 3210 w 3684"/>
              <a:gd name="T17" fmla="*/ 2428 h 4072"/>
              <a:gd name="T18" fmla="*/ 1899 w 3684"/>
              <a:gd name="T19" fmla="*/ 2401 h 4072"/>
              <a:gd name="T20" fmla="*/ 3122 w 3684"/>
              <a:gd name="T21" fmla="*/ 2629 h 4072"/>
              <a:gd name="T22" fmla="*/ 3299 w 3684"/>
              <a:gd name="T23" fmla="*/ 2692 h 4072"/>
              <a:gd name="T24" fmla="*/ 3427 w 3684"/>
              <a:gd name="T25" fmla="*/ 2797 h 4072"/>
              <a:gd name="T26" fmla="*/ 3544 w 3684"/>
              <a:gd name="T27" fmla="*/ 2989 h 4072"/>
              <a:gd name="T28" fmla="*/ 3613 w 3684"/>
              <a:gd name="T29" fmla="*/ 3273 h 4072"/>
              <a:gd name="T30" fmla="*/ 3405 w 3684"/>
              <a:gd name="T31" fmla="*/ 3546 h 4072"/>
              <a:gd name="T32" fmla="*/ 3127 w 3684"/>
              <a:gd name="T33" fmla="*/ 3759 h 4072"/>
              <a:gd name="T34" fmla="*/ 2773 w 3684"/>
              <a:gd name="T35" fmla="*/ 3936 h 4072"/>
              <a:gd name="T36" fmla="*/ 2390 w 3684"/>
              <a:gd name="T37" fmla="*/ 4043 h 4072"/>
              <a:gd name="T38" fmla="*/ 1987 w 3684"/>
              <a:gd name="T39" fmla="*/ 4072 h 4072"/>
              <a:gd name="T40" fmla="*/ 1564 w 3684"/>
              <a:gd name="T41" fmla="*/ 4018 h 4072"/>
              <a:gd name="T42" fmla="*/ 1235 w 3684"/>
              <a:gd name="T43" fmla="*/ 3909 h 4072"/>
              <a:gd name="T44" fmla="*/ 847 w 3684"/>
              <a:gd name="T45" fmla="*/ 3688 h 4072"/>
              <a:gd name="T46" fmla="*/ 562 w 3684"/>
              <a:gd name="T47" fmla="*/ 3439 h 4072"/>
              <a:gd name="T48" fmla="*/ 342 w 3684"/>
              <a:gd name="T49" fmla="*/ 3165 h 4072"/>
              <a:gd name="T50" fmla="*/ 155 w 3684"/>
              <a:gd name="T51" fmla="*/ 2816 h 4072"/>
              <a:gd name="T52" fmla="*/ 39 w 3684"/>
              <a:gd name="T53" fmla="*/ 2436 h 4072"/>
              <a:gd name="T54" fmla="*/ 0 w 3684"/>
              <a:gd name="T55" fmla="*/ 2036 h 4072"/>
              <a:gd name="T56" fmla="*/ 50 w 3684"/>
              <a:gd name="T57" fmla="*/ 1587 h 4072"/>
              <a:gd name="T58" fmla="*/ 155 w 3684"/>
              <a:gd name="T59" fmla="*/ 1256 h 4072"/>
              <a:gd name="T60" fmla="*/ 370 w 3684"/>
              <a:gd name="T61" fmla="*/ 866 h 4072"/>
              <a:gd name="T62" fmla="*/ 597 w 3684"/>
              <a:gd name="T63" fmla="*/ 596 h 4072"/>
              <a:gd name="T64" fmla="*/ 867 w 3684"/>
              <a:gd name="T65" fmla="*/ 370 h 4072"/>
              <a:gd name="T66" fmla="*/ 1235 w 3684"/>
              <a:gd name="T67" fmla="*/ 164 h 4072"/>
              <a:gd name="T68" fmla="*/ 1588 w 3684"/>
              <a:gd name="T69" fmla="*/ 50 h 4072"/>
              <a:gd name="T70" fmla="*/ 2013 w 3684"/>
              <a:gd name="T71" fmla="*/ 0 h 4072"/>
              <a:gd name="T72" fmla="*/ 2439 w 3684"/>
              <a:gd name="T73" fmla="*/ 39 h 4072"/>
              <a:gd name="T74" fmla="*/ 2796 w 3684"/>
              <a:gd name="T75" fmla="*/ 145 h 4072"/>
              <a:gd name="T76" fmla="*/ 3168 w 3684"/>
              <a:gd name="T77" fmla="*/ 342 h 4072"/>
              <a:gd name="T78" fmla="*/ 3442 w 3684"/>
              <a:gd name="T79" fmla="*/ 561 h 4072"/>
              <a:gd name="T80" fmla="*/ 2765 w 3684"/>
              <a:gd name="T81" fmla="*/ 1054 h 4072"/>
              <a:gd name="T82" fmla="*/ 2506 w 3684"/>
              <a:gd name="T83" fmla="*/ 907 h 4072"/>
              <a:gd name="T84" fmla="*/ 2220 w 3684"/>
              <a:gd name="T85" fmla="*/ 828 h 4072"/>
              <a:gd name="T86" fmla="*/ 1917 w 3684"/>
              <a:gd name="T87" fmla="*/ 820 h 4072"/>
              <a:gd name="T88" fmla="*/ 1640 w 3684"/>
              <a:gd name="T89" fmla="*/ 881 h 4072"/>
              <a:gd name="T90" fmla="*/ 1385 w 3684"/>
              <a:gd name="T91" fmla="*/ 1003 h 4072"/>
              <a:gd name="T92" fmla="*/ 1152 w 3684"/>
              <a:gd name="T93" fmla="*/ 1194 h 4072"/>
              <a:gd name="T94" fmla="*/ 1004 w 3684"/>
              <a:gd name="T95" fmla="*/ 1383 h 4072"/>
              <a:gd name="T96" fmla="*/ 876 w 3684"/>
              <a:gd name="T97" fmla="*/ 1652 h 4072"/>
              <a:gd name="T98" fmla="*/ 819 w 3684"/>
              <a:gd name="T99" fmla="*/ 1945 h 4072"/>
              <a:gd name="T100" fmla="*/ 833 w 3684"/>
              <a:gd name="T101" fmla="*/ 2247 h 4072"/>
              <a:gd name="T102" fmla="*/ 908 w 3684"/>
              <a:gd name="T103" fmla="*/ 2504 h 4072"/>
              <a:gd name="T104" fmla="*/ 1055 w 3684"/>
              <a:gd name="T105" fmla="*/ 2763 h 4072"/>
              <a:gd name="T106" fmla="*/ 1240 w 3684"/>
              <a:gd name="T107" fmla="*/ 2963 h 4072"/>
              <a:gd name="T108" fmla="*/ 1462 w 3684"/>
              <a:gd name="T109" fmla="*/ 3115 h 4072"/>
              <a:gd name="T110" fmla="*/ 1740 w 3684"/>
              <a:gd name="T111" fmla="*/ 3221 h 4072"/>
              <a:gd name="T112" fmla="*/ 2038 w 3684"/>
              <a:gd name="T113" fmla="*/ 3257 h 4072"/>
              <a:gd name="T114" fmla="*/ 2323 w 3684"/>
              <a:gd name="T115" fmla="*/ 3225 h 4072"/>
              <a:gd name="T116" fmla="*/ 2589 w 3684"/>
              <a:gd name="T117" fmla="*/ 3128 h 4072"/>
              <a:gd name="T118" fmla="*/ 2825 w 3684"/>
              <a:gd name="T119" fmla="*/ 2970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84" h="4072">
                <a:moveTo>
                  <a:pt x="2881" y="1593"/>
                </a:moveTo>
                <a:lnTo>
                  <a:pt x="2903" y="1593"/>
                </a:lnTo>
                <a:lnTo>
                  <a:pt x="2925" y="1594"/>
                </a:lnTo>
                <a:lnTo>
                  <a:pt x="2948" y="1596"/>
                </a:lnTo>
                <a:lnTo>
                  <a:pt x="2970" y="1598"/>
                </a:lnTo>
                <a:lnTo>
                  <a:pt x="2993" y="1600"/>
                </a:lnTo>
                <a:lnTo>
                  <a:pt x="3014" y="1603"/>
                </a:lnTo>
                <a:lnTo>
                  <a:pt x="3036" y="1606"/>
                </a:lnTo>
                <a:lnTo>
                  <a:pt x="3057" y="1611"/>
                </a:lnTo>
                <a:lnTo>
                  <a:pt x="3079" y="1616"/>
                </a:lnTo>
                <a:lnTo>
                  <a:pt x="3099" y="1622"/>
                </a:lnTo>
                <a:lnTo>
                  <a:pt x="3120" y="1627"/>
                </a:lnTo>
                <a:lnTo>
                  <a:pt x="3141" y="1634"/>
                </a:lnTo>
                <a:lnTo>
                  <a:pt x="3160" y="1640"/>
                </a:lnTo>
                <a:lnTo>
                  <a:pt x="3180" y="1648"/>
                </a:lnTo>
                <a:lnTo>
                  <a:pt x="3200" y="1655"/>
                </a:lnTo>
                <a:lnTo>
                  <a:pt x="3219" y="1664"/>
                </a:lnTo>
                <a:lnTo>
                  <a:pt x="3239" y="1673"/>
                </a:lnTo>
                <a:lnTo>
                  <a:pt x="3257" y="1683"/>
                </a:lnTo>
                <a:lnTo>
                  <a:pt x="3276" y="1692"/>
                </a:lnTo>
                <a:lnTo>
                  <a:pt x="3293" y="1703"/>
                </a:lnTo>
                <a:lnTo>
                  <a:pt x="3312" y="1714"/>
                </a:lnTo>
                <a:lnTo>
                  <a:pt x="3329" y="1725"/>
                </a:lnTo>
                <a:lnTo>
                  <a:pt x="3347" y="1737"/>
                </a:lnTo>
                <a:lnTo>
                  <a:pt x="3363" y="1750"/>
                </a:lnTo>
                <a:lnTo>
                  <a:pt x="3379" y="1763"/>
                </a:lnTo>
                <a:lnTo>
                  <a:pt x="3396" y="1776"/>
                </a:lnTo>
                <a:lnTo>
                  <a:pt x="3411" y="1790"/>
                </a:lnTo>
                <a:lnTo>
                  <a:pt x="3426" y="1804"/>
                </a:lnTo>
                <a:lnTo>
                  <a:pt x="3441" y="1820"/>
                </a:lnTo>
                <a:lnTo>
                  <a:pt x="3456" y="1835"/>
                </a:lnTo>
                <a:lnTo>
                  <a:pt x="3471" y="1851"/>
                </a:lnTo>
                <a:lnTo>
                  <a:pt x="3484" y="1867"/>
                </a:lnTo>
                <a:lnTo>
                  <a:pt x="3497" y="1883"/>
                </a:lnTo>
                <a:lnTo>
                  <a:pt x="3508" y="1898"/>
                </a:lnTo>
                <a:lnTo>
                  <a:pt x="3520" y="1914"/>
                </a:lnTo>
                <a:lnTo>
                  <a:pt x="3531" y="1931"/>
                </a:lnTo>
                <a:lnTo>
                  <a:pt x="3541" y="1947"/>
                </a:lnTo>
                <a:lnTo>
                  <a:pt x="3552" y="1963"/>
                </a:lnTo>
                <a:lnTo>
                  <a:pt x="3562" y="1981"/>
                </a:lnTo>
                <a:lnTo>
                  <a:pt x="3571" y="1998"/>
                </a:lnTo>
                <a:lnTo>
                  <a:pt x="3581" y="2015"/>
                </a:lnTo>
                <a:lnTo>
                  <a:pt x="3589" y="2034"/>
                </a:lnTo>
                <a:lnTo>
                  <a:pt x="3598" y="2052"/>
                </a:lnTo>
                <a:lnTo>
                  <a:pt x="3606" y="2071"/>
                </a:lnTo>
                <a:lnTo>
                  <a:pt x="3621" y="2109"/>
                </a:lnTo>
                <a:lnTo>
                  <a:pt x="3627" y="2128"/>
                </a:lnTo>
                <a:lnTo>
                  <a:pt x="3634" y="2148"/>
                </a:lnTo>
                <a:lnTo>
                  <a:pt x="3639" y="2168"/>
                </a:lnTo>
                <a:lnTo>
                  <a:pt x="3646" y="2188"/>
                </a:lnTo>
                <a:lnTo>
                  <a:pt x="3650" y="2209"/>
                </a:lnTo>
                <a:lnTo>
                  <a:pt x="3656" y="2230"/>
                </a:lnTo>
                <a:lnTo>
                  <a:pt x="3660" y="2251"/>
                </a:lnTo>
                <a:lnTo>
                  <a:pt x="3664" y="2273"/>
                </a:lnTo>
                <a:lnTo>
                  <a:pt x="3668" y="2295"/>
                </a:lnTo>
                <a:lnTo>
                  <a:pt x="3671" y="2317"/>
                </a:lnTo>
                <a:lnTo>
                  <a:pt x="3674" y="2339"/>
                </a:lnTo>
                <a:lnTo>
                  <a:pt x="3676" y="2362"/>
                </a:lnTo>
                <a:lnTo>
                  <a:pt x="3679" y="2385"/>
                </a:lnTo>
                <a:lnTo>
                  <a:pt x="3681" y="2408"/>
                </a:lnTo>
                <a:lnTo>
                  <a:pt x="3682" y="2432"/>
                </a:lnTo>
                <a:lnTo>
                  <a:pt x="3683" y="2455"/>
                </a:lnTo>
                <a:lnTo>
                  <a:pt x="3684" y="2480"/>
                </a:lnTo>
                <a:lnTo>
                  <a:pt x="3684" y="2504"/>
                </a:lnTo>
                <a:lnTo>
                  <a:pt x="3684" y="2782"/>
                </a:lnTo>
                <a:lnTo>
                  <a:pt x="3670" y="2760"/>
                </a:lnTo>
                <a:lnTo>
                  <a:pt x="3656" y="2739"/>
                </a:lnTo>
                <a:lnTo>
                  <a:pt x="3640" y="2717"/>
                </a:lnTo>
                <a:lnTo>
                  <a:pt x="3625" y="2696"/>
                </a:lnTo>
                <a:lnTo>
                  <a:pt x="3610" y="2677"/>
                </a:lnTo>
                <a:lnTo>
                  <a:pt x="3593" y="2657"/>
                </a:lnTo>
                <a:lnTo>
                  <a:pt x="3576" y="2639"/>
                </a:lnTo>
                <a:lnTo>
                  <a:pt x="3559" y="2620"/>
                </a:lnTo>
                <a:lnTo>
                  <a:pt x="3540" y="2603"/>
                </a:lnTo>
                <a:lnTo>
                  <a:pt x="3522" y="2586"/>
                </a:lnTo>
                <a:lnTo>
                  <a:pt x="3502" y="2570"/>
                </a:lnTo>
                <a:lnTo>
                  <a:pt x="3483" y="2555"/>
                </a:lnTo>
                <a:lnTo>
                  <a:pt x="3463" y="2541"/>
                </a:lnTo>
                <a:lnTo>
                  <a:pt x="3453" y="2533"/>
                </a:lnTo>
                <a:lnTo>
                  <a:pt x="3442" y="2527"/>
                </a:lnTo>
                <a:lnTo>
                  <a:pt x="3422" y="2513"/>
                </a:lnTo>
                <a:lnTo>
                  <a:pt x="3400" y="2501"/>
                </a:lnTo>
                <a:lnTo>
                  <a:pt x="3378" y="2490"/>
                </a:lnTo>
                <a:lnTo>
                  <a:pt x="3355" y="2478"/>
                </a:lnTo>
                <a:lnTo>
                  <a:pt x="3332" y="2468"/>
                </a:lnTo>
                <a:lnTo>
                  <a:pt x="3308" y="2458"/>
                </a:lnTo>
                <a:lnTo>
                  <a:pt x="3284" y="2449"/>
                </a:lnTo>
                <a:lnTo>
                  <a:pt x="3261" y="2441"/>
                </a:lnTo>
                <a:lnTo>
                  <a:pt x="3235" y="2434"/>
                </a:lnTo>
                <a:lnTo>
                  <a:pt x="3210" y="2428"/>
                </a:lnTo>
                <a:lnTo>
                  <a:pt x="3184" y="2421"/>
                </a:lnTo>
                <a:lnTo>
                  <a:pt x="3158" y="2416"/>
                </a:lnTo>
                <a:lnTo>
                  <a:pt x="3131" y="2411"/>
                </a:lnTo>
                <a:lnTo>
                  <a:pt x="3105" y="2408"/>
                </a:lnTo>
                <a:lnTo>
                  <a:pt x="3077" y="2406"/>
                </a:lnTo>
                <a:lnTo>
                  <a:pt x="3049" y="2404"/>
                </a:lnTo>
                <a:lnTo>
                  <a:pt x="3021" y="2403"/>
                </a:lnTo>
                <a:lnTo>
                  <a:pt x="2992" y="2401"/>
                </a:lnTo>
                <a:lnTo>
                  <a:pt x="2445" y="2401"/>
                </a:lnTo>
                <a:lnTo>
                  <a:pt x="1899" y="2401"/>
                </a:lnTo>
                <a:lnTo>
                  <a:pt x="1899" y="1593"/>
                </a:lnTo>
                <a:lnTo>
                  <a:pt x="2390" y="1593"/>
                </a:lnTo>
                <a:lnTo>
                  <a:pt x="2881" y="1593"/>
                </a:lnTo>
                <a:close/>
                <a:moveTo>
                  <a:pt x="2992" y="2617"/>
                </a:moveTo>
                <a:lnTo>
                  <a:pt x="3016" y="2617"/>
                </a:lnTo>
                <a:lnTo>
                  <a:pt x="3037" y="2618"/>
                </a:lnTo>
                <a:lnTo>
                  <a:pt x="3060" y="2620"/>
                </a:lnTo>
                <a:lnTo>
                  <a:pt x="3081" y="2622"/>
                </a:lnTo>
                <a:lnTo>
                  <a:pt x="3103" y="2624"/>
                </a:lnTo>
                <a:lnTo>
                  <a:pt x="3122" y="2629"/>
                </a:lnTo>
                <a:lnTo>
                  <a:pt x="3143" y="2632"/>
                </a:lnTo>
                <a:lnTo>
                  <a:pt x="3161" y="2637"/>
                </a:lnTo>
                <a:lnTo>
                  <a:pt x="3181" y="2642"/>
                </a:lnTo>
                <a:lnTo>
                  <a:pt x="3200" y="2647"/>
                </a:lnTo>
                <a:lnTo>
                  <a:pt x="3217" y="2654"/>
                </a:lnTo>
                <a:lnTo>
                  <a:pt x="3234" y="2660"/>
                </a:lnTo>
                <a:lnTo>
                  <a:pt x="3251" y="2668"/>
                </a:lnTo>
                <a:lnTo>
                  <a:pt x="3267" y="2676"/>
                </a:lnTo>
                <a:lnTo>
                  <a:pt x="3283" y="2683"/>
                </a:lnTo>
                <a:lnTo>
                  <a:pt x="3299" y="2692"/>
                </a:lnTo>
                <a:lnTo>
                  <a:pt x="3314" y="2701"/>
                </a:lnTo>
                <a:lnTo>
                  <a:pt x="3328" y="2710"/>
                </a:lnTo>
                <a:lnTo>
                  <a:pt x="3342" y="2720"/>
                </a:lnTo>
                <a:lnTo>
                  <a:pt x="3355" y="2730"/>
                </a:lnTo>
                <a:lnTo>
                  <a:pt x="3368" y="2741"/>
                </a:lnTo>
                <a:lnTo>
                  <a:pt x="3381" y="2752"/>
                </a:lnTo>
                <a:lnTo>
                  <a:pt x="3393" y="2763"/>
                </a:lnTo>
                <a:lnTo>
                  <a:pt x="3405" y="2774"/>
                </a:lnTo>
                <a:lnTo>
                  <a:pt x="3416" y="2785"/>
                </a:lnTo>
                <a:lnTo>
                  <a:pt x="3427" y="2797"/>
                </a:lnTo>
                <a:lnTo>
                  <a:pt x="3449" y="2822"/>
                </a:lnTo>
                <a:lnTo>
                  <a:pt x="3459" y="2835"/>
                </a:lnTo>
                <a:lnTo>
                  <a:pt x="3467" y="2848"/>
                </a:lnTo>
                <a:lnTo>
                  <a:pt x="3477" y="2863"/>
                </a:lnTo>
                <a:lnTo>
                  <a:pt x="3486" y="2876"/>
                </a:lnTo>
                <a:lnTo>
                  <a:pt x="3493" y="2890"/>
                </a:lnTo>
                <a:lnTo>
                  <a:pt x="3502" y="2903"/>
                </a:lnTo>
                <a:lnTo>
                  <a:pt x="3517" y="2931"/>
                </a:lnTo>
                <a:lnTo>
                  <a:pt x="3531" y="2959"/>
                </a:lnTo>
                <a:lnTo>
                  <a:pt x="3544" y="2989"/>
                </a:lnTo>
                <a:lnTo>
                  <a:pt x="3554" y="3018"/>
                </a:lnTo>
                <a:lnTo>
                  <a:pt x="3565" y="3047"/>
                </a:lnTo>
                <a:lnTo>
                  <a:pt x="3574" y="3077"/>
                </a:lnTo>
                <a:lnTo>
                  <a:pt x="3582" y="3106"/>
                </a:lnTo>
                <a:lnTo>
                  <a:pt x="3589" y="3134"/>
                </a:lnTo>
                <a:lnTo>
                  <a:pt x="3596" y="3164"/>
                </a:lnTo>
                <a:lnTo>
                  <a:pt x="3601" y="3192"/>
                </a:lnTo>
                <a:lnTo>
                  <a:pt x="3606" y="3219"/>
                </a:lnTo>
                <a:lnTo>
                  <a:pt x="3610" y="3247"/>
                </a:lnTo>
                <a:lnTo>
                  <a:pt x="3613" y="3273"/>
                </a:lnTo>
                <a:lnTo>
                  <a:pt x="3615" y="3298"/>
                </a:lnTo>
                <a:lnTo>
                  <a:pt x="3618" y="3322"/>
                </a:lnTo>
                <a:lnTo>
                  <a:pt x="3585" y="3361"/>
                </a:lnTo>
                <a:lnTo>
                  <a:pt x="3568" y="3381"/>
                </a:lnTo>
                <a:lnTo>
                  <a:pt x="3550" y="3400"/>
                </a:lnTo>
                <a:lnTo>
                  <a:pt x="3533" y="3419"/>
                </a:lnTo>
                <a:lnTo>
                  <a:pt x="3515" y="3439"/>
                </a:lnTo>
                <a:lnTo>
                  <a:pt x="3479" y="3476"/>
                </a:lnTo>
                <a:lnTo>
                  <a:pt x="3442" y="3512"/>
                </a:lnTo>
                <a:lnTo>
                  <a:pt x="3405" y="3546"/>
                </a:lnTo>
                <a:lnTo>
                  <a:pt x="3387" y="3563"/>
                </a:lnTo>
                <a:lnTo>
                  <a:pt x="3367" y="3579"/>
                </a:lnTo>
                <a:lnTo>
                  <a:pt x="3329" y="3612"/>
                </a:lnTo>
                <a:lnTo>
                  <a:pt x="3290" y="3643"/>
                </a:lnTo>
                <a:lnTo>
                  <a:pt x="3270" y="3659"/>
                </a:lnTo>
                <a:lnTo>
                  <a:pt x="3250" y="3674"/>
                </a:lnTo>
                <a:lnTo>
                  <a:pt x="3230" y="3688"/>
                </a:lnTo>
                <a:lnTo>
                  <a:pt x="3209" y="3703"/>
                </a:lnTo>
                <a:lnTo>
                  <a:pt x="3168" y="3732"/>
                </a:lnTo>
                <a:lnTo>
                  <a:pt x="3127" y="3759"/>
                </a:lnTo>
                <a:lnTo>
                  <a:pt x="3105" y="3772"/>
                </a:lnTo>
                <a:lnTo>
                  <a:pt x="3084" y="3785"/>
                </a:lnTo>
                <a:lnTo>
                  <a:pt x="3041" y="3810"/>
                </a:lnTo>
                <a:lnTo>
                  <a:pt x="2997" y="3834"/>
                </a:lnTo>
                <a:lnTo>
                  <a:pt x="2954" y="3857"/>
                </a:lnTo>
                <a:lnTo>
                  <a:pt x="2909" y="3878"/>
                </a:lnTo>
                <a:lnTo>
                  <a:pt x="2864" y="3899"/>
                </a:lnTo>
                <a:lnTo>
                  <a:pt x="2841" y="3909"/>
                </a:lnTo>
                <a:lnTo>
                  <a:pt x="2819" y="3919"/>
                </a:lnTo>
                <a:lnTo>
                  <a:pt x="2773" y="3936"/>
                </a:lnTo>
                <a:lnTo>
                  <a:pt x="2726" y="3953"/>
                </a:lnTo>
                <a:lnTo>
                  <a:pt x="2679" y="3970"/>
                </a:lnTo>
                <a:lnTo>
                  <a:pt x="2631" y="3985"/>
                </a:lnTo>
                <a:lnTo>
                  <a:pt x="2584" y="3999"/>
                </a:lnTo>
                <a:lnTo>
                  <a:pt x="2561" y="4006"/>
                </a:lnTo>
                <a:lnTo>
                  <a:pt x="2537" y="4011"/>
                </a:lnTo>
                <a:lnTo>
                  <a:pt x="2512" y="4018"/>
                </a:lnTo>
                <a:lnTo>
                  <a:pt x="2488" y="4023"/>
                </a:lnTo>
                <a:lnTo>
                  <a:pt x="2439" y="4033"/>
                </a:lnTo>
                <a:lnTo>
                  <a:pt x="2390" y="4043"/>
                </a:lnTo>
                <a:lnTo>
                  <a:pt x="2341" y="4050"/>
                </a:lnTo>
                <a:lnTo>
                  <a:pt x="2291" y="4057"/>
                </a:lnTo>
                <a:lnTo>
                  <a:pt x="2240" y="4062"/>
                </a:lnTo>
                <a:lnTo>
                  <a:pt x="2190" y="4067"/>
                </a:lnTo>
                <a:lnTo>
                  <a:pt x="2165" y="4069"/>
                </a:lnTo>
                <a:lnTo>
                  <a:pt x="2140" y="4070"/>
                </a:lnTo>
                <a:lnTo>
                  <a:pt x="2089" y="4072"/>
                </a:lnTo>
                <a:lnTo>
                  <a:pt x="2064" y="4072"/>
                </a:lnTo>
                <a:lnTo>
                  <a:pt x="2038" y="4072"/>
                </a:lnTo>
                <a:lnTo>
                  <a:pt x="1987" y="4072"/>
                </a:lnTo>
                <a:lnTo>
                  <a:pt x="1937" y="4070"/>
                </a:lnTo>
                <a:lnTo>
                  <a:pt x="1886" y="4067"/>
                </a:lnTo>
                <a:lnTo>
                  <a:pt x="1835" y="4062"/>
                </a:lnTo>
                <a:lnTo>
                  <a:pt x="1785" y="4057"/>
                </a:lnTo>
                <a:lnTo>
                  <a:pt x="1760" y="4054"/>
                </a:lnTo>
                <a:lnTo>
                  <a:pt x="1736" y="4050"/>
                </a:lnTo>
                <a:lnTo>
                  <a:pt x="1686" y="4043"/>
                </a:lnTo>
                <a:lnTo>
                  <a:pt x="1637" y="4033"/>
                </a:lnTo>
                <a:lnTo>
                  <a:pt x="1588" y="4023"/>
                </a:lnTo>
                <a:lnTo>
                  <a:pt x="1564" y="4018"/>
                </a:lnTo>
                <a:lnTo>
                  <a:pt x="1540" y="4011"/>
                </a:lnTo>
                <a:lnTo>
                  <a:pt x="1493" y="3999"/>
                </a:lnTo>
                <a:lnTo>
                  <a:pt x="1469" y="3992"/>
                </a:lnTo>
                <a:lnTo>
                  <a:pt x="1445" y="3985"/>
                </a:lnTo>
                <a:lnTo>
                  <a:pt x="1397" y="3970"/>
                </a:lnTo>
                <a:lnTo>
                  <a:pt x="1350" y="3953"/>
                </a:lnTo>
                <a:lnTo>
                  <a:pt x="1304" y="3936"/>
                </a:lnTo>
                <a:lnTo>
                  <a:pt x="1280" y="3927"/>
                </a:lnTo>
                <a:lnTo>
                  <a:pt x="1257" y="3919"/>
                </a:lnTo>
                <a:lnTo>
                  <a:pt x="1235" y="3909"/>
                </a:lnTo>
                <a:lnTo>
                  <a:pt x="1213" y="3899"/>
                </a:lnTo>
                <a:lnTo>
                  <a:pt x="1167" y="3878"/>
                </a:lnTo>
                <a:lnTo>
                  <a:pt x="1122" y="3857"/>
                </a:lnTo>
                <a:lnTo>
                  <a:pt x="1079" y="3834"/>
                </a:lnTo>
                <a:lnTo>
                  <a:pt x="1035" y="3810"/>
                </a:lnTo>
                <a:lnTo>
                  <a:pt x="992" y="3785"/>
                </a:lnTo>
                <a:lnTo>
                  <a:pt x="950" y="3759"/>
                </a:lnTo>
                <a:lnTo>
                  <a:pt x="908" y="3732"/>
                </a:lnTo>
                <a:lnTo>
                  <a:pt x="867" y="3703"/>
                </a:lnTo>
                <a:lnTo>
                  <a:pt x="847" y="3688"/>
                </a:lnTo>
                <a:lnTo>
                  <a:pt x="826" y="3674"/>
                </a:lnTo>
                <a:lnTo>
                  <a:pt x="786" y="3643"/>
                </a:lnTo>
                <a:lnTo>
                  <a:pt x="766" y="3627"/>
                </a:lnTo>
                <a:lnTo>
                  <a:pt x="747" y="3612"/>
                </a:lnTo>
                <a:lnTo>
                  <a:pt x="709" y="3579"/>
                </a:lnTo>
                <a:lnTo>
                  <a:pt x="689" y="3563"/>
                </a:lnTo>
                <a:lnTo>
                  <a:pt x="671" y="3546"/>
                </a:lnTo>
                <a:lnTo>
                  <a:pt x="634" y="3512"/>
                </a:lnTo>
                <a:lnTo>
                  <a:pt x="597" y="3476"/>
                </a:lnTo>
                <a:lnTo>
                  <a:pt x="562" y="3439"/>
                </a:lnTo>
                <a:lnTo>
                  <a:pt x="527" y="3402"/>
                </a:lnTo>
                <a:lnTo>
                  <a:pt x="511" y="3384"/>
                </a:lnTo>
                <a:lnTo>
                  <a:pt x="493" y="3364"/>
                </a:lnTo>
                <a:lnTo>
                  <a:pt x="461" y="3326"/>
                </a:lnTo>
                <a:lnTo>
                  <a:pt x="430" y="3287"/>
                </a:lnTo>
                <a:lnTo>
                  <a:pt x="414" y="3267"/>
                </a:lnTo>
                <a:lnTo>
                  <a:pt x="400" y="3247"/>
                </a:lnTo>
                <a:lnTo>
                  <a:pt x="384" y="3227"/>
                </a:lnTo>
                <a:lnTo>
                  <a:pt x="370" y="3206"/>
                </a:lnTo>
                <a:lnTo>
                  <a:pt x="342" y="3165"/>
                </a:lnTo>
                <a:lnTo>
                  <a:pt x="315" y="3124"/>
                </a:lnTo>
                <a:lnTo>
                  <a:pt x="300" y="3102"/>
                </a:lnTo>
                <a:lnTo>
                  <a:pt x="288" y="3081"/>
                </a:lnTo>
                <a:lnTo>
                  <a:pt x="263" y="3038"/>
                </a:lnTo>
                <a:lnTo>
                  <a:pt x="240" y="2995"/>
                </a:lnTo>
                <a:lnTo>
                  <a:pt x="217" y="2951"/>
                </a:lnTo>
                <a:lnTo>
                  <a:pt x="195" y="2906"/>
                </a:lnTo>
                <a:lnTo>
                  <a:pt x="174" y="2861"/>
                </a:lnTo>
                <a:lnTo>
                  <a:pt x="164" y="2839"/>
                </a:lnTo>
                <a:lnTo>
                  <a:pt x="155" y="2816"/>
                </a:lnTo>
                <a:lnTo>
                  <a:pt x="136" y="2770"/>
                </a:lnTo>
                <a:lnTo>
                  <a:pt x="119" y="2723"/>
                </a:lnTo>
                <a:lnTo>
                  <a:pt x="102" y="2677"/>
                </a:lnTo>
                <a:lnTo>
                  <a:pt x="87" y="2629"/>
                </a:lnTo>
                <a:lnTo>
                  <a:pt x="74" y="2582"/>
                </a:lnTo>
                <a:lnTo>
                  <a:pt x="67" y="2558"/>
                </a:lnTo>
                <a:lnTo>
                  <a:pt x="61" y="2534"/>
                </a:lnTo>
                <a:lnTo>
                  <a:pt x="56" y="2509"/>
                </a:lnTo>
                <a:lnTo>
                  <a:pt x="50" y="2485"/>
                </a:lnTo>
                <a:lnTo>
                  <a:pt x="39" y="2436"/>
                </a:lnTo>
                <a:lnTo>
                  <a:pt x="30" y="2387"/>
                </a:lnTo>
                <a:lnTo>
                  <a:pt x="22" y="2338"/>
                </a:lnTo>
                <a:lnTo>
                  <a:pt x="15" y="2288"/>
                </a:lnTo>
                <a:lnTo>
                  <a:pt x="10" y="2238"/>
                </a:lnTo>
                <a:lnTo>
                  <a:pt x="5" y="2188"/>
                </a:lnTo>
                <a:lnTo>
                  <a:pt x="4" y="2163"/>
                </a:lnTo>
                <a:lnTo>
                  <a:pt x="2" y="2138"/>
                </a:lnTo>
                <a:lnTo>
                  <a:pt x="1" y="2087"/>
                </a:lnTo>
                <a:lnTo>
                  <a:pt x="0" y="2062"/>
                </a:lnTo>
                <a:lnTo>
                  <a:pt x="0" y="2036"/>
                </a:lnTo>
                <a:lnTo>
                  <a:pt x="1" y="1985"/>
                </a:lnTo>
                <a:lnTo>
                  <a:pt x="2" y="1935"/>
                </a:lnTo>
                <a:lnTo>
                  <a:pt x="5" y="1884"/>
                </a:lnTo>
                <a:lnTo>
                  <a:pt x="10" y="1834"/>
                </a:lnTo>
                <a:lnTo>
                  <a:pt x="15" y="1784"/>
                </a:lnTo>
                <a:lnTo>
                  <a:pt x="19" y="1759"/>
                </a:lnTo>
                <a:lnTo>
                  <a:pt x="22" y="1735"/>
                </a:lnTo>
                <a:lnTo>
                  <a:pt x="30" y="1685"/>
                </a:lnTo>
                <a:lnTo>
                  <a:pt x="39" y="1636"/>
                </a:lnTo>
                <a:lnTo>
                  <a:pt x="50" y="1587"/>
                </a:lnTo>
                <a:lnTo>
                  <a:pt x="56" y="1563"/>
                </a:lnTo>
                <a:lnTo>
                  <a:pt x="61" y="1539"/>
                </a:lnTo>
                <a:lnTo>
                  <a:pt x="74" y="1491"/>
                </a:lnTo>
                <a:lnTo>
                  <a:pt x="81" y="1467"/>
                </a:lnTo>
                <a:lnTo>
                  <a:pt x="87" y="1443"/>
                </a:lnTo>
                <a:lnTo>
                  <a:pt x="102" y="1395"/>
                </a:lnTo>
                <a:lnTo>
                  <a:pt x="119" y="1349"/>
                </a:lnTo>
                <a:lnTo>
                  <a:pt x="136" y="1303"/>
                </a:lnTo>
                <a:lnTo>
                  <a:pt x="145" y="1279"/>
                </a:lnTo>
                <a:lnTo>
                  <a:pt x="155" y="1256"/>
                </a:lnTo>
                <a:lnTo>
                  <a:pt x="164" y="1233"/>
                </a:lnTo>
                <a:lnTo>
                  <a:pt x="174" y="1212"/>
                </a:lnTo>
                <a:lnTo>
                  <a:pt x="195" y="1166"/>
                </a:lnTo>
                <a:lnTo>
                  <a:pt x="217" y="1121"/>
                </a:lnTo>
                <a:lnTo>
                  <a:pt x="240" y="1078"/>
                </a:lnTo>
                <a:lnTo>
                  <a:pt x="263" y="1034"/>
                </a:lnTo>
                <a:lnTo>
                  <a:pt x="288" y="991"/>
                </a:lnTo>
                <a:lnTo>
                  <a:pt x="315" y="949"/>
                </a:lnTo>
                <a:lnTo>
                  <a:pt x="342" y="907"/>
                </a:lnTo>
                <a:lnTo>
                  <a:pt x="370" y="866"/>
                </a:lnTo>
                <a:lnTo>
                  <a:pt x="384" y="846"/>
                </a:lnTo>
                <a:lnTo>
                  <a:pt x="400" y="825"/>
                </a:lnTo>
                <a:lnTo>
                  <a:pt x="430" y="785"/>
                </a:lnTo>
                <a:lnTo>
                  <a:pt x="445" y="766"/>
                </a:lnTo>
                <a:lnTo>
                  <a:pt x="461" y="746"/>
                </a:lnTo>
                <a:lnTo>
                  <a:pt x="493" y="708"/>
                </a:lnTo>
                <a:lnTo>
                  <a:pt x="511" y="688"/>
                </a:lnTo>
                <a:lnTo>
                  <a:pt x="527" y="670"/>
                </a:lnTo>
                <a:lnTo>
                  <a:pt x="562" y="633"/>
                </a:lnTo>
                <a:lnTo>
                  <a:pt x="597" y="596"/>
                </a:lnTo>
                <a:lnTo>
                  <a:pt x="634" y="561"/>
                </a:lnTo>
                <a:lnTo>
                  <a:pt x="671" y="526"/>
                </a:lnTo>
                <a:lnTo>
                  <a:pt x="689" y="510"/>
                </a:lnTo>
                <a:lnTo>
                  <a:pt x="709" y="493"/>
                </a:lnTo>
                <a:lnTo>
                  <a:pt x="747" y="460"/>
                </a:lnTo>
                <a:lnTo>
                  <a:pt x="786" y="430"/>
                </a:lnTo>
                <a:lnTo>
                  <a:pt x="807" y="413"/>
                </a:lnTo>
                <a:lnTo>
                  <a:pt x="826" y="399"/>
                </a:lnTo>
                <a:lnTo>
                  <a:pt x="847" y="384"/>
                </a:lnTo>
                <a:lnTo>
                  <a:pt x="867" y="370"/>
                </a:lnTo>
                <a:lnTo>
                  <a:pt x="908" y="342"/>
                </a:lnTo>
                <a:lnTo>
                  <a:pt x="950" y="314"/>
                </a:lnTo>
                <a:lnTo>
                  <a:pt x="971" y="300"/>
                </a:lnTo>
                <a:lnTo>
                  <a:pt x="992" y="288"/>
                </a:lnTo>
                <a:lnTo>
                  <a:pt x="1035" y="263"/>
                </a:lnTo>
                <a:lnTo>
                  <a:pt x="1079" y="239"/>
                </a:lnTo>
                <a:lnTo>
                  <a:pt x="1122" y="216"/>
                </a:lnTo>
                <a:lnTo>
                  <a:pt x="1167" y="195"/>
                </a:lnTo>
                <a:lnTo>
                  <a:pt x="1213" y="174"/>
                </a:lnTo>
                <a:lnTo>
                  <a:pt x="1235" y="164"/>
                </a:lnTo>
                <a:lnTo>
                  <a:pt x="1257" y="154"/>
                </a:lnTo>
                <a:lnTo>
                  <a:pt x="1304" y="136"/>
                </a:lnTo>
                <a:lnTo>
                  <a:pt x="1350" y="119"/>
                </a:lnTo>
                <a:lnTo>
                  <a:pt x="1397" y="102"/>
                </a:lnTo>
                <a:lnTo>
                  <a:pt x="1445" y="87"/>
                </a:lnTo>
                <a:lnTo>
                  <a:pt x="1493" y="74"/>
                </a:lnTo>
                <a:lnTo>
                  <a:pt x="1516" y="67"/>
                </a:lnTo>
                <a:lnTo>
                  <a:pt x="1540" y="61"/>
                </a:lnTo>
                <a:lnTo>
                  <a:pt x="1564" y="55"/>
                </a:lnTo>
                <a:lnTo>
                  <a:pt x="1588" y="50"/>
                </a:lnTo>
                <a:lnTo>
                  <a:pt x="1637" y="39"/>
                </a:lnTo>
                <a:lnTo>
                  <a:pt x="1686" y="30"/>
                </a:lnTo>
                <a:lnTo>
                  <a:pt x="1736" y="22"/>
                </a:lnTo>
                <a:lnTo>
                  <a:pt x="1785" y="15"/>
                </a:lnTo>
                <a:lnTo>
                  <a:pt x="1835" y="10"/>
                </a:lnTo>
                <a:lnTo>
                  <a:pt x="1886" y="5"/>
                </a:lnTo>
                <a:lnTo>
                  <a:pt x="1912" y="4"/>
                </a:lnTo>
                <a:lnTo>
                  <a:pt x="1937" y="2"/>
                </a:lnTo>
                <a:lnTo>
                  <a:pt x="1987" y="1"/>
                </a:lnTo>
                <a:lnTo>
                  <a:pt x="2013" y="0"/>
                </a:lnTo>
                <a:lnTo>
                  <a:pt x="2038" y="0"/>
                </a:lnTo>
                <a:lnTo>
                  <a:pt x="2089" y="1"/>
                </a:lnTo>
                <a:lnTo>
                  <a:pt x="2140" y="2"/>
                </a:lnTo>
                <a:lnTo>
                  <a:pt x="2190" y="5"/>
                </a:lnTo>
                <a:lnTo>
                  <a:pt x="2240" y="10"/>
                </a:lnTo>
                <a:lnTo>
                  <a:pt x="2291" y="15"/>
                </a:lnTo>
                <a:lnTo>
                  <a:pt x="2316" y="18"/>
                </a:lnTo>
                <a:lnTo>
                  <a:pt x="2341" y="22"/>
                </a:lnTo>
                <a:lnTo>
                  <a:pt x="2390" y="30"/>
                </a:lnTo>
                <a:lnTo>
                  <a:pt x="2439" y="39"/>
                </a:lnTo>
                <a:lnTo>
                  <a:pt x="2488" y="50"/>
                </a:lnTo>
                <a:lnTo>
                  <a:pt x="2512" y="55"/>
                </a:lnTo>
                <a:lnTo>
                  <a:pt x="2537" y="61"/>
                </a:lnTo>
                <a:lnTo>
                  <a:pt x="2584" y="74"/>
                </a:lnTo>
                <a:lnTo>
                  <a:pt x="2608" y="80"/>
                </a:lnTo>
                <a:lnTo>
                  <a:pt x="2631" y="87"/>
                </a:lnTo>
                <a:lnTo>
                  <a:pt x="2679" y="102"/>
                </a:lnTo>
                <a:lnTo>
                  <a:pt x="2726" y="119"/>
                </a:lnTo>
                <a:lnTo>
                  <a:pt x="2773" y="136"/>
                </a:lnTo>
                <a:lnTo>
                  <a:pt x="2796" y="145"/>
                </a:lnTo>
                <a:lnTo>
                  <a:pt x="2819" y="154"/>
                </a:lnTo>
                <a:lnTo>
                  <a:pt x="2841" y="164"/>
                </a:lnTo>
                <a:lnTo>
                  <a:pt x="2864" y="174"/>
                </a:lnTo>
                <a:lnTo>
                  <a:pt x="2909" y="195"/>
                </a:lnTo>
                <a:lnTo>
                  <a:pt x="2954" y="216"/>
                </a:lnTo>
                <a:lnTo>
                  <a:pt x="2997" y="239"/>
                </a:lnTo>
                <a:lnTo>
                  <a:pt x="3041" y="263"/>
                </a:lnTo>
                <a:lnTo>
                  <a:pt x="3084" y="288"/>
                </a:lnTo>
                <a:lnTo>
                  <a:pt x="3127" y="314"/>
                </a:lnTo>
                <a:lnTo>
                  <a:pt x="3168" y="342"/>
                </a:lnTo>
                <a:lnTo>
                  <a:pt x="3209" y="370"/>
                </a:lnTo>
                <a:lnTo>
                  <a:pt x="3230" y="384"/>
                </a:lnTo>
                <a:lnTo>
                  <a:pt x="3250" y="399"/>
                </a:lnTo>
                <a:lnTo>
                  <a:pt x="3290" y="430"/>
                </a:lnTo>
                <a:lnTo>
                  <a:pt x="3310" y="445"/>
                </a:lnTo>
                <a:lnTo>
                  <a:pt x="3329" y="460"/>
                </a:lnTo>
                <a:lnTo>
                  <a:pt x="3367" y="493"/>
                </a:lnTo>
                <a:lnTo>
                  <a:pt x="3387" y="510"/>
                </a:lnTo>
                <a:lnTo>
                  <a:pt x="3405" y="526"/>
                </a:lnTo>
                <a:lnTo>
                  <a:pt x="3442" y="561"/>
                </a:lnTo>
                <a:lnTo>
                  <a:pt x="3479" y="596"/>
                </a:lnTo>
                <a:lnTo>
                  <a:pt x="2902" y="1172"/>
                </a:lnTo>
                <a:lnTo>
                  <a:pt x="2881" y="1151"/>
                </a:lnTo>
                <a:lnTo>
                  <a:pt x="2859" y="1130"/>
                </a:lnTo>
                <a:lnTo>
                  <a:pt x="2847" y="1120"/>
                </a:lnTo>
                <a:lnTo>
                  <a:pt x="2836" y="1110"/>
                </a:lnTo>
                <a:lnTo>
                  <a:pt x="2813" y="1091"/>
                </a:lnTo>
                <a:lnTo>
                  <a:pt x="2801" y="1081"/>
                </a:lnTo>
                <a:lnTo>
                  <a:pt x="2789" y="1072"/>
                </a:lnTo>
                <a:lnTo>
                  <a:pt x="2765" y="1054"/>
                </a:lnTo>
                <a:lnTo>
                  <a:pt x="2741" y="1036"/>
                </a:lnTo>
                <a:lnTo>
                  <a:pt x="2716" y="1019"/>
                </a:lnTo>
                <a:lnTo>
                  <a:pt x="2691" y="1003"/>
                </a:lnTo>
                <a:lnTo>
                  <a:pt x="2666" y="988"/>
                </a:lnTo>
                <a:lnTo>
                  <a:pt x="2640" y="972"/>
                </a:lnTo>
                <a:lnTo>
                  <a:pt x="2614" y="958"/>
                </a:lnTo>
                <a:lnTo>
                  <a:pt x="2588" y="944"/>
                </a:lnTo>
                <a:lnTo>
                  <a:pt x="2561" y="931"/>
                </a:lnTo>
                <a:lnTo>
                  <a:pt x="2533" y="919"/>
                </a:lnTo>
                <a:lnTo>
                  <a:pt x="2506" y="907"/>
                </a:lnTo>
                <a:lnTo>
                  <a:pt x="2479" y="896"/>
                </a:lnTo>
                <a:lnTo>
                  <a:pt x="2451" y="885"/>
                </a:lnTo>
                <a:lnTo>
                  <a:pt x="2422" y="876"/>
                </a:lnTo>
                <a:lnTo>
                  <a:pt x="2394" y="867"/>
                </a:lnTo>
                <a:lnTo>
                  <a:pt x="2366" y="858"/>
                </a:lnTo>
                <a:lnTo>
                  <a:pt x="2337" y="852"/>
                </a:lnTo>
                <a:lnTo>
                  <a:pt x="2308" y="844"/>
                </a:lnTo>
                <a:lnTo>
                  <a:pt x="2279" y="837"/>
                </a:lnTo>
                <a:lnTo>
                  <a:pt x="2249" y="832"/>
                </a:lnTo>
                <a:lnTo>
                  <a:pt x="2220" y="828"/>
                </a:lnTo>
                <a:lnTo>
                  <a:pt x="2189" y="823"/>
                </a:lnTo>
                <a:lnTo>
                  <a:pt x="2160" y="820"/>
                </a:lnTo>
                <a:lnTo>
                  <a:pt x="2129" y="818"/>
                </a:lnTo>
                <a:lnTo>
                  <a:pt x="2099" y="816"/>
                </a:lnTo>
                <a:lnTo>
                  <a:pt x="2068" y="815"/>
                </a:lnTo>
                <a:lnTo>
                  <a:pt x="2038" y="815"/>
                </a:lnTo>
                <a:lnTo>
                  <a:pt x="2007" y="815"/>
                </a:lnTo>
                <a:lnTo>
                  <a:pt x="1977" y="816"/>
                </a:lnTo>
                <a:lnTo>
                  <a:pt x="1947" y="818"/>
                </a:lnTo>
                <a:lnTo>
                  <a:pt x="1917" y="820"/>
                </a:lnTo>
                <a:lnTo>
                  <a:pt x="1887" y="823"/>
                </a:lnTo>
                <a:lnTo>
                  <a:pt x="1857" y="828"/>
                </a:lnTo>
                <a:lnTo>
                  <a:pt x="1827" y="832"/>
                </a:lnTo>
                <a:lnTo>
                  <a:pt x="1797" y="837"/>
                </a:lnTo>
                <a:lnTo>
                  <a:pt x="1768" y="844"/>
                </a:lnTo>
                <a:lnTo>
                  <a:pt x="1740" y="852"/>
                </a:lnTo>
                <a:lnTo>
                  <a:pt x="1710" y="858"/>
                </a:lnTo>
                <a:lnTo>
                  <a:pt x="1682" y="867"/>
                </a:lnTo>
                <a:lnTo>
                  <a:pt x="1654" y="876"/>
                </a:lnTo>
                <a:lnTo>
                  <a:pt x="1640" y="881"/>
                </a:lnTo>
                <a:lnTo>
                  <a:pt x="1625" y="885"/>
                </a:lnTo>
                <a:lnTo>
                  <a:pt x="1597" y="896"/>
                </a:lnTo>
                <a:lnTo>
                  <a:pt x="1570" y="907"/>
                </a:lnTo>
                <a:lnTo>
                  <a:pt x="1543" y="919"/>
                </a:lnTo>
                <a:lnTo>
                  <a:pt x="1515" y="931"/>
                </a:lnTo>
                <a:lnTo>
                  <a:pt x="1489" y="944"/>
                </a:lnTo>
                <a:lnTo>
                  <a:pt x="1462" y="958"/>
                </a:lnTo>
                <a:lnTo>
                  <a:pt x="1436" y="972"/>
                </a:lnTo>
                <a:lnTo>
                  <a:pt x="1411" y="988"/>
                </a:lnTo>
                <a:lnTo>
                  <a:pt x="1385" y="1003"/>
                </a:lnTo>
                <a:lnTo>
                  <a:pt x="1360" y="1019"/>
                </a:lnTo>
                <a:lnTo>
                  <a:pt x="1336" y="1036"/>
                </a:lnTo>
                <a:lnTo>
                  <a:pt x="1311" y="1054"/>
                </a:lnTo>
                <a:lnTo>
                  <a:pt x="1287" y="1072"/>
                </a:lnTo>
                <a:lnTo>
                  <a:pt x="1264" y="1091"/>
                </a:lnTo>
                <a:lnTo>
                  <a:pt x="1240" y="1110"/>
                </a:lnTo>
                <a:lnTo>
                  <a:pt x="1218" y="1130"/>
                </a:lnTo>
                <a:lnTo>
                  <a:pt x="1195" y="1151"/>
                </a:lnTo>
                <a:lnTo>
                  <a:pt x="1174" y="1172"/>
                </a:lnTo>
                <a:lnTo>
                  <a:pt x="1152" y="1194"/>
                </a:lnTo>
                <a:lnTo>
                  <a:pt x="1131" y="1217"/>
                </a:lnTo>
                <a:lnTo>
                  <a:pt x="1121" y="1228"/>
                </a:lnTo>
                <a:lnTo>
                  <a:pt x="1112" y="1239"/>
                </a:lnTo>
                <a:lnTo>
                  <a:pt x="1092" y="1263"/>
                </a:lnTo>
                <a:lnTo>
                  <a:pt x="1082" y="1274"/>
                </a:lnTo>
                <a:lnTo>
                  <a:pt x="1073" y="1286"/>
                </a:lnTo>
                <a:lnTo>
                  <a:pt x="1055" y="1309"/>
                </a:lnTo>
                <a:lnTo>
                  <a:pt x="1037" y="1334"/>
                </a:lnTo>
                <a:lnTo>
                  <a:pt x="1020" y="1358"/>
                </a:lnTo>
                <a:lnTo>
                  <a:pt x="1004" y="1383"/>
                </a:lnTo>
                <a:lnTo>
                  <a:pt x="988" y="1410"/>
                </a:lnTo>
                <a:lnTo>
                  <a:pt x="973" y="1435"/>
                </a:lnTo>
                <a:lnTo>
                  <a:pt x="959" y="1461"/>
                </a:lnTo>
                <a:lnTo>
                  <a:pt x="945" y="1488"/>
                </a:lnTo>
                <a:lnTo>
                  <a:pt x="932" y="1514"/>
                </a:lnTo>
                <a:lnTo>
                  <a:pt x="920" y="1541"/>
                </a:lnTo>
                <a:lnTo>
                  <a:pt x="908" y="1568"/>
                </a:lnTo>
                <a:lnTo>
                  <a:pt x="897" y="1596"/>
                </a:lnTo>
                <a:lnTo>
                  <a:pt x="886" y="1624"/>
                </a:lnTo>
                <a:lnTo>
                  <a:pt x="876" y="1652"/>
                </a:lnTo>
                <a:lnTo>
                  <a:pt x="868" y="1680"/>
                </a:lnTo>
                <a:lnTo>
                  <a:pt x="859" y="1709"/>
                </a:lnTo>
                <a:lnTo>
                  <a:pt x="852" y="1738"/>
                </a:lnTo>
                <a:lnTo>
                  <a:pt x="845" y="1766"/>
                </a:lnTo>
                <a:lnTo>
                  <a:pt x="838" y="1796"/>
                </a:lnTo>
                <a:lnTo>
                  <a:pt x="833" y="1825"/>
                </a:lnTo>
                <a:lnTo>
                  <a:pt x="828" y="1855"/>
                </a:lnTo>
                <a:lnTo>
                  <a:pt x="824" y="1885"/>
                </a:lnTo>
                <a:lnTo>
                  <a:pt x="821" y="1915"/>
                </a:lnTo>
                <a:lnTo>
                  <a:pt x="819" y="1945"/>
                </a:lnTo>
                <a:lnTo>
                  <a:pt x="816" y="1975"/>
                </a:lnTo>
                <a:lnTo>
                  <a:pt x="815" y="2006"/>
                </a:lnTo>
                <a:lnTo>
                  <a:pt x="815" y="2036"/>
                </a:lnTo>
                <a:lnTo>
                  <a:pt x="815" y="2066"/>
                </a:lnTo>
                <a:lnTo>
                  <a:pt x="816" y="2097"/>
                </a:lnTo>
                <a:lnTo>
                  <a:pt x="819" y="2127"/>
                </a:lnTo>
                <a:lnTo>
                  <a:pt x="821" y="2158"/>
                </a:lnTo>
                <a:lnTo>
                  <a:pt x="824" y="2187"/>
                </a:lnTo>
                <a:lnTo>
                  <a:pt x="828" y="2218"/>
                </a:lnTo>
                <a:lnTo>
                  <a:pt x="833" y="2247"/>
                </a:lnTo>
                <a:lnTo>
                  <a:pt x="838" y="2276"/>
                </a:lnTo>
                <a:lnTo>
                  <a:pt x="845" y="2306"/>
                </a:lnTo>
                <a:lnTo>
                  <a:pt x="852" y="2335"/>
                </a:lnTo>
                <a:lnTo>
                  <a:pt x="859" y="2363"/>
                </a:lnTo>
                <a:lnTo>
                  <a:pt x="868" y="2392"/>
                </a:lnTo>
                <a:lnTo>
                  <a:pt x="876" y="2420"/>
                </a:lnTo>
                <a:lnTo>
                  <a:pt x="882" y="2434"/>
                </a:lnTo>
                <a:lnTo>
                  <a:pt x="886" y="2448"/>
                </a:lnTo>
                <a:lnTo>
                  <a:pt x="897" y="2476"/>
                </a:lnTo>
                <a:lnTo>
                  <a:pt x="908" y="2504"/>
                </a:lnTo>
                <a:lnTo>
                  <a:pt x="920" y="2531"/>
                </a:lnTo>
                <a:lnTo>
                  <a:pt x="932" y="2558"/>
                </a:lnTo>
                <a:lnTo>
                  <a:pt x="945" y="2585"/>
                </a:lnTo>
                <a:lnTo>
                  <a:pt x="959" y="2611"/>
                </a:lnTo>
                <a:lnTo>
                  <a:pt x="973" y="2637"/>
                </a:lnTo>
                <a:lnTo>
                  <a:pt x="988" y="2664"/>
                </a:lnTo>
                <a:lnTo>
                  <a:pt x="1004" y="2689"/>
                </a:lnTo>
                <a:lnTo>
                  <a:pt x="1020" y="2714"/>
                </a:lnTo>
                <a:lnTo>
                  <a:pt x="1037" y="2739"/>
                </a:lnTo>
                <a:lnTo>
                  <a:pt x="1055" y="2763"/>
                </a:lnTo>
                <a:lnTo>
                  <a:pt x="1073" y="2786"/>
                </a:lnTo>
                <a:lnTo>
                  <a:pt x="1092" y="2810"/>
                </a:lnTo>
                <a:lnTo>
                  <a:pt x="1112" y="2833"/>
                </a:lnTo>
                <a:lnTo>
                  <a:pt x="1131" y="2856"/>
                </a:lnTo>
                <a:lnTo>
                  <a:pt x="1152" y="2878"/>
                </a:lnTo>
                <a:lnTo>
                  <a:pt x="1174" y="2900"/>
                </a:lnTo>
                <a:lnTo>
                  <a:pt x="1195" y="2921"/>
                </a:lnTo>
                <a:lnTo>
                  <a:pt x="1218" y="2942"/>
                </a:lnTo>
                <a:lnTo>
                  <a:pt x="1229" y="2952"/>
                </a:lnTo>
                <a:lnTo>
                  <a:pt x="1240" y="2963"/>
                </a:lnTo>
                <a:lnTo>
                  <a:pt x="1264" y="2981"/>
                </a:lnTo>
                <a:lnTo>
                  <a:pt x="1275" y="2991"/>
                </a:lnTo>
                <a:lnTo>
                  <a:pt x="1287" y="3001"/>
                </a:lnTo>
                <a:lnTo>
                  <a:pt x="1311" y="3019"/>
                </a:lnTo>
                <a:lnTo>
                  <a:pt x="1336" y="3037"/>
                </a:lnTo>
                <a:lnTo>
                  <a:pt x="1360" y="3053"/>
                </a:lnTo>
                <a:lnTo>
                  <a:pt x="1385" y="3069"/>
                </a:lnTo>
                <a:lnTo>
                  <a:pt x="1411" y="3086"/>
                </a:lnTo>
                <a:lnTo>
                  <a:pt x="1436" y="3101"/>
                </a:lnTo>
                <a:lnTo>
                  <a:pt x="1462" y="3115"/>
                </a:lnTo>
                <a:lnTo>
                  <a:pt x="1489" y="3128"/>
                </a:lnTo>
                <a:lnTo>
                  <a:pt x="1515" y="3141"/>
                </a:lnTo>
                <a:lnTo>
                  <a:pt x="1543" y="3154"/>
                </a:lnTo>
                <a:lnTo>
                  <a:pt x="1570" y="3165"/>
                </a:lnTo>
                <a:lnTo>
                  <a:pt x="1597" y="3177"/>
                </a:lnTo>
                <a:lnTo>
                  <a:pt x="1625" y="3187"/>
                </a:lnTo>
                <a:lnTo>
                  <a:pt x="1654" y="3196"/>
                </a:lnTo>
                <a:lnTo>
                  <a:pt x="1682" y="3205"/>
                </a:lnTo>
                <a:lnTo>
                  <a:pt x="1710" y="3214"/>
                </a:lnTo>
                <a:lnTo>
                  <a:pt x="1740" y="3221"/>
                </a:lnTo>
                <a:lnTo>
                  <a:pt x="1768" y="3228"/>
                </a:lnTo>
                <a:lnTo>
                  <a:pt x="1797" y="3235"/>
                </a:lnTo>
                <a:lnTo>
                  <a:pt x="1827" y="3240"/>
                </a:lnTo>
                <a:lnTo>
                  <a:pt x="1857" y="3244"/>
                </a:lnTo>
                <a:lnTo>
                  <a:pt x="1887" y="3249"/>
                </a:lnTo>
                <a:lnTo>
                  <a:pt x="1917" y="3252"/>
                </a:lnTo>
                <a:lnTo>
                  <a:pt x="1947" y="3254"/>
                </a:lnTo>
                <a:lnTo>
                  <a:pt x="1977" y="3256"/>
                </a:lnTo>
                <a:lnTo>
                  <a:pt x="2007" y="3257"/>
                </a:lnTo>
                <a:lnTo>
                  <a:pt x="2038" y="3257"/>
                </a:lnTo>
                <a:lnTo>
                  <a:pt x="2067" y="3257"/>
                </a:lnTo>
                <a:lnTo>
                  <a:pt x="2097" y="3256"/>
                </a:lnTo>
                <a:lnTo>
                  <a:pt x="2125" y="3255"/>
                </a:lnTo>
                <a:lnTo>
                  <a:pt x="2153" y="3252"/>
                </a:lnTo>
                <a:lnTo>
                  <a:pt x="2183" y="3250"/>
                </a:lnTo>
                <a:lnTo>
                  <a:pt x="2211" y="3245"/>
                </a:lnTo>
                <a:lnTo>
                  <a:pt x="2239" y="3241"/>
                </a:lnTo>
                <a:lnTo>
                  <a:pt x="2268" y="3237"/>
                </a:lnTo>
                <a:lnTo>
                  <a:pt x="2295" y="3231"/>
                </a:lnTo>
                <a:lnTo>
                  <a:pt x="2323" y="3225"/>
                </a:lnTo>
                <a:lnTo>
                  <a:pt x="2350" y="3218"/>
                </a:lnTo>
                <a:lnTo>
                  <a:pt x="2378" y="3211"/>
                </a:lnTo>
                <a:lnTo>
                  <a:pt x="2405" y="3202"/>
                </a:lnTo>
                <a:lnTo>
                  <a:pt x="2432" y="3193"/>
                </a:lnTo>
                <a:lnTo>
                  <a:pt x="2458" y="3183"/>
                </a:lnTo>
                <a:lnTo>
                  <a:pt x="2485" y="3174"/>
                </a:lnTo>
                <a:lnTo>
                  <a:pt x="2512" y="3163"/>
                </a:lnTo>
                <a:lnTo>
                  <a:pt x="2538" y="3152"/>
                </a:lnTo>
                <a:lnTo>
                  <a:pt x="2563" y="3140"/>
                </a:lnTo>
                <a:lnTo>
                  <a:pt x="2589" y="3128"/>
                </a:lnTo>
                <a:lnTo>
                  <a:pt x="2614" y="3115"/>
                </a:lnTo>
                <a:lnTo>
                  <a:pt x="2638" y="3101"/>
                </a:lnTo>
                <a:lnTo>
                  <a:pt x="2663" y="3087"/>
                </a:lnTo>
                <a:lnTo>
                  <a:pt x="2687" y="3071"/>
                </a:lnTo>
                <a:lnTo>
                  <a:pt x="2711" y="3056"/>
                </a:lnTo>
                <a:lnTo>
                  <a:pt x="2735" y="3040"/>
                </a:lnTo>
                <a:lnTo>
                  <a:pt x="2758" y="3024"/>
                </a:lnTo>
                <a:lnTo>
                  <a:pt x="2780" y="3006"/>
                </a:lnTo>
                <a:lnTo>
                  <a:pt x="2803" y="2989"/>
                </a:lnTo>
                <a:lnTo>
                  <a:pt x="2825" y="2970"/>
                </a:lnTo>
                <a:lnTo>
                  <a:pt x="2847" y="2952"/>
                </a:lnTo>
                <a:lnTo>
                  <a:pt x="2869" y="2932"/>
                </a:lnTo>
                <a:lnTo>
                  <a:pt x="2869" y="2617"/>
                </a:lnTo>
                <a:lnTo>
                  <a:pt x="2992" y="26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11225" y="1484784"/>
            <a:ext cx="50425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noProof="0" dirty="0"/>
          </a:p>
        </p:txBody>
      </p:sp>
      <p:sp>
        <p:nvSpPr>
          <p:cNvPr id="15" name="(c)" hidden="1"/>
          <p:cNvSpPr txBox="1"/>
          <p:nvPr userDrawn="1"/>
        </p:nvSpPr>
        <p:spPr>
          <a:xfrm>
            <a:off x="11949648" y="6891795"/>
            <a:ext cx="235642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gofore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86" r:id="rId3"/>
    <p:sldLayoutId id="2147483680" r:id="rId4"/>
    <p:sldLayoutId id="2147483681" r:id="rId5"/>
    <p:sldLayoutId id="2147483684" r:id="rId6"/>
    <p:sldLayoutId id="2147483650" r:id="rId7"/>
    <p:sldLayoutId id="2147483687" r:id="rId8"/>
    <p:sldLayoutId id="2147483689" r:id="rId9"/>
    <p:sldLayoutId id="2147483652" r:id="rId10"/>
    <p:sldLayoutId id="2147483688" r:id="rId11"/>
    <p:sldLayoutId id="2147483690" r:id="rId12"/>
    <p:sldLayoutId id="2147483661" r:id="rId13"/>
    <p:sldLayoutId id="2147483654" r:id="rId14"/>
    <p:sldLayoutId id="2147483678" r:id="rId15"/>
    <p:sldLayoutId id="2147483655" r:id="rId16"/>
    <p:sldLayoutId id="2147483682" r:id="rId17"/>
    <p:sldLayoutId id="2147483683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6pPr>
      <a:lvl7pPr marL="1255713" indent="-18415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7pPr>
      <a:lvl8pPr marL="1438275" indent="-182563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8pPr>
      <a:lvl9pPr marL="1612900" indent="-174625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Kotlin and why you should use it instead of Java</a:t>
            </a:r>
          </a:p>
        </p:txBody>
      </p:sp>
    </p:spTree>
    <p:extLst>
      <p:ext uri="{BB962C8B-B14F-4D97-AF65-F5344CB8AC3E}">
        <p14:creationId xmlns:p14="http://schemas.microsoft.com/office/powerpoint/2010/main" val="12091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declarations for mutable and immutable values</a:t>
            </a:r>
          </a:p>
          <a:p>
            <a:r>
              <a:rPr lang="en-GB" dirty="0"/>
              <a:t>Highly encouraged to use </a:t>
            </a:r>
            <a:r>
              <a:rPr lang="en-GB" dirty="0" err="1"/>
              <a:t>immutables</a:t>
            </a:r>
            <a:r>
              <a:rPr lang="en-GB" dirty="0"/>
              <a:t> as much as possible</a:t>
            </a:r>
          </a:p>
          <a:p>
            <a:r>
              <a:rPr lang="en-GB" dirty="0"/>
              <a:t>Functional programming style functions like map, </a:t>
            </a:r>
            <a:r>
              <a:rPr lang="en-GB" dirty="0" err="1"/>
              <a:t>flatMap</a:t>
            </a:r>
            <a:r>
              <a:rPr lang="en-GB" dirty="0"/>
              <a:t>, reduce etc. available for standard data structures (no need to cast anything to stream and back)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foo: </a:t>
            </a:r>
            <a:r>
              <a:rPr lang="en-GB" dirty="0" err="1"/>
              <a:t>Int</a:t>
            </a:r>
            <a:r>
              <a:rPr lang="en-GB" dirty="0"/>
              <a:t>      // immutable integer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bar: </a:t>
            </a:r>
            <a:r>
              <a:rPr lang="en-GB" dirty="0" err="1"/>
              <a:t>Int</a:t>
            </a:r>
            <a:r>
              <a:rPr lang="en-GB" dirty="0"/>
              <a:t>     // mutable integer</a:t>
            </a:r>
          </a:p>
        </p:txBody>
      </p:sp>
    </p:spTree>
    <p:extLst>
      <p:ext uri="{BB962C8B-B14F-4D97-AF65-F5344CB8AC3E}">
        <p14:creationId xmlns:p14="http://schemas.microsoft.com/office/powerpoint/2010/main" val="22121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Null-safety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!! -&gt; throw NPE if null</a:t>
            </a:r>
          </a:p>
          <a:p>
            <a:r>
              <a:rPr lang="en-GB" dirty="0"/>
              <a:t>? -&gt; do something if not null, otherwise return null</a:t>
            </a:r>
          </a:p>
          <a:p>
            <a:r>
              <a:rPr lang="en-GB" dirty="0"/>
              <a:t>?: -&gt; do something else if null</a:t>
            </a:r>
          </a:p>
          <a:p>
            <a:r>
              <a:rPr lang="en-GB" dirty="0"/>
              <a:t>Everything is non-nullable by default</a:t>
            </a:r>
          </a:p>
          <a:p>
            <a:r>
              <a:rPr lang="en-GB" dirty="0"/>
              <a:t>Nullable values have to declared as nullable (</a:t>
            </a:r>
            <a:r>
              <a:rPr lang="en-GB" dirty="0" err="1"/>
              <a:t>ie</a:t>
            </a:r>
            <a:r>
              <a:rPr lang="en-GB" dirty="0"/>
              <a:t>. String?)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giveMeNPE</a:t>
            </a:r>
            <a:r>
              <a:rPr lang="en-GB" dirty="0"/>
              <a:t> = request!!.</a:t>
            </a:r>
            <a:r>
              <a:rPr lang="en-GB" dirty="0" err="1"/>
              <a:t>getData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canBeNull</a:t>
            </a:r>
            <a:r>
              <a:rPr lang="en-GB" dirty="0"/>
              <a:t> = request?.</a:t>
            </a:r>
            <a:r>
              <a:rPr lang="en-GB" dirty="0" err="1"/>
              <a:t>getData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notNull</a:t>
            </a:r>
            <a:r>
              <a:rPr lang="en-GB" dirty="0"/>
              <a:t> = request?.</a:t>
            </a:r>
            <a:r>
              <a:rPr lang="en-GB" dirty="0" err="1"/>
              <a:t>getData</a:t>
            </a:r>
            <a:r>
              <a:rPr lang="en-GB" dirty="0"/>
              <a:t>() ?: </a:t>
            </a:r>
            <a:r>
              <a:rPr lang="en-GB" dirty="0" err="1"/>
              <a:t>doSomethingElse</a:t>
            </a:r>
            <a:r>
              <a:rPr lang="en-GB" dirty="0"/>
              <a:t>()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5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casts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 need for senseless cast operations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(x is String)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println</a:t>
            </a:r>
            <a:r>
              <a:rPr lang="en-GB" dirty="0"/>
              <a:t>(</a:t>
            </a:r>
            <a:r>
              <a:rPr lang="en-GB" dirty="0" err="1"/>
              <a:t>x.length</a:t>
            </a:r>
            <a:r>
              <a:rPr lang="en-GB" dirty="0"/>
              <a:t>)    // x is automatically cast to String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0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templates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Strings may contain template expressions starting with $</a:t>
            </a:r>
          </a:p>
          <a:p>
            <a:r>
              <a:rPr lang="en-GB" dirty="0"/>
              <a:t>Automatically converts variables to String (or calls </a:t>
            </a:r>
            <a:r>
              <a:rPr lang="en-GB" dirty="0" err="1"/>
              <a:t>toString</a:t>
            </a:r>
            <a:r>
              <a:rPr lang="en-GB" dirty="0"/>
              <a:t>)</a:t>
            </a:r>
          </a:p>
          <a:p>
            <a:r>
              <a:rPr lang="en-GB" dirty="0"/>
              <a:t>Produces shorter and more readable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n = 10</a:t>
            </a:r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= “The value of number n is $n”</a:t>
            </a:r>
          </a:p>
        </p:txBody>
      </p:sp>
    </p:spTree>
    <p:extLst>
      <p:ext uri="{BB962C8B-B14F-4D97-AF65-F5344CB8AC3E}">
        <p14:creationId xmlns:p14="http://schemas.microsoft.com/office/powerpoint/2010/main" val="3250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classes and primary constructors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Automatically generate constructor</a:t>
            </a:r>
          </a:p>
          <a:p>
            <a:r>
              <a:rPr lang="en-GB" dirty="0"/>
              <a:t>Automatically generate equals(), </a:t>
            </a:r>
            <a:r>
              <a:rPr lang="en-GB" dirty="0" err="1"/>
              <a:t>hashCode</a:t>
            </a:r>
            <a:r>
              <a:rPr lang="en-GB" dirty="0"/>
              <a:t>(), </a:t>
            </a:r>
            <a:r>
              <a:rPr lang="en-GB" dirty="0" err="1"/>
              <a:t>toString</a:t>
            </a:r>
            <a:r>
              <a:rPr lang="en-GB" dirty="0"/>
              <a:t>() and copy().</a:t>
            </a:r>
          </a:p>
          <a:p>
            <a:r>
              <a:rPr lang="en-GB" dirty="0"/>
              <a:t>Produces shorter and more readable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 class User(</a:t>
            </a:r>
            <a:r>
              <a:rPr lang="en-GB" dirty="0" err="1"/>
              <a:t>val</a:t>
            </a:r>
            <a:r>
              <a:rPr lang="en-GB" dirty="0"/>
              <a:t> name: String, </a:t>
            </a:r>
            <a:r>
              <a:rPr lang="en-GB" dirty="0" err="1"/>
              <a:t>val</a:t>
            </a:r>
            <a:r>
              <a:rPr lang="en-GB" dirty="0"/>
              <a:t> age: </a:t>
            </a:r>
            <a:r>
              <a:rPr lang="en-GB" dirty="0" err="1"/>
              <a:t>Int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val</a:t>
            </a:r>
            <a:r>
              <a:rPr lang="en-GB" dirty="0"/>
              <a:t> john = User(“John”, 23)</a:t>
            </a:r>
          </a:p>
          <a:p>
            <a:pPr marL="0" indent="0">
              <a:buNone/>
            </a:pPr>
            <a:r>
              <a:rPr lang="en-GB" dirty="0" err="1"/>
              <a:t>user.toString</a:t>
            </a:r>
            <a:r>
              <a:rPr lang="en-GB" dirty="0"/>
              <a:t>()    // User(name=John, age=23)</a:t>
            </a:r>
          </a:p>
        </p:txBody>
      </p:sp>
    </p:spTree>
    <p:extLst>
      <p:ext uri="{BB962C8B-B14F-4D97-AF65-F5344CB8AC3E}">
        <p14:creationId xmlns:p14="http://schemas.microsoft.com/office/powerpoint/2010/main" val="14133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Reduces the need for function overloading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fun </a:t>
            </a:r>
            <a:r>
              <a:rPr lang="en-GB" dirty="0" err="1"/>
              <a:t>doSomething</a:t>
            </a:r>
            <a:r>
              <a:rPr lang="en-GB" dirty="0"/>
              <a:t>(par1: String = “foo”, par2: </a:t>
            </a:r>
            <a:r>
              <a:rPr lang="en-GB" dirty="0" err="1"/>
              <a:t>Int</a:t>
            </a:r>
            <a:r>
              <a:rPr lang="en-GB" dirty="0"/>
              <a:t> = 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doSomething</a:t>
            </a:r>
            <a:r>
              <a:rPr lang="en-GB" dirty="0"/>
              <a:t>()                          // par1 = “foo”, par2 = 0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/>
              <a:t>doSomething</a:t>
            </a:r>
            <a:r>
              <a:rPr lang="en-GB" dirty="0"/>
              <a:t>(par2 = 10)         // par1 = “foo”, par2 = 10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doSomething</a:t>
            </a:r>
            <a:r>
              <a:rPr lang="en-GB" dirty="0"/>
              <a:t>(par1 = “bar”)   // par1 = “bar”, par2 = 0</a:t>
            </a:r>
          </a:p>
        </p:txBody>
      </p:sp>
    </p:spTree>
    <p:extLst>
      <p:ext uri="{BB962C8B-B14F-4D97-AF65-F5344CB8AC3E}">
        <p14:creationId xmlns:p14="http://schemas.microsoft.com/office/powerpoint/2010/main" val="16976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lots more…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First-class delegation</a:t>
            </a:r>
          </a:p>
          <a:p>
            <a:r>
              <a:rPr lang="en-GB" dirty="0"/>
              <a:t>Type inference</a:t>
            </a:r>
          </a:p>
          <a:p>
            <a:r>
              <a:rPr lang="en-GB" dirty="0"/>
              <a:t>Singletons</a:t>
            </a:r>
          </a:p>
          <a:p>
            <a:r>
              <a:rPr lang="en-GB" dirty="0"/>
              <a:t>Range expressions</a:t>
            </a:r>
          </a:p>
          <a:p>
            <a:r>
              <a:rPr lang="en-GB" dirty="0"/>
              <a:t>Operator overloading</a:t>
            </a:r>
          </a:p>
          <a:p>
            <a:r>
              <a:rPr lang="en-GB" dirty="0"/>
              <a:t>Coroutines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60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Java has that Kotlin does not?</a:t>
            </a:r>
          </a:p>
        </p:txBody>
      </p:sp>
    </p:spTree>
    <p:extLst>
      <p:ext uri="{BB962C8B-B14F-4D97-AF65-F5344CB8AC3E}">
        <p14:creationId xmlns:p14="http://schemas.microsoft.com/office/powerpoint/2010/main" val="17581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Java has that Kotlin has not?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Checked exceptions</a:t>
            </a:r>
          </a:p>
          <a:p>
            <a:r>
              <a:rPr lang="en-GB" dirty="0"/>
              <a:t>Primitive types</a:t>
            </a:r>
          </a:p>
          <a:p>
            <a:r>
              <a:rPr lang="en-GB" dirty="0"/>
              <a:t>Static members</a:t>
            </a:r>
          </a:p>
          <a:p>
            <a:r>
              <a:rPr lang="en-GB" dirty="0"/>
              <a:t>Non-private fields</a:t>
            </a:r>
          </a:p>
          <a:p>
            <a:r>
              <a:rPr lang="en-GB" dirty="0"/>
              <a:t>Wildcard types</a:t>
            </a:r>
          </a:p>
          <a:p>
            <a:r>
              <a:rPr lang="en-GB" dirty="0"/>
              <a:t>Ternary operator a ? b : c</a:t>
            </a:r>
          </a:p>
          <a:p>
            <a:r>
              <a:rPr lang="en-GB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049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So… what’s wrong with Java?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Nothing is essentially wrong, but that doesn´t mean there is no room for improvements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Java is old… very old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Think of Kotlin as a “rebuilt Java”, after 20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20959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47" y="3789040"/>
            <a:ext cx="10656888" cy="223150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Name: Akseli Piilola</a:t>
            </a:r>
          </a:p>
          <a:p>
            <a:r>
              <a:rPr lang="en-GB" dirty="0"/>
              <a:t>Senior Software Developer @ </a:t>
            </a:r>
            <a:r>
              <a:rPr lang="en-GB" dirty="0" err="1"/>
              <a:t>Gofore</a:t>
            </a:r>
            <a:endParaRPr lang="en-GB" dirty="0"/>
          </a:p>
          <a:p>
            <a:r>
              <a:rPr lang="en-GB" dirty="0"/>
              <a:t>Full time Kotlin / Part time security specialist for the last 2 years</a:t>
            </a:r>
          </a:p>
          <a:p>
            <a:r>
              <a:rPr lang="en-GB" dirty="0"/>
              <a:t>First job in software development in 2002</a:t>
            </a:r>
          </a:p>
          <a:p>
            <a:r>
              <a:rPr lang="en-GB" dirty="0"/>
              <a:t>Past experience with C, C++, Java, Python, PHP…</a:t>
            </a:r>
          </a:p>
          <a:p>
            <a:r>
              <a:rPr lang="en-GB" dirty="0"/>
              <a:t>No social media, sorry, you can´t find me online :(</a:t>
            </a:r>
          </a:p>
          <a:p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3F27-0261-4742-AA2F-B962DA93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6" y="1700808"/>
            <a:ext cx="198755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can we expect from Kotlin in future?</a:t>
            </a:r>
          </a:p>
        </p:txBody>
      </p:sp>
    </p:spTree>
    <p:extLst>
      <p:ext uri="{BB962C8B-B14F-4D97-AF65-F5344CB8AC3E}">
        <p14:creationId xmlns:p14="http://schemas.microsoft.com/office/powerpoint/2010/main" val="17132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the language modern over the years</a:t>
            </a:r>
          </a:p>
          <a:p>
            <a:r>
              <a:rPr lang="en-GB" dirty="0"/>
              <a:t>Stay in a constant feedback loop with the users</a:t>
            </a:r>
          </a:p>
          <a:p>
            <a:r>
              <a:rPr lang="en-GB" dirty="0"/>
              <a:t>Make updating to new versions comfortable to users</a:t>
            </a:r>
          </a:p>
          <a:p>
            <a:endParaRPr lang="en-GB" dirty="0"/>
          </a:p>
          <a:p>
            <a:r>
              <a:rPr lang="en-GB" dirty="0"/>
              <a:t>More projects: Kotlin Script, Kotlin Native, etc…</a:t>
            </a:r>
          </a:p>
        </p:txBody>
      </p:sp>
    </p:spTree>
    <p:extLst>
      <p:ext uri="{BB962C8B-B14F-4D97-AF65-F5344CB8AC3E}">
        <p14:creationId xmlns:p14="http://schemas.microsoft.com/office/powerpoint/2010/main" val="385202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56" y="1772816"/>
            <a:ext cx="10656888" cy="359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Adoption among students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14DD9-6218-FE46-8020-2F98BD11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6" y="2276872"/>
            <a:ext cx="5184577" cy="38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556" y="1772816"/>
            <a:ext cx="10656888" cy="359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Kotlin for Android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920D6-5360-7B44-8DED-051B1587D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9540"/>
          <a:stretch/>
        </p:blipFill>
        <p:spPr>
          <a:xfrm>
            <a:off x="873194" y="2348880"/>
            <a:ext cx="7590534" cy="3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52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Kotlin?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language developed by JetBrains</a:t>
            </a:r>
          </a:p>
          <a:p>
            <a:r>
              <a:rPr lang="en-GB" dirty="0"/>
              <a:t>Runs on JVM</a:t>
            </a:r>
          </a:p>
          <a:p>
            <a:r>
              <a:rPr lang="en-GB" dirty="0"/>
              <a:t>Project Kotlin revealed in July 2011, open sourced in February 2012</a:t>
            </a:r>
          </a:p>
          <a:p>
            <a:r>
              <a:rPr lang="en-GB" dirty="0"/>
              <a:t>v 1.0 released on February 2016</a:t>
            </a:r>
          </a:p>
          <a:p>
            <a:r>
              <a:rPr lang="en-GB" dirty="0"/>
              <a:t>“Designed to be an industrial-strength object-oriented language, and a better language than Java, but still fully interoperable with Java code, allowing companies to make a gradual migration from Java to Kotlin”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04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Philosophy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developers to developers</a:t>
            </a:r>
          </a:p>
          <a:p>
            <a:r>
              <a:rPr lang="en-GB" dirty="0"/>
              <a:t>Easy transition from Java to Kotlin</a:t>
            </a:r>
          </a:p>
          <a:p>
            <a:r>
              <a:rPr lang="en-GB" dirty="0"/>
              <a:t>Fully compatible with Java (both ways)</a:t>
            </a:r>
          </a:p>
          <a:p>
            <a:r>
              <a:rPr lang="en-GB" dirty="0"/>
              <a:t>Fully compatible with older JVM versions (important for Android)</a:t>
            </a:r>
          </a:p>
          <a:p>
            <a:r>
              <a:rPr lang="en-GB" dirty="0"/>
              <a:t>Leave out the “annoying and unnecessary” things, while retaining functionality</a:t>
            </a:r>
          </a:p>
          <a:p>
            <a:r>
              <a:rPr lang="en-GB" dirty="0"/>
              <a:t>Add new functionality and make things easier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1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practice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Adopted by many companies, projects &amp; frameworks</a:t>
            </a:r>
          </a:p>
          <a:p>
            <a:r>
              <a:rPr lang="en-GB" dirty="0"/>
              <a:t>IntelliJ IDEA can translate Java code to Kotlin automatically</a:t>
            </a:r>
          </a:p>
          <a:p>
            <a:r>
              <a:rPr lang="en-GB" dirty="0"/>
              <a:t>Works with Java 6, although more optimal with higher versions (Lambdas to Java 6 :-))</a:t>
            </a:r>
          </a:p>
          <a:p>
            <a:r>
              <a:rPr lang="en-GB" dirty="0"/>
              <a:t>Full support from Google/Android (”official” language for Android)</a:t>
            </a:r>
          </a:p>
          <a:p>
            <a:r>
              <a:rPr lang="en-GB" dirty="0"/>
              <a:t>Full support from Spring (especially awesome with </a:t>
            </a:r>
            <a:r>
              <a:rPr lang="en-GB" dirty="0" err="1"/>
              <a:t>WebFlux</a:t>
            </a:r>
            <a:r>
              <a:rPr lang="en-GB" dirty="0"/>
              <a:t>)</a:t>
            </a:r>
          </a:p>
          <a:p>
            <a:r>
              <a:rPr lang="en-GB" dirty="0"/>
              <a:t>Full support from JetBrains (obviously)</a:t>
            </a:r>
          </a:p>
          <a:p>
            <a:r>
              <a:rPr lang="en-GB" dirty="0"/>
              <a:t>… and much more</a:t>
            </a:r>
          </a:p>
        </p:txBody>
      </p:sp>
    </p:spTree>
    <p:extLst>
      <p:ext uri="{BB962C8B-B14F-4D97-AF65-F5344CB8AC3E}">
        <p14:creationId xmlns:p14="http://schemas.microsoft.com/office/powerpoint/2010/main" val="18976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use Kotlin?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Less code... more time to read Reddit</a:t>
            </a:r>
          </a:p>
          <a:p>
            <a:r>
              <a:rPr lang="en-GB" dirty="0"/>
              <a:t>Rough estimates indicate approximately 40% cut in the number of lines of code</a:t>
            </a:r>
          </a:p>
          <a:p>
            <a:r>
              <a:rPr lang="en-GB" dirty="0"/>
              <a:t>Get modern language features to environments running old JVM</a:t>
            </a:r>
          </a:p>
          <a:p>
            <a:r>
              <a:rPr lang="en-GB" dirty="0"/>
              <a:t>Made by developers for developers, new features based on what people want and need</a:t>
            </a:r>
          </a:p>
          <a:p>
            <a:r>
              <a:rPr lang="en-GB" dirty="0"/>
              <a:t>No more dreaded NPEs (unless you explicitly want to!)</a:t>
            </a:r>
          </a:p>
          <a:p>
            <a:r>
              <a:rPr lang="en-GB" dirty="0"/>
              <a:t>Language level immutability, top level functions, etc…</a:t>
            </a:r>
          </a:p>
          <a:p>
            <a:r>
              <a:rPr lang="en-GB" dirty="0"/>
              <a:t>Everybody else is starting to use it also </a:t>
            </a:r>
            <a:r>
              <a:rPr lang="en-GB" dirty="0">
                <a:sym typeface="Wingdings" pitchFamily="2" charset="2"/>
              </a:rPr>
              <a:t>:)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8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use Kotlin?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FA775-5D9F-604A-B24B-D2AA4A85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00808"/>
            <a:ext cx="10656888" cy="3592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loved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, </a:t>
            </a:r>
            <a:r>
              <a:rPr lang="fi-FI" dirty="0" err="1"/>
              <a:t>Stackoverflow</a:t>
            </a:r>
            <a:r>
              <a:rPr lang="fi-FI" dirty="0"/>
              <a:t> </a:t>
            </a:r>
            <a:r>
              <a:rPr lang="fi-FI" dirty="0" err="1"/>
              <a:t>survey</a:t>
            </a:r>
            <a:r>
              <a:rPr lang="fi-FI" dirty="0"/>
              <a:t>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C5D41-0F80-EA45-B985-0E64D1B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2276872"/>
            <a:ext cx="6972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Kotlin has that Java does not?</a:t>
            </a:r>
          </a:p>
        </p:txBody>
      </p:sp>
    </p:spTree>
    <p:extLst>
      <p:ext uri="{BB962C8B-B14F-4D97-AF65-F5344CB8AC3E}">
        <p14:creationId xmlns:p14="http://schemas.microsoft.com/office/powerpoint/2010/main" val="387760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88-0342-4ED8-BCB4-4CD6EEE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functions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FA0-1AF8-40EE-8C7D-12E78C3E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Efficient way to add new functionality to existing classes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 </a:t>
            </a:r>
            <a:r>
              <a:rPr lang="en-GB" dirty="0" err="1"/>
              <a:t>String.doSomething</a:t>
            </a:r>
            <a:r>
              <a:rPr lang="en-GB" dirty="0"/>
              <a:t>() = </a:t>
            </a:r>
            <a:r>
              <a:rPr lang="fi-FI" dirty="0" err="1"/>
              <a:t>println</a:t>
            </a:r>
            <a:r>
              <a:rPr lang="fi-FI" dirty="0"/>
              <a:t>(</a:t>
            </a:r>
            <a:r>
              <a:rPr lang="fi-FI" dirty="0" err="1"/>
              <a:t>this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dirty="0" err="1"/>
              <a:t>str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 = ”</a:t>
            </a:r>
            <a:r>
              <a:rPr lang="fi-FI" dirty="0" err="1"/>
              <a:t>Hello</a:t>
            </a:r>
            <a:r>
              <a:rPr lang="fi-FI" dirty="0"/>
              <a:t> </a:t>
            </a:r>
            <a:r>
              <a:rPr lang="fi-FI" dirty="0" err="1"/>
              <a:t>Kotlin</a:t>
            </a:r>
            <a:r>
              <a:rPr lang="fi-FI" dirty="0"/>
              <a:t>!”</a:t>
            </a:r>
          </a:p>
          <a:p>
            <a:pPr marL="0" indent="0">
              <a:buNone/>
            </a:pPr>
            <a:r>
              <a:rPr lang="fi-FI" dirty="0" err="1"/>
              <a:t>str.doSomething</a:t>
            </a:r>
            <a:r>
              <a:rPr lang="fi-FI" dirty="0"/>
              <a:t>()      // ”</a:t>
            </a:r>
            <a:r>
              <a:rPr lang="fi-FI" dirty="0" err="1"/>
              <a:t>Hello</a:t>
            </a:r>
            <a:r>
              <a:rPr lang="fi-FI" dirty="0"/>
              <a:t> </a:t>
            </a:r>
            <a:r>
              <a:rPr lang="fi-FI" dirty="0" err="1"/>
              <a:t>Kotlin</a:t>
            </a:r>
            <a:r>
              <a:rPr lang="fi-FI" dirty="0"/>
              <a:t>!”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3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ofore - simple">
  <a:themeElements>
    <a:clrScheme name="GOFORE final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68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A2FDCB3F-705A-114C-8B62-945862011468}" vid="{C26EAB11-8350-9942-95F0-94EBD51F666D}"/>
    </a:ext>
  </a:extLst>
</a:theme>
</file>

<file path=ppt/theme/theme2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ofore">
      <a:dk1>
        <a:srgbClr val="222222"/>
      </a:dk1>
      <a:lt1>
        <a:srgbClr val="FFFFFF"/>
      </a:lt1>
      <a:dk2>
        <a:srgbClr val="A0A0A0"/>
      </a:dk2>
      <a:lt2>
        <a:srgbClr val="DEDEE2"/>
      </a:lt2>
      <a:accent1>
        <a:srgbClr val="FF8551"/>
      </a:accent1>
      <a:accent2>
        <a:srgbClr val="343F86"/>
      </a:accent2>
      <a:accent3>
        <a:srgbClr val="787DA0"/>
      </a:accent3>
      <a:accent4>
        <a:srgbClr val="FFDACA"/>
      </a:accent4>
      <a:accent5>
        <a:srgbClr val="3A3A3A"/>
      </a:accent5>
      <a:accent6>
        <a:srgbClr val="707070"/>
      </a:accent6>
      <a:hlink>
        <a:srgbClr val="FF8551"/>
      </a:hlink>
      <a:folHlink>
        <a:srgbClr val="FF8551"/>
      </a:folHlink>
    </a:clrScheme>
    <a:fontScheme name="Gofore">
      <a:majorFont>
        <a:latin typeface="Calibri"/>
        <a:ea typeface=""/>
        <a:cs typeface=""/>
      </a:majorFont>
      <a:minorFont>
        <a:latin typeface="Lucida Fa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Gofore - simple</Template>
  <TotalTime>8323</TotalTime>
  <Words>849</Words>
  <Application>Microsoft Macintosh PowerPoint</Application>
  <PresentationFormat>Widescreen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Lucida Fax</vt:lpstr>
      <vt:lpstr>Wingdings</vt:lpstr>
      <vt:lpstr>Gofore - simple</vt:lpstr>
      <vt:lpstr>What is Kotlin and why you should use it instead of Java</vt:lpstr>
      <vt:lpstr>Who am I?</vt:lpstr>
      <vt:lpstr>What is Kotlin?</vt:lpstr>
      <vt:lpstr>Philosophy</vt:lpstr>
      <vt:lpstr>In practice</vt:lpstr>
      <vt:lpstr>Why should you use Kotlin?</vt:lpstr>
      <vt:lpstr>Why should you use Kotlin?</vt:lpstr>
      <vt:lpstr>What Kotlin has that Java does not?</vt:lpstr>
      <vt:lpstr>Extension functions</vt:lpstr>
      <vt:lpstr>Immutability</vt:lpstr>
      <vt:lpstr>Null-safety</vt:lpstr>
      <vt:lpstr>Smart casts</vt:lpstr>
      <vt:lpstr>String templates</vt:lpstr>
      <vt:lpstr>Data classes and primary constructors</vt:lpstr>
      <vt:lpstr>Default parameters</vt:lpstr>
      <vt:lpstr>And lots more…</vt:lpstr>
      <vt:lpstr>What Java has that Kotlin does not?</vt:lpstr>
      <vt:lpstr>What Java has that Kotlin has not?</vt:lpstr>
      <vt:lpstr>So… what’s wrong with Java?</vt:lpstr>
      <vt:lpstr>What can we expect from Kotlin in future?</vt:lpstr>
      <vt:lpstr>Future</vt:lpstr>
      <vt:lpstr>Future</vt:lpstr>
      <vt:lpstr>Future</vt:lpstr>
      <vt:lpstr>Thank you for listening!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Kotlin and why you should use it instead of Java</dc:title>
  <dc:creator>Microsoft Office User</dc:creator>
  <cp:lastModifiedBy>Microsoft Office User</cp:lastModifiedBy>
  <cp:revision>41</cp:revision>
  <dcterms:created xsi:type="dcterms:W3CDTF">2018-10-17T12:06:08Z</dcterms:created>
  <dcterms:modified xsi:type="dcterms:W3CDTF">2018-10-23T15:20:28Z</dcterms:modified>
</cp:coreProperties>
</file>