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Inter Bold" charset="1" panose="020B0802030000000004"/>
      <p:regular r:id="rId20"/>
    </p:embeddedFont>
    <p:embeddedFont>
      <p:font typeface="Open Sans Bold" charset="1" panose="00000000000000000000"/>
      <p:regular r:id="rId21"/>
    </p:embeddedFont>
    <p:embeddedFont>
      <p:font typeface="Open Sans Semi-Bold" charset="1" panose="00000000000000000000"/>
      <p:regular r:id="rId22"/>
    </p:embeddedFont>
    <p:embeddedFont>
      <p:font typeface="Open Sans" charset="1" panose="00000000000000000000"/>
      <p:regular r:id="rId23"/>
    </p:embeddedFont>
    <p:embeddedFont>
      <p:font typeface="Open Sans Medium" charset="1" panose="00000000000000000000"/>
      <p:regular r:id="rId24"/>
    </p:embeddedFont>
    <p:embeddedFont>
      <p:font typeface="Canva Sans Bold" charset="1" panose="020B08030305010401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https://en.wikipedia.org/wiki/Boosting_(machine_learning)#/media/File:Ensemble_Boosting.svg"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2759" y="6802807"/>
            <a:ext cx="5402508" cy="540250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AutoShape 5" id="5"/>
          <p:cNvSpPr/>
          <p:nvPr/>
        </p:nvSpPr>
        <p:spPr>
          <a:xfrm>
            <a:off x="1074658" y="8563446"/>
            <a:ext cx="16138684" cy="0"/>
          </a:xfrm>
          <a:prstGeom prst="line">
            <a:avLst/>
          </a:prstGeom>
          <a:ln cap="flat" w="38100">
            <a:solidFill>
              <a:srgbClr val="17726D"/>
            </a:solidFill>
            <a:prstDash val="solid"/>
            <a:headEnd type="none" len="sm" w="sm"/>
            <a:tailEnd type="none" len="sm" w="sm"/>
          </a:ln>
        </p:spPr>
      </p:sp>
      <p:grpSp>
        <p:nvGrpSpPr>
          <p:cNvPr name="Group 6" id="6"/>
          <p:cNvGrpSpPr/>
          <p:nvPr/>
        </p:nvGrpSpPr>
        <p:grpSpPr>
          <a:xfrm rot="0">
            <a:off x="10785978" y="1231643"/>
            <a:ext cx="4758515" cy="475851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9" id="9"/>
          <p:cNvGrpSpPr/>
          <p:nvPr/>
        </p:nvGrpSpPr>
        <p:grpSpPr>
          <a:xfrm rot="0">
            <a:off x="1074658" y="6183681"/>
            <a:ext cx="447675" cy="44767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7726D"/>
            </a:solidFill>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12" id="12"/>
          <p:cNvGrpSpPr/>
          <p:nvPr/>
        </p:nvGrpSpPr>
        <p:grpSpPr>
          <a:xfrm rot="0">
            <a:off x="15972039" y="656036"/>
            <a:ext cx="1241303" cy="575606"/>
            <a:chOff x="0" y="0"/>
            <a:chExt cx="326928" cy="151600"/>
          </a:xfrm>
        </p:grpSpPr>
        <p:sp>
          <p:nvSpPr>
            <p:cNvPr name="Freeform 13" id="13"/>
            <p:cNvSpPr/>
            <p:nvPr/>
          </p:nvSpPr>
          <p:spPr>
            <a:xfrm flipH="false" flipV="false" rot="0">
              <a:off x="0" y="0"/>
              <a:ext cx="326928" cy="151600"/>
            </a:xfrm>
            <a:custGeom>
              <a:avLst/>
              <a:gdLst/>
              <a:ahLst/>
              <a:cxnLst/>
              <a:rect r="r" b="b" t="t" l="l"/>
              <a:pathLst>
                <a:path h="151600" w="326928">
                  <a:moveTo>
                    <a:pt x="75800" y="0"/>
                  </a:moveTo>
                  <a:lnTo>
                    <a:pt x="251128" y="0"/>
                  </a:lnTo>
                  <a:cubicBezTo>
                    <a:pt x="292991" y="0"/>
                    <a:pt x="326928" y="33937"/>
                    <a:pt x="326928" y="75800"/>
                  </a:cubicBezTo>
                  <a:lnTo>
                    <a:pt x="326928" y="75800"/>
                  </a:lnTo>
                  <a:cubicBezTo>
                    <a:pt x="326928" y="117663"/>
                    <a:pt x="292991" y="151600"/>
                    <a:pt x="251128" y="151600"/>
                  </a:cubicBezTo>
                  <a:lnTo>
                    <a:pt x="75800" y="151600"/>
                  </a:lnTo>
                  <a:cubicBezTo>
                    <a:pt x="33937" y="151600"/>
                    <a:pt x="0" y="117663"/>
                    <a:pt x="0" y="75800"/>
                  </a:cubicBezTo>
                  <a:lnTo>
                    <a:pt x="0" y="75800"/>
                  </a:lnTo>
                  <a:cubicBezTo>
                    <a:pt x="0" y="33937"/>
                    <a:pt x="33937" y="0"/>
                    <a:pt x="75800" y="0"/>
                  </a:cubicBezTo>
                  <a:close/>
                </a:path>
              </a:pathLst>
            </a:custGeom>
            <a:solidFill>
              <a:srgbClr val="17726D"/>
            </a:solidFill>
          </p:spPr>
        </p:sp>
        <p:sp>
          <p:nvSpPr>
            <p:cNvPr name="TextBox 14" id="14"/>
            <p:cNvSpPr txBox="true"/>
            <p:nvPr/>
          </p:nvSpPr>
          <p:spPr>
            <a:xfrm>
              <a:off x="0" y="-47625"/>
              <a:ext cx="326928" cy="199225"/>
            </a:xfrm>
            <a:prstGeom prst="rect">
              <a:avLst/>
            </a:prstGeom>
          </p:spPr>
          <p:txBody>
            <a:bodyPr anchor="ctr" rtlCol="false" tIns="50800" lIns="50800" bIns="50800" rIns="50800"/>
            <a:lstStyle/>
            <a:p>
              <a:pPr algn="ctr">
                <a:lnSpc>
                  <a:spcPts val="2479"/>
                </a:lnSpc>
              </a:pPr>
            </a:p>
          </p:txBody>
        </p:sp>
      </p:grpSp>
      <p:sp>
        <p:nvSpPr>
          <p:cNvPr name="Freeform 15" id="15"/>
          <p:cNvSpPr/>
          <p:nvPr/>
        </p:nvSpPr>
        <p:spPr>
          <a:xfrm flipH="false" flipV="false" rot="0">
            <a:off x="16275918" y="793769"/>
            <a:ext cx="633545" cy="300142"/>
          </a:xfrm>
          <a:custGeom>
            <a:avLst/>
            <a:gdLst/>
            <a:ahLst/>
            <a:cxnLst/>
            <a:rect r="r" b="b" t="t" l="l"/>
            <a:pathLst>
              <a:path h="300142" w="633545">
                <a:moveTo>
                  <a:pt x="0" y="0"/>
                </a:moveTo>
                <a:lnTo>
                  <a:pt x="633545" y="0"/>
                </a:lnTo>
                <a:lnTo>
                  <a:pt x="633545" y="300141"/>
                </a:lnTo>
                <a:lnTo>
                  <a:pt x="0" y="30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6" id="16"/>
          <p:cNvSpPr txBox="true"/>
          <p:nvPr/>
        </p:nvSpPr>
        <p:spPr>
          <a:xfrm rot="0">
            <a:off x="1028700" y="2029750"/>
            <a:ext cx="14166687" cy="3147060"/>
          </a:xfrm>
          <a:prstGeom prst="rect">
            <a:avLst/>
          </a:prstGeom>
        </p:spPr>
        <p:txBody>
          <a:bodyPr anchor="t" rtlCol="false" tIns="0" lIns="0" bIns="0" rIns="0">
            <a:spAutoFit/>
          </a:bodyPr>
          <a:lstStyle/>
          <a:p>
            <a:pPr algn="l">
              <a:lnSpc>
                <a:spcPts val="12120"/>
              </a:lnSpc>
            </a:pPr>
            <a:r>
              <a:rPr lang="en-US" sz="12000" spc="384">
                <a:solidFill>
                  <a:srgbClr val="17726D"/>
                </a:solidFill>
                <a:latin typeface="Inter Bold"/>
                <a:ea typeface="Inter Bold"/>
                <a:cs typeface="Inter Bold"/>
                <a:sym typeface="Inter Bold"/>
              </a:rPr>
              <a:t>BANK CAMPAIGN</a:t>
            </a:r>
          </a:p>
          <a:p>
            <a:pPr algn="l">
              <a:lnSpc>
                <a:spcPts val="12120"/>
              </a:lnSpc>
            </a:pPr>
            <a:r>
              <a:rPr lang="en-US" sz="12000" spc="384">
                <a:solidFill>
                  <a:srgbClr val="17726D"/>
                </a:solidFill>
                <a:latin typeface="Inter Bold"/>
                <a:ea typeface="Inter Bold"/>
                <a:cs typeface="Inter Bold"/>
                <a:sym typeface="Inter Bold"/>
              </a:rPr>
              <a:t>MARKETING</a:t>
            </a:r>
          </a:p>
        </p:txBody>
      </p:sp>
      <p:sp>
        <p:nvSpPr>
          <p:cNvPr name="TextBox 17" id="17"/>
          <p:cNvSpPr txBox="true"/>
          <p:nvPr/>
        </p:nvSpPr>
        <p:spPr>
          <a:xfrm rot="0">
            <a:off x="1074658" y="8881603"/>
            <a:ext cx="2012164" cy="290830"/>
          </a:xfrm>
          <a:prstGeom prst="rect">
            <a:avLst/>
          </a:prstGeom>
        </p:spPr>
        <p:txBody>
          <a:bodyPr anchor="t" rtlCol="false" tIns="0" lIns="0" bIns="0" rIns="0">
            <a:spAutoFit/>
          </a:bodyPr>
          <a:lstStyle/>
          <a:p>
            <a:pPr algn="just" marL="0" indent="0" lvl="0">
              <a:lnSpc>
                <a:spcPts val="2479"/>
              </a:lnSpc>
            </a:pPr>
            <a:r>
              <a:rPr lang="en-US" sz="1599">
                <a:solidFill>
                  <a:srgbClr val="000000"/>
                </a:solidFill>
                <a:latin typeface="Open Sans Bold"/>
                <a:ea typeface="Open Sans Bold"/>
                <a:cs typeface="Open Sans Bold"/>
                <a:sym typeface="Open Sans Bold"/>
              </a:rPr>
              <a:t>Helvila</a:t>
            </a:r>
          </a:p>
        </p:txBody>
      </p:sp>
      <p:sp>
        <p:nvSpPr>
          <p:cNvPr name="TextBox 18" id="18"/>
          <p:cNvSpPr txBox="true"/>
          <p:nvPr/>
        </p:nvSpPr>
        <p:spPr>
          <a:xfrm rot="0">
            <a:off x="3575225" y="8881603"/>
            <a:ext cx="2725663" cy="290830"/>
          </a:xfrm>
          <a:prstGeom prst="rect">
            <a:avLst/>
          </a:prstGeom>
        </p:spPr>
        <p:txBody>
          <a:bodyPr anchor="t" rtlCol="false" tIns="0" lIns="0" bIns="0" rIns="0">
            <a:spAutoFit/>
          </a:bodyPr>
          <a:lstStyle/>
          <a:p>
            <a:pPr algn="just" marL="0" indent="0" lvl="0">
              <a:lnSpc>
                <a:spcPts val="2479"/>
              </a:lnSpc>
            </a:pPr>
            <a:r>
              <a:rPr lang="en-US" sz="1599">
                <a:solidFill>
                  <a:srgbClr val="000000"/>
                </a:solidFill>
                <a:latin typeface="Open Sans Bold"/>
                <a:ea typeface="Open Sans Bold"/>
                <a:cs typeface="Open Sans Bold"/>
                <a:sym typeface="Open Sans Bold"/>
              </a:rPr>
              <a:t>DTI- DS</a:t>
            </a:r>
          </a:p>
        </p:txBody>
      </p:sp>
      <p:sp>
        <p:nvSpPr>
          <p:cNvPr name="TextBox 19" id="19"/>
          <p:cNvSpPr txBox="true"/>
          <p:nvPr/>
        </p:nvSpPr>
        <p:spPr>
          <a:xfrm rot="0">
            <a:off x="14344595" y="8862553"/>
            <a:ext cx="2868747" cy="368301"/>
          </a:xfrm>
          <a:prstGeom prst="rect">
            <a:avLst/>
          </a:prstGeom>
        </p:spPr>
        <p:txBody>
          <a:bodyPr anchor="t" rtlCol="false" tIns="0" lIns="0" bIns="0" rIns="0">
            <a:spAutoFit/>
          </a:bodyPr>
          <a:lstStyle/>
          <a:p>
            <a:pPr algn="r" marL="0" indent="0" lvl="0">
              <a:lnSpc>
                <a:spcPts val="3099"/>
              </a:lnSpc>
            </a:pPr>
            <a:r>
              <a:rPr lang="en-US" sz="1999">
                <a:solidFill>
                  <a:srgbClr val="000000"/>
                </a:solidFill>
                <a:latin typeface="Open Sans Bold"/>
                <a:ea typeface="Open Sans Bold"/>
                <a:cs typeface="Open Sans Bold"/>
                <a:sym typeface="Open Sans Bold"/>
              </a:rPr>
              <a:t>July 2024</a:t>
            </a:r>
          </a:p>
        </p:txBody>
      </p:sp>
      <p:sp>
        <p:nvSpPr>
          <p:cNvPr name="TextBox 20" id="20"/>
          <p:cNvSpPr txBox="true"/>
          <p:nvPr/>
        </p:nvSpPr>
        <p:spPr>
          <a:xfrm rot="0">
            <a:off x="1690843" y="6138279"/>
            <a:ext cx="8069342" cy="481330"/>
          </a:xfrm>
          <a:prstGeom prst="rect">
            <a:avLst/>
          </a:prstGeom>
        </p:spPr>
        <p:txBody>
          <a:bodyPr anchor="t" rtlCol="false" tIns="0" lIns="0" bIns="0" rIns="0">
            <a:spAutoFit/>
          </a:bodyPr>
          <a:lstStyle/>
          <a:p>
            <a:pPr algn="l" marL="0" indent="0" lvl="0">
              <a:lnSpc>
                <a:spcPts val="3919"/>
              </a:lnSpc>
            </a:pPr>
            <a:r>
              <a:rPr lang="en-US" sz="2799" spc="207">
                <a:solidFill>
                  <a:srgbClr val="000000"/>
                </a:solidFill>
                <a:latin typeface="Open Sans Semi-Bold"/>
                <a:ea typeface="Open Sans Semi-Bold"/>
                <a:cs typeface="Open Sans Semi-Bold"/>
                <a:sym typeface="Open Sans Semi-Bold"/>
              </a:rPr>
              <a:t>BUSINESS PRESENTATION</a:t>
            </a:r>
          </a:p>
        </p:txBody>
      </p:sp>
      <p:sp>
        <p:nvSpPr>
          <p:cNvPr name="TextBox 21" id="21"/>
          <p:cNvSpPr txBox="true"/>
          <p:nvPr/>
        </p:nvSpPr>
        <p:spPr>
          <a:xfrm rot="0">
            <a:off x="1857293" y="662932"/>
            <a:ext cx="4745239" cy="422275"/>
          </a:xfrm>
          <a:prstGeom prst="rect">
            <a:avLst/>
          </a:prstGeom>
        </p:spPr>
        <p:txBody>
          <a:bodyPr anchor="t" rtlCol="false" tIns="0" lIns="0" bIns="0" rIns="0">
            <a:spAutoFit/>
          </a:bodyPr>
          <a:lstStyle/>
          <a:p>
            <a:pPr algn="l">
              <a:lnSpc>
                <a:spcPts val="3499"/>
              </a:lnSpc>
            </a:pPr>
            <a:r>
              <a:rPr lang="en-US" sz="2499">
                <a:solidFill>
                  <a:srgbClr val="000000"/>
                </a:solidFill>
                <a:latin typeface="Open Sans Semi-Bold"/>
                <a:ea typeface="Open Sans Semi-Bold"/>
                <a:cs typeface="Open Sans Semi-Bold"/>
                <a:sym typeface="Open Sans Semi-Bold"/>
              </a:rPr>
              <a:t>Capstone 3 Machine Learning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510867" y="457494"/>
            <a:ext cx="9777133" cy="1495425"/>
            <a:chOff x="0" y="0"/>
            <a:chExt cx="2575047" cy="393857"/>
          </a:xfrm>
        </p:grpSpPr>
        <p:sp>
          <p:nvSpPr>
            <p:cNvPr name="Freeform 3" id="3"/>
            <p:cNvSpPr/>
            <p:nvPr/>
          </p:nvSpPr>
          <p:spPr>
            <a:xfrm flipH="false" flipV="false" rot="0">
              <a:off x="0" y="0"/>
              <a:ext cx="2575047" cy="393857"/>
            </a:xfrm>
            <a:custGeom>
              <a:avLst/>
              <a:gdLst/>
              <a:ahLst/>
              <a:cxnLst/>
              <a:rect r="r" b="b" t="t" l="l"/>
              <a:pathLst>
                <a:path h="393857" w="2575047">
                  <a:moveTo>
                    <a:pt x="0" y="0"/>
                  </a:moveTo>
                  <a:lnTo>
                    <a:pt x="2575047" y="0"/>
                  </a:lnTo>
                  <a:lnTo>
                    <a:pt x="2575047" y="393857"/>
                  </a:lnTo>
                  <a:lnTo>
                    <a:pt x="0" y="393857"/>
                  </a:lnTo>
                  <a:close/>
                </a:path>
              </a:pathLst>
            </a:custGeom>
            <a:solidFill>
              <a:srgbClr val="17726D"/>
            </a:solidFill>
          </p:spPr>
        </p:sp>
        <p:sp>
          <p:nvSpPr>
            <p:cNvPr name="TextBox 4" id="4"/>
            <p:cNvSpPr txBox="true"/>
            <p:nvPr/>
          </p:nvSpPr>
          <p:spPr>
            <a:xfrm>
              <a:off x="0" y="-47625"/>
              <a:ext cx="2575047" cy="441482"/>
            </a:xfrm>
            <a:prstGeom prst="rect">
              <a:avLst/>
            </a:prstGeom>
          </p:spPr>
          <p:txBody>
            <a:bodyPr anchor="ctr" rtlCol="false" tIns="50800" lIns="50800" bIns="50800" rIns="50800"/>
            <a:lstStyle/>
            <a:p>
              <a:pPr algn="ctr">
                <a:lnSpc>
                  <a:spcPts val="2479"/>
                </a:lnSpc>
              </a:pPr>
            </a:p>
          </p:txBody>
        </p:sp>
      </p:grpSp>
      <p:sp>
        <p:nvSpPr>
          <p:cNvPr name="Freeform 5" id="5"/>
          <p:cNvSpPr/>
          <p:nvPr/>
        </p:nvSpPr>
        <p:spPr>
          <a:xfrm flipH="false" flipV="false" rot="0">
            <a:off x="6780787" y="2389043"/>
            <a:ext cx="11173134" cy="6407950"/>
          </a:xfrm>
          <a:custGeom>
            <a:avLst/>
            <a:gdLst/>
            <a:ahLst/>
            <a:cxnLst/>
            <a:rect r="r" b="b" t="t" l="l"/>
            <a:pathLst>
              <a:path h="6407950" w="11173134">
                <a:moveTo>
                  <a:pt x="0" y="0"/>
                </a:moveTo>
                <a:lnTo>
                  <a:pt x="11173134" y="0"/>
                </a:lnTo>
                <a:lnTo>
                  <a:pt x="11173134" y="6407950"/>
                </a:lnTo>
                <a:lnTo>
                  <a:pt x="0" y="6407950"/>
                </a:lnTo>
                <a:lnTo>
                  <a:pt x="0" y="0"/>
                </a:lnTo>
                <a:close/>
              </a:path>
            </a:pathLst>
          </a:custGeom>
          <a:blipFill>
            <a:blip r:embed="rId2"/>
            <a:stretch>
              <a:fillRect l="0" t="0" r="0" b="0"/>
            </a:stretch>
          </a:blipFill>
        </p:spPr>
      </p:sp>
      <p:sp>
        <p:nvSpPr>
          <p:cNvPr name="TextBox 6" id="6"/>
          <p:cNvSpPr txBox="true"/>
          <p:nvPr/>
        </p:nvSpPr>
        <p:spPr>
          <a:xfrm rot="0">
            <a:off x="839945" y="552744"/>
            <a:ext cx="7670922" cy="1946910"/>
          </a:xfrm>
          <a:prstGeom prst="rect">
            <a:avLst/>
          </a:prstGeom>
        </p:spPr>
        <p:txBody>
          <a:bodyPr anchor="t" rtlCol="false" tIns="0" lIns="0" bIns="0" rIns="0">
            <a:spAutoFit/>
          </a:bodyPr>
          <a:lstStyle/>
          <a:p>
            <a:pPr algn="l">
              <a:lnSpc>
                <a:spcPts val="7560"/>
              </a:lnSpc>
            </a:pPr>
            <a:r>
              <a:rPr lang="en-US" sz="7200">
                <a:solidFill>
                  <a:srgbClr val="17726D"/>
                </a:solidFill>
                <a:latin typeface="Inter Bold"/>
                <a:ea typeface="Inter Bold"/>
                <a:cs typeface="Inter Bold"/>
                <a:sym typeface="Inter Bold"/>
              </a:rPr>
              <a:t>FEATURE IMPORTANCE</a:t>
            </a:r>
          </a:p>
        </p:txBody>
      </p:sp>
      <p:sp>
        <p:nvSpPr>
          <p:cNvPr name="TextBox 7" id="7"/>
          <p:cNvSpPr txBox="true"/>
          <p:nvPr/>
        </p:nvSpPr>
        <p:spPr>
          <a:xfrm rot="0">
            <a:off x="671457" y="2992693"/>
            <a:ext cx="5882884" cy="5095875"/>
          </a:xfrm>
          <a:prstGeom prst="rect">
            <a:avLst/>
          </a:prstGeom>
        </p:spPr>
        <p:txBody>
          <a:bodyPr anchor="t" rtlCol="false" tIns="0" lIns="0" bIns="0" rIns="0">
            <a:spAutoFit/>
          </a:bodyPr>
          <a:lstStyle/>
          <a:p>
            <a:pPr algn="l">
              <a:lnSpc>
                <a:spcPts val="4079"/>
              </a:lnSpc>
            </a:pPr>
            <a:r>
              <a:rPr lang="en-US" sz="2400">
                <a:solidFill>
                  <a:srgbClr val="000000"/>
                </a:solidFill>
                <a:latin typeface="Open Sans"/>
                <a:ea typeface="Open Sans"/>
                <a:cs typeface="Open Sans"/>
                <a:sym typeface="Open Sans"/>
              </a:rPr>
              <a:t>The feature importance plot from the XGBoost classifier indicates that the most influential features for predicting whether a client will make a deposit are the success of previous marketing campaigns(poutcome_success), unknown contact type (other than cellular and telephone), and contacts made in March (month_mar).</a:t>
            </a:r>
          </a:p>
          <a:p>
            <a:pPr algn="just" marL="0" indent="0" lvl="0">
              <a:lnSpc>
                <a:spcPts val="407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510867" y="457494"/>
            <a:ext cx="9777133" cy="1495425"/>
            <a:chOff x="0" y="0"/>
            <a:chExt cx="2575047" cy="393857"/>
          </a:xfrm>
        </p:grpSpPr>
        <p:sp>
          <p:nvSpPr>
            <p:cNvPr name="Freeform 3" id="3"/>
            <p:cNvSpPr/>
            <p:nvPr/>
          </p:nvSpPr>
          <p:spPr>
            <a:xfrm flipH="false" flipV="false" rot="0">
              <a:off x="0" y="0"/>
              <a:ext cx="2575047" cy="393857"/>
            </a:xfrm>
            <a:custGeom>
              <a:avLst/>
              <a:gdLst/>
              <a:ahLst/>
              <a:cxnLst/>
              <a:rect r="r" b="b" t="t" l="l"/>
              <a:pathLst>
                <a:path h="393857" w="2575047">
                  <a:moveTo>
                    <a:pt x="0" y="0"/>
                  </a:moveTo>
                  <a:lnTo>
                    <a:pt x="2575047" y="0"/>
                  </a:lnTo>
                  <a:lnTo>
                    <a:pt x="2575047" y="393857"/>
                  </a:lnTo>
                  <a:lnTo>
                    <a:pt x="0" y="393857"/>
                  </a:lnTo>
                  <a:close/>
                </a:path>
              </a:pathLst>
            </a:custGeom>
            <a:solidFill>
              <a:srgbClr val="17726D"/>
            </a:solidFill>
          </p:spPr>
        </p:sp>
        <p:sp>
          <p:nvSpPr>
            <p:cNvPr name="TextBox 4" id="4"/>
            <p:cNvSpPr txBox="true"/>
            <p:nvPr/>
          </p:nvSpPr>
          <p:spPr>
            <a:xfrm>
              <a:off x="0" y="-47625"/>
              <a:ext cx="2575047" cy="441482"/>
            </a:xfrm>
            <a:prstGeom prst="rect">
              <a:avLst/>
            </a:prstGeom>
          </p:spPr>
          <p:txBody>
            <a:bodyPr anchor="ctr" rtlCol="false" tIns="50800" lIns="50800" bIns="50800" rIns="50800"/>
            <a:lstStyle/>
            <a:p>
              <a:pPr algn="ctr">
                <a:lnSpc>
                  <a:spcPts val="2479"/>
                </a:lnSpc>
              </a:pPr>
            </a:p>
          </p:txBody>
        </p:sp>
      </p:grpSp>
      <p:sp>
        <p:nvSpPr>
          <p:cNvPr name="Freeform 5" id="5"/>
          <p:cNvSpPr/>
          <p:nvPr/>
        </p:nvSpPr>
        <p:spPr>
          <a:xfrm flipH="false" flipV="false" rot="0">
            <a:off x="9651305" y="457494"/>
            <a:ext cx="7833244" cy="9639327"/>
          </a:xfrm>
          <a:custGeom>
            <a:avLst/>
            <a:gdLst/>
            <a:ahLst/>
            <a:cxnLst/>
            <a:rect r="r" b="b" t="t" l="l"/>
            <a:pathLst>
              <a:path h="9639327" w="7833244">
                <a:moveTo>
                  <a:pt x="0" y="0"/>
                </a:moveTo>
                <a:lnTo>
                  <a:pt x="7833244" y="0"/>
                </a:lnTo>
                <a:lnTo>
                  <a:pt x="7833244" y="9639327"/>
                </a:lnTo>
                <a:lnTo>
                  <a:pt x="0" y="9639327"/>
                </a:lnTo>
                <a:lnTo>
                  <a:pt x="0" y="0"/>
                </a:lnTo>
                <a:close/>
              </a:path>
            </a:pathLst>
          </a:custGeom>
          <a:blipFill>
            <a:blip r:embed="rId2"/>
            <a:stretch>
              <a:fillRect l="0" t="0" r="0" b="0"/>
            </a:stretch>
          </a:blipFill>
        </p:spPr>
      </p:sp>
      <p:sp>
        <p:nvSpPr>
          <p:cNvPr name="TextBox 6" id="6"/>
          <p:cNvSpPr txBox="true"/>
          <p:nvPr/>
        </p:nvSpPr>
        <p:spPr>
          <a:xfrm rot="0">
            <a:off x="839945" y="552744"/>
            <a:ext cx="7670922" cy="994410"/>
          </a:xfrm>
          <a:prstGeom prst="rect">
            <a:avLst/>
          </a:prstGeom>
        </p:spPr>
        <p:txBody>
          <a:bodyPr anchor="t" rtlCol="false" tIns="0" lIns="0" bIns="0" rIns="0">
            <a:spAutoFit/>
          </a:bodyPr>
          <a:lstStyle/>
          <a:p>
            <a:pPr algn="l">
              <a:lnSpc>
                <a:spcPts val="7560"/>
              </a:lnSpc>
            </a:pPr>
            <a:r>
              <a:rPr lang="en-US" sz="7200">
                <a:solidFill>
                  <a:srgbClr val="17726D"/>
                </a:solidFill>
                <a:latin typeface="Inter Bold"/>
                <a:ea typeface="Inter Bold"/>
                <a:cs typeface="Inter Bold"/>
                <a:sym typeface="Inter Bold"/>
              </a:rPr>
              <a:t>SHAP</a:t>
            </a:r>
          </a:p>
        </p:txBody>
      </p:sp>
      <p:sp>
        <p:nvSpPr>
          <p:cNvPr name="TextBox 7" id="7"/>
          <p:cNvSpPr txBox="true"/>
          <p:nvPr/>
        </p:nvSpPr>
        <p:spPr>
          <a:xfrm rot="0">
            <a:off x="839945" y="2028825"/>
            <a:ext cx="7347855" cy="6124575"/>
          </a:xfrm>
          <a:prstGeom prst="rect">
            <a:avLst/>
          </a:prstGeom>
        </p:spPr>
        <p:txBody>
          <a:bodyPr anchor="t" rtlCol="false" tIns="0" lIns="0" bIns="0" rIns="0">
            <a:spAutoFit/>
          </a:bodyPr>
          <a:lstStyle/>
          <a:p>
            <a:pPr algn="l" marL="0" indent="0" lvl="0">
              <a:lnSpc>
                <a:spcPts val="4079"/>
              </a:lnSpc>
            </a:pPr>
            <a:r>
              <a:rPr lang="en-US" sz="2400">
                <a:solidFill>
                  <a:srgbClr val="000000"/>
                </a:solidFill>
                <a:latin typeface="Open Sans"/>
                <a:ea typeface="Open Sans"/>
                <a:cs typeface="Open Sans"/>
                <a:sym typeface="Open Sans"/>
              </a:rPr>
              <a:t>The SHAP summary plot shows which features have the most influence on the model's predictions. Each dot represents a feature's impact on a single prediction. The colors show feature values (red for high, blue for low). For instance, if poutcome_success is high (red), it strongly increases the chance of a positive outcome (term deposit subscription). In contrast, if housing_yes is high, it lowers the chance of a positive outcome. This helps us see which features are most important and how they affect the model's decisions.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510867" y="333669"/>
            <a:ext cx="9777133" cy="1495425"/>
            <a:chOff x="0" y="0"/>
            <a:chExt cx="2575047" cy="393857"/>
          </a:xfrm>
        </p:grpSpPr>
        <p:sp>
          <p:nvSpPr>
            <p:cNvPr name="Freeform 3" id="3"/>
            <p:cNvSpPr/>
            <p:nvPr/>
          </p:nvSpPr>
          <p:spPr>
            <a:xfrm flipH="false" flipV="false" rot="0">
              <a:off x="0" y="0"/>
              <a:ext cx="2575047" cy="393857"/>
            </a:xfrm>
            <a:custGeom>
              <a:avLst/>
              <a:gdLst/>
              <a:ahLst/>
              <a:cxnLst/>
              <a:rect r="r" b="b" t="t" l="l"/>
              <a:pathLst>
                <a:path h="393857" w="2575047">
                  <a:moveTo>
                    <a:pt x="0" y="0"/>
                  </a:moveTo>
                  <a:lnTo>
                    <a:pt x="2575047" y="0"/>
                  </a:lnTo>
                  <a:lnTo>
                    <a:pt x="2575047" y="393857"/>
                  </a:lnTo>
                  <a:lnTo>
                    <a:pt x="0" y="393857"/>
                  </a:lnTo>
                  <a:close/>
                </a:path>
              </a:pathLst>
            </a:custGeom>
            <a:solidFill>
              <a:srgbClr val="17726D"/>
            </a:solidFill>
          </p:spPr>
        </p:sp>
        <p:sp>
          <p:nvSpPr>
            <p:cNvPr name="TextBox 4" id="4"/>
            <p:cNvSpPr txBox="true"/>
            <p:nvPr/>
          </p:nvSpPr>
          <p:spPr>
            <a:xfrm>
              <a:off x="0" y="-47625"/>
              <a:ext cx="2575047" cy="441482"/>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5516967" y="7065996"/>
            <a:ext cx="4384608" cy="438460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8" id="8"/>
          <p:cNvSpPr/>
          <p:nvPr/>
        </p:nvSpPr>
        <p:spPr>
          <a:xfrm flipH="false" flipV="false" rot="0">
            <a:off x="9480063" y="333669"/>
            <a:ext cx="8115300" cy="5251571"/>
          </a:xfrm>
          <a:custGeom>
            <a:avLst/>
            <a:gdLst/>
            <a:ahLst/>
            <a:cxnLst/>
            <a:rect r="r" b="b" t="t" l="l"/>
            <a:pathLst>
              <a:path h="5251571" w="8115300">
                <a:moveTo>
                  <a:pt x="0" y="0"/>
                </a:moveTo>
                <a:lnTo>
                  <a:pt x="8115300" y="0"/>
                </a:lnTo>
                <a:lnTo>
                  <a:pt x="8115300" y="5251571"/>
                </a:lnTo>
                <a:lnTo>
                  <a:pt x="0" y="5251571"/>
                </a:lnTo>
                <a:lnTo>
                  <a:pt x="0" y="0"/>
                </a:lnTo>
                <a:close/>
              </a:path>
            </a:pathLst>
          </a:custGeom>
          <a:blipFill>
            <a:blip r:embed="rId2"/>
            <a:stretch>
              <a:fillRect l="0" t="-478" r="0" b="-478"/>
            </a:stretch>
          </a:blipFill>
        </p:spPr>
      </p:sp>
      <p:sp>
        <p:nvSpPr>
          <p:cNvPr name="TextBox 9" id="9"/>
          <p:cNvSpPr txBox="true"/>
          <p:nvPr/>
        </p:nvSpPr>
        <p:spPr>
          <a:xfrm rot="0">
            <a:off x="294769" y="579120"/>
            <a:ext cx="7670922" cy="994410"/>
          </a:xfrm>
          <a:prstGeom prst="rect">
            <a:avLst/>
          </a:prstGeom>
        </p:spPr>
        <p:txBody>
          <a:bodyPr anchor="t" rtlCol="false" tIns="0" lIns="0" bIns="0" rIns="0">
            <a:spAutoFit/>
          </a:bodyPr>
          <a:lstStyle/>
          <a:p>
            <a:pPr algn="l">
              <a:lnSpc>
                <a:spcPts val="7560"/>
              </a:lnSpc>
            </a:pPr>
            <a:r>
              <a:rPr lang="en-US" sz="7200">
                <a:solidFill>
                  <a:srgbClr val="17726D"/>
                </a:solidFill>
                <a:latin typeface="Inter Bold"/>
                <a:ea typeface="Inter Bold"/>
                <a:cs typeface="Inter Bold"/>
                <a:sym typeface="Inter Bold"/>
              </a:rPr>
              <a:t>IMPACT </a:t>
            </a:r>
          </a:p>
        </p:txBody>
      </p:sp>
      <p:sp>
        <p:nvSpPr>
          <p:cNvPr name="TextBox 10" id="10"/>
          <p:cNvSpPr txBox="true"/>
          <p:nvPr/>
        </p:nvSpPr>
        <p:spPr>
          <a:xfrm rot="0">
            <a:off x="294769" y="3007293"/>
            <a:ext cx="6247632" cy="7345888"/>
          </a:xfrm>
          <a:prstGeom prst="rect">
            <a:avLst/>
          </a:prstGeom>
        </p:spPr>
        <p:txBody>
          <a:bodyPr anchor="t" rtlCol="false" tIns="0" lIns="0" bIns="0" rIns="0">
            <a:spAutoFit/>
          </a:bodyPr>
          <a:lstStyle/>
          <a:p>
            <a:pPr algn="l">
              <a:lnSpc>
                <a:spcPts val="3247"/>
              </a:lnSpc>
            </a:pPr>
            <a:r>
              <a:rPr lang="en-US" sz="2095">
                <a:solidFill>
                  <a:srgbClr val="17726D"/>
                </a:solidFill>
                <a:latin typeface="Open Sans Medium"/>
                <a:ea typeface="Open Sans Medium"/>
                <a:cs typeface="Open Sans Medium"/>
                <a:sym typeface="Open Sans Medium"/>
              </a:rPr>
              <a:t>Assume:</a:t>
            </a:r>
          </a:p>
          <a:p>
            <a:pPr algn="l">
              <a:lnSpc>
                <a:spcPts val="3247"/>
              </a:lnSpc>
            </a:pPr>
            <a:r>
              <a:rPr lang="en-US" sz="2095">
                <a:solidFill>
                  <a:srgbClr val="17726D"/>
                </a:solidFill>
                <a:latin typeface="Open Sans Medium"/>
                <a:ea typeface="Open Sans Medium"/>
                <a:cs typeface="Open Sans Medium"/>
                <a:sym typeface="Open Sans Medium"/>
              </a:rPr>
              <a:t>Total Contacts: 7813</a:t>
            </a:r>
          </a:p>
          <a:p>
            <a:pPr algn="l">
              <a:lnSpc>
                <a:spcPts val="3247"/>
              </a:lnSpc>
            </a:pPr>
          </a:p>
          <a:p>
            <a:pPr algn="l">
              <a:lnSpc>
                <a:spcPts val="3247"/>
              </a:lnSpc>
            </a:pPr>
            <a:r>
              <a:rPr lang="en-US" sz="2095">
                <a:solidFill>
                  <a:srgbClr val="17726D"/>
                </a:solidFill>
                <a:latin typeface="Open Sans Medium"/>
                <a:ea typeface="Open Sans Medium"/>
                <a:cs typeface="Open Sans Medium"/>
                <a:sym typeface="Open Sans Medium"/>
              </a:rPr>
              <a:t>Contact Distribution:</a:t>
            </a:r>
          </a:p>
          <a:p>
            <a:pPr algn="l" marL="452381" indent="-226191" lvl="1">
              <a:lnSpc>
                <a:spcPts val="3247"/>
              </a:lnSpc>
              <a:buFont typeface="Arial"/>
              <a:buChar char="•"/>
            </a:pPr>
            <a:r>
              <a:rPr lang="en-US" sz="2095">
                <a:solidFill>
                  <a:srgbClr val="17726D"/>
                </a:solidFill>
                <a:latin typeface="Open Sans Medium"/>
                <a:ea typeface="Open Sans Medium"/>
                <a:cs typeface="Open Sans Medium"/>
                <a:sym typeface="Open Sans Medium"/>
              </a:rPr>
              <a:t>Cellular: 72% of 7813</a:t>
            </a:r>
          </a:p>
          <a:p>
            <a:pPr algn="l" marL="452381" indent="-226191" lvl="1">
              <a:lnSpc>
                <a:spcPts val="3247"/>
              </a:lnSpc>
              <a:buFont typeface="Arial"/>
              <a:buChar char="•"/>
            </a:pPr>
            <a:r>
              <a:rPr lang="en-US" sz="2095">
                <a:solidFill>
                  <a:srgbClr val="17726D"/>
                </a:solidFill>
                <a:latin typeface="Open Sans Medium"/>
                <a:ea typeface="Open Sans Medium"/>
                <a:cs typeface="Open Sans Medium"/>
                <a:sym typeface="Open Sans Medium"/>
              </a:rPr>
              <a:t>Unknown (Email, etc.): 21% of 7813</a:t>
            </a:r>
          </a:p>
          <a:p>
            <a:pPr algn="l" marL="452381" indent="-226191" lvl="1">
              <a:lnSpc>
                <a:spcPts val="3247"/>
              </a:lnSpc>
              <a:buFont typeface="Arial"/>
              <a:buChar char="•"/>
            </a:pPr>
            <a:r>
              <a:rPr lang="en-US" sz="2095">
                <a:solidFill>
                  <a:srgbClr val="17726D"/>
                </a:solidFill>
                <a:latin typeface="Open Sans Medium"/>
                <a:ea typeface="Open Sans Medium"/>
                <a:cs typeface="Open Sans Medium"/>
                <a:sym typeface="Open Sans Medium"/>
              </a:rPr>
              <a:t>Telephone: 7% of 7813</a:t>
            </a:r>
          </a:p>
          <a:p>
            <a:pPr algn="l">
              <a:lnSpc>
                <a:spcPts val="3247"/>
              </a:lnSpc>
            </a:pPr>
            <a:r>
              <a:rPr lang="en-US" sz="2095">
                <a:solidFill>
                  <a:srgbClr val="17726D"/>
                </a:solidFill>
                <a:latin typeface="Open Sans Medium"/>
                <a:ea typeface="Open Sans Medium"/>
                <a:cs typeface="Open Sans Medium"/>
                <a:sym typeface="Open Sans Medium"/>
              </a:rPr>
              <a:t>Contact Costs:</a:t>
            </a:r>
          </a:p>
          <a:p>
            <a:pPr algn="l" marL="452381" indent="-226191" lvl="1">
              <a:lnSpc>
                <a:spcPts val="3247"/>
              </a:lnSpc>
              <a:buFont typeface="Arial"/>
              <a:buChar char="•"/>
            </a:pPr>
            <a:r>
              <a:rPr lang="en-US" sz="2095">
                <a:solidFill>
                  <a:srgbClr val="17726D"/>
                </a:solidFill>
                <a:latin typeface="Open Sans Medium"/>
                <a:ea typeface="Open Sans Medium"/>
                <a:cs typeface="Open Sans Medium"/>
                <a:sym typeface="Open Sans Medium"/>
              </a:rPr>
              <a:t>Cellular: 5624×$1=$5624</a:t>
            </a:r>
          </a:p>
          <a:p>
            <a:pPr algn="l" marL="452381" indent="-226191" lvl="1">
              <a:lnSpc>
                <a:spcPts val="3247"/>
              </a:lnSpc>
              <a:buFont typeface="Arial"/>
              <a:buChar char="•"/>
            </a:pPr>
            <a:r>
              <a:rPr lang="en-US" sz="2095">
                <a:solidFill>
                  <a:srgbClr val="17726D"/>
                </a:solidFill>
                <a:latin typeface="Open Sans Medium"/>
                <a:ea typeface="Open Sans Medium"/>
                <a:cs typeface="Open Sans Medium"/>
                <a:sym typeface="Open Sans Medium"/>
              </a:rPr>
              <a:t>Unknown: 1641×$2=$3282</a:t>
            </a:r>
          </a:p>
          <a:p>
            <a:pPr algn="l" marL="452381" indent="-226191" lvl="1">
              <a:lnSpc>
                <a:spcPts val="3247"/>
              </a:lnSpc>
              <a:buFont typeface="Arial"/>
              <a:buChar char="•"/>
            </a:pPr>
            <a:r>
              <a:rPr lang="en-US" sz="2095">
                <a:solidFill>
                  <a:srgbClr val="17726D"/>
                </a:solidFill>
                <a:latin typeface="Open Sans Medium"/>
                <a:ea typeface="Open Sans Medium"/>
                <a:cs typeface="Open Sans Medium"/>
                <a:sym typeface="Open Sans Medium"/>
              </a:rPr>
              <a:t>Telephone: 547×$0.10=$54.70</a:t>
            </a:r>
          </a:p>
          <a:p>
            <a:pPr algn="l">
              <a:lnSpc>
                <a:spcPts val="3247"/>
              </a:lnSpc>
            </a:pPr>
            <a:r>
              <a:rPr lang="en-US" sz="2095">
                <a:solidFill>
                  <a:srgbClr val="17726D"/>
                </a:solidFill>
                <a:latin typeface="Open Sans Medium"/>
                <a:ea typeface="Open Sans Medium"/>
                <a:cs typeface="Open Sans Medium"/>
                <a:sym typeface="Open Sans Medium"/>
              </a:rPr>
              <a:t>Total Cost Before Using Machine Learning:</a:t>
            </a:r>
          </a:p>
          <a:p>
            <a:pPr algn="l">
              <a:lnSpc>
                <a:spcPts val="3247"/>
              </a:lnSpc>
            </a:pPr>
            <a:r>
              <a:rPr lang="en-US" sz="2095">
                <a:solidFill>
                  <a:srgbClr val="17726D"/>
                </a:solidFill>
                <a:latin typeface="Open Sans Medium"/>
                <a:ea typeface="Open Sans Medium"/>
                <a:cs typeface="Open Sans Medium"/>
                <a:sym typeface="Open Sans Medium"/>
              </a:rPr>
              <a:t>    </a:t>
            </a:r>
            <a:r>
              <a:rPr lang="en-US" sz="2095">
                <a:solidFill>
                  <a:srgbClr val="17726D"/>
                </a:solidFill>
                <a:latin typeface="Open Sans Medium"/>
                <a:ea typeface="Open Sans Medium"/>
                <a:cs typeface="Open Sans Medium"/>
                <a:sym typeface="Open Sans Medium"/>
              </a:rPr>
              <a:t>$5624+$3282+$54.70=$8960.70</a:t>
            </a:r>
          </a:p>
          <a:p>
            <a:pPr algn="l">
              <a:lnSpc>
                <a:spcPts val="3247"/>
              </a:lnSpc>
            </a:pPr>
          </a:p>
          <a:p>
            <a:pPr algn="l">
              <a:lnSpc>
                <a:spcPts val="3247"/>
              </a:lnSpc>
            </a:pPr>
          </a:p>
          <a:p>
            <a:pPr algn="l">
              <a:lnSpc>
                <a:spcPts val="3247"/>
              </a:lnSpc>
            </a:pPr>
          </a:p>
          <a:p>
            <a:pPr algn="l">
              <a:lnSpc>
                <a:spcPts val="3247"/>
              </a:lnSpc>
            </a:pPr>
          </a:p>
          <a:p>
            <a:pPr algn="l">
              <a:lnSpc>
                <a:spcPts val="3247"/>
              </a:lnSpc>
              <a:spcBef>
                <a:spcPct val="0"/>
              </a:spcBef>
            </a:pPr>
          </a:p>
        </p:txBody>
      </p:sp>
      <p:sp>
        <p:nvSpPr>
          <p:cNvPr name="TextBox 11" id="11"/>
          <p:cNvSpPr txBox="true"/>
          <p:nvPr/>
        </p:nvSpPr>
        <p:spPr>
          <a:xfrm rot="0">
            <a:off x="144887" y="2476039"/>
            <a:ext cx="6835390" cy="382906"/>
          </a:xfrm>
          <a:prstGeom prst="rect">
            <a:avLst/>
          </a:prstGeom>
        </p:spPr>
        <p:txBody>
          <a:bodyPr anchor="t" rtlCol="false" tIns="0" lIns="0" bIns="0" rIns="0">
            <a:spAutoFit/>
          </a:bodyPr>
          <a:lstStyle/>
          <a:p>
            <a:pPr algn="ctr">
              <a:lnSpc>
                <a:spcPts val="3254"/>
              </a:lnSpc>
              <a:spcBef>
                <a:spcPct val="0"/>
              </a:spcBef>
            </a:pPr>
            <a:r>
              <a:rPr lang="en-US" sz="2099">
                <a:solidFill>
                  <a:srgbClr val="17726D"/>
                </a:solidFill>
                <a:latin typeface="Open Sans Bold"/>
                <a:ea typeface="Open Sans Bold"/>
                <a:cs typeface="Open Sans Bold"/>
                <a:sym typeface="Open Sans Bold"/>
              </a:rPr>
              <a:t>Total Contact Cost Before Using Machine Learning</a:t>
            </a:r>
          </a:p>
        </p:txBody>
      </p:sp>
      <p:sp>
        <p:nvSpPr>
          <p:cNvPr name="TextBox 12" id="12"/>
          <p:cNvSpPr txBox="true"/>
          <p:nvPr/>
        </p:nvSpPr>
        <p:spPr>
          <a:xfrm rot="0">
            <a:off x="10267287" y="6028519"/>
            <a:ext cx="6751727" cy="4240102"/>
          </a:xfrm>
          <a:prstGeom prst="rect">
            <a:avLst/>
          </a:prstGeom>
        </p:spPr>
        <p:txBody>
          <a:bodyPr anchor="t" rtlCol="false" tIns="0" lIns="0" bIns="0" rIns="0">
            <a:spAutoFit/>
          </a:bodyPr>
          <a:lstStyle/>
          <a:p>
            <a:pPr algn="l">
              <a:lnSpc>
                <a:spcPts val="3092"/>
              </a:lnSpc>
            </a:pPr>
            <a:r>
              <a:rPr lang="en-US" sz="1995">
                <a:solidFill>
                  <a:srgbClr val="17726D"/>
                </a:solidFill>
                <a:latin typeface="Open Sans Medium"/>
                <a:ea typeface="Open Sans Medium"/>
                <a:cs typeface="Open Sans Medium"/>
                <a:sym typeface="Open Sans Medium"/>
              </a:rPr>
              <a:t>TP + FP: 459 + 125 = 584</a:t>
            </a:r>
          </a:p>
          <a:p>
            <a:pPr algn="l">
              <a:lnSpc>
                <a:spcPts val="3092"/>
              </a:lnSpc>
            </a:pPr>
          </a:p>
          <a:p>
            <a:pPr algn="l">
              <a:lnSpc>
                <a:spcPts val="3092"/>
              </a:lnSpc>
            </a:pPr>
            <a:r>
              <a:rPr lang="en-US" sz="1995">
                <a:solidFill>
                  <a:srgbClr val="17726D"/>
                </a:solidFill>
                <a:latin typeface="Open Sans Medium"/>
                <a:ea typeface="Open Sans Medium"/>
                <a:cs typeface="Open Sans Medium"/>
                <a:sym typeface="Open Sans Medium"/>
              </a:rPr>
              <a:t>Contact Costs After Model:</a:t>
            </a:r>
          </a:p>
          <a:p>
            <a:pPr algn="l" marL="430792" indent="-215396" lvl="1">
              <a:lnSpc>
                <a:spcPts val="3092"/>
              </a:lnSpc>
              <a:buFont typeface="Arial"/>
              <a:buChar char="•"/>
            </a:pPr>
            <a:r>
              <a:rPr lang="en-US" sz="1995">
                <a:solidFill>
                  <a:srgbClr val="17726D"/>
                </a:solidFill>
                <a:latin typeface="Open Sans Medium"/>
                <a:ea typeface="Open Sans Medium"/>
                <a:cs typeface="Open Sans Medium"/>
                <a:sym typeface="Open Sans Medium"/>
              </a:rPr>
              <a:t>Cellular: 421×$1=$421</a:t>
            </a:r>
          </a:p>
          <a:p>
            <a:pPr algn="l" marL="430792" indent="-215396" lvl="1">
              <a:lnSpc>
                <a:spcPts val="3092"/>
              </a:lnSpc>
              <a:buFont typeface="Arial"/>
              <a:buChar char="•"/>
            </a:pPr>
            <a:r>
              <a:rPr lang="en-US" sz="1995">
                <a:solidFill>
                  <a:srgbClr val="17726D"/>
                </a:solidFill>
                <a:latin typeface="Open Sans Medium"/>
                <a:ea typeface="Open Sans Medium"/>
                <a:cs typeface="Open Sans Medium"/>
                <a:sym typeface="Open Sans Medium"/>
              </a:rPr>
              <a:t>Unknown: 123×$2=$246</a:t>
            </a:r>
          </a:p>
          <a:p>
            <a:pPr algn="l" marL="430792" indent="-215396" lvl="1">
              <a:lnSpc>
                <a:spcPts val="3092"/>
              </a:lnSpc>
              <a:buFont typeface="Arial"/>
              <a:buChar char="•"/>
            </a:pPr>
            <a:r>
              <a:rPr lang="en-US" sz="1995">
                <a:solidFill>
                  <a:srgbClr val="17726D"/>
                </a:solidFill>
                <a:latin typeface="Open Sans Medium"/>
                <a:ea typeface="Open Sans Medium"/>
                <a:cs typeface="Open Sans Medium"/>
                <a:sym typeface="Open Sans Medium"/>
              </a:rPr>
              <a:t>Telephone: 41×$0.10=$4.10</a:t>
            </a:r>
          </a:p>
          <a:p>
            <a:pPr algn="l">
              <a:lnSpc>
                <a:spcPts val="3092"/>
              </a:lnSpc>
            </a:pPr>
            <a:r>
              <a:rPr lang="en-US" sz="1995">
                <a:solidFill>
                  <a:srgbClr val="17726D"/>
                </a:solidFill>
                <a:latin typeface="Open Sans Medium"/>
                <a:ea typeface="Open Sans Medium"/>
                <a:cs typeface="Open Sans Medium"/>
                <a:sym typeface="Open Sans Medium"/>
              </a:rPr>
              <a:t>Total cost $670</a:t>
            </a:r>
          </a:p>
          <a:p>
            <a:pPr algn="l">
              <a:lnSpc>
                <a:spcPts val="3092"/>
              </a:lnSpc>
            </a:pPr>
          </a:p>
          <a:p>
            <a:pPr algn="l">
              <a:lnSpc>
                <a:spcPts val="3092"/>
              </a:lnSpc>
            </a:pPr>
            <a:r>
              <a:rPr lang="en-US" sz="1995">
                <a:solidFill>
                  <a:srgbClr val="17726D"/>
                </a:solidFill>
                <a:latin typeface="Open Sans Medium"/>
                <a:ea typeface="Open Sans Medium"/>
                <a:cs typeface="Open Sans Medium"/>
                <a:sym typeface="Open Sans Medium"/>
              </a:rPr>
              <a:t>Cost Savings</a:t>
            </a:r>
          </a:p>
          <a:p>
            <a:pPr algn="l">
              <a:lnSpc>
                <a:spcPts val="3092"/>
              </a:lnSpc>
            </a:pPr>
            <a:r>
              <a:rPr lang="en-US" sz="1995">
                <a:solidFill>
                  <a:srgbClr val="17726D"/>
                </a:solidFill>
                <a:latin typeface="Open Sans Medium"/>
                <a:ea typeface="Open Sans Medium"/>
                <a:cs typeface="Open Sans Medium"/>
                <a:sym typeface="Open Sans Medium"/>
              </a:rPr>
              <a:t>$8960.70−$671.10=$8289.60</a:t>
            </a:r>
          </a:p>
          <a:p>
            <a:pPr algn="l">
              <a:lnSpc>
                <a:spcPts val="2782"/>
              </a:lnSpc>
              <a:spcBef>
                <a:spcPct val="0"/>
              </a:spcBef>
            </a:pPr>
          </a:p>
        </p:txBody>
      </p:sp>
      <p:sp>
        <p:nvSpPr>
          <p:cNvPr name="TextBox 13" id="13"/>
          <p:cNvSpPr txBox="true"/>
          <p:nvPr/>
        </p:nvSpPr>
        <p:spPr>
          <a:xfrm rot="0">
            <a:off x="10053343" y="5601139"/>
            <a:ext cx="6835390" cy="382906"/>
          </a:xfrm>
          <a:prstGeom prst="rect">
            <a:avLst/>
          </a:prstGeom>
        </p:spPr>
        <p:txBody>
          <a:bodyPr anchor="t" rtlCol="false" tIns="0" lIns="0" bIns="0" rIns="0">
            <a:spAutoFit/>
          </a:bodyPr>
          <a:lstStyle/>
          <a:p>
            <a:pPr algn="ctr">
              <a:lnSpc>
                <a:spcPts val="3254"/>
              </a:lnSpc>
              <a:spcBef>
                <a:spcPct val="0"/>
              </a:spcBef>
            </a:pPr>
            <a:r>
              <a:rPr lang="en-US" sz="2099">
                <a:solidFill>
                  <a:srgbClr val="17726D"/>
                </a:solidFill>
                <a:latin typeface="Open Sans Bold"/>
                <a:ea typeface="Open Sans Bold"/>
                <a:cs typeface="Open Sans Bold"/>
                <a:sym typeface="Open Sans Bold"/>
              </a:rPr>
              <a:t>Total Contact Cost Using Machine Learning</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78614" y="0"/>
            <a:ext cx="7799121" cy="6275956"/>
            <a:chOff x="0" y="0"/>
            <a:chExt cx="2054089" cy="1652927"/>
          </a:xfrm>
        </p:grpSpPr>
        <p:sp>
          <p:nvSpPr>
            <p:cNvPr name="Freeform 3" id="3"/>
            <p:cNvSpPr/>
            <p:nvPr/>
          </p:nvSpPr>
          <p:spPr>
            <a:xfrm flipH="false" flipV="false" rot="0">
              <a:off x="0" y="0"/>
              <a:ext cx="2054089" cy="1652927"/>
            </a:xfrm>
            <a:custGeom>
              <a:avLst/>
              <a:gdLst/>
              <a:ahLst/>
              <a:cxnLst/>
              <a:rect r="r" b="b" t="t" l="l"/>
              <a:pathLst>
                <a:path h="1652927" w="2054089">
                  <a:moveTo>
                    <a:pt x="0" y="0"/>
                  </a:moveTo>
                  <a:lnTo>
                    <a:pt x="2054089" y="0"/>
                  </a:lnTo>
                  <a:lnTo>
                    <a:pt x="2054089" y="1652927"/>
                  </a:lnTo>
                  <a:lnTo>
                    <a:pt x="0" y="1652927"/>
                  </a:lnTo>
                  <a:close/>
                </a:path>
              </a:pathLst>
            </a:custGeom>
            <a:solidFill>
              <a:srgbClr val="17726D"/>
            </a:solidFill>
          </p:spPr>
        </p:sp>
        <p:sp>
          <p:nvSpPr>
            <p:cNvPr name="TextBox 4" id="4"/>
            <p:cNvSpPr txBox="true"/>
            <p:nvPr/>
          </p:nvSpPr>
          <p:spPr>
            <a:xfrm>
              <a:off x="0" y="-47625"/>
              <a:ext cx="2054089" cy="1700552"/>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0" y="8790247"/>
            <a:ext cx="778614" cy="1496753"/>
            <a:chOff x="0" y="0"/>
            <a:chExt cx="205067" cy="394207"/>
          </a:xfrm>
        </p:grpSpPr>
        <p:sp>
          <p:nvSpPr>
            <p:cNvPr name="Freeform 6" id="6"/>
            <p:cNvSpPr/>
            <p:nvPr/>
          </p:nvSpPr>
          <p:spPr>
            <a:xfrm flipH="false" flipV="false" rot="0">
              <a:off x="0" y="0"/>
              <a:ext cx="205067" cy="394207"/>
            </a:xfrm>
            <a:custGeom>
              <a:avLst/>
              <a:gdLst/>
              <a:ahLst/>
              <a:cxnLst/>
              <a:rect r="r" b="b" t="t" l="l"/>
              <a:pathLst>
                <a:path h="394207" w="205067">
                  <a:moveTo>
                    <a:pt x="0" y="0"/>
                  </a:moveTo>
                  <a:lnTo>
                    <a:pt x="205067" y="0"/>
                  </a:lnTo>
                  <a:lnTo>
                    <a:pt x="205067" y="394207"/>
                  </a:lnTo>
                  <a:lnTo>
                    <a:pt x="0" y="394207"/>
                  </a:lnTo>
                  <a:close/>
                </a:path>
              </a:pathLst>
            </a:custGeom>
            <a:solidFill>
              <a:srgbClr val="17726D"/>
            </a:solidFill>
          </p:spPr>
        </p:sp>
        <p:sp>
          <p:nvSpPr>
            <p:cNvPr name="TextBox 7" id="7"/>
            <p:cNvSpPr txBox="true"/>
            <p:nvPr/>
          </p:nvSpPr>
          <p:spPr>
            <a:xfrm>
              <a:off x="0" y="-47625"/>
              <a:ext cx="205067" cy="441832"/>
            </a:xfrm>
            <a:prstGeom prst="rect">
              <a:avLst/>
            </a:prstGeom>
          </p:spPr>
          <p:txBody>
            <a:bodyPr anchor="ctr" rtlCol="false" tIns="50800" lIns="50800" bIns="50800" rIns="50800"/>
            <a:lstStyle/>
            <a:p>
              <a:pPr algn="ctr">
                <a:lnSpc>
                  <a:spcPts val="2479"/>
                </a:lnSpc>
              </a:pPr>
            </a:p>
          </p:txBody>
        </p:sp>
      </p:grpSp>
      <p:sp>
        <p:nvSpPr>
          <p:cNvPr name="AutoShape 8" id="8"/>
          <p:cNvSpPr/>
          <p:nvPr/>
        </p:nvSpPr>
        <p:spPr>
          <a:xfrm flipV="true">
            <a:off x="1359021" y="1623354"/>
            <a:ext cx="1858299" cy="0"/>
          </a:xfrm>
          <a:prstGeom prst="line">
            <a:avLst/>
          </a:prstGeom>
          <a:ln cap="flat" w="76200">
            <a:solidFill>
              <a:srgbClr val="EAE4D2"/>
            </a:solidFill>
            <a:prstDash val="solid"/>
            <a:headEnd type="none" len="sm" w="sm"/>
            <a:tailEnd type="none" len="sm" w="sm"/>
          </a:ln>
        </p:spPr>
      </p:sp>
      <p:grpSp>
        <p:nvGrpSpPr>
          <p:cNvPr name="Group 9" id="9"/>
          <p:cNvGrpSpPr/>
          <p:nvPr/>
        </p:nvGrpSpPr>
        <p:grpSpPr>
          <a:xfrm rot="0">
            <a:off x="778614" y="6275956"/>
            <a:ext cx="7799121" cy="4011044"/>
            <a:chOff x="0" y="0"/>
            <a:chExt cx="10398828" cy="5348058"/>
          </a:xfrm>
        </p:grpSpPr>
        <p:pic>
          <p:nvPicPr>
            <p:cNvPr name="Picture 10" id="10"/>
            <p:cNvPicPr>
              <a:picLocks noChangeAspect="true"/>
            </p:cNvPicPr>
            <p:nvPr/>
          </p:nvPicPr>
          <p:blipFill>
            <a:blip r:embed="rId2"/>
            <a:srcRect l="0" t="6781" r="0" b="6781"/>
            <a:stretch>
              <a:fillRect/>
            </a:stretch>
          </p:blipFill>
          <p:spPr>
            <a:xfrm flipH="false" flipV="false">
              <a:off x="0" y="0"/>
              <a:ext cx="10398828" cy="5348058"/>
            </a:xfrm>
            <a:prstGeom prst="rect">
              <a:avLst/>
            </a:prstGeom>
          </p:spPr>
        </p:pic>
      </p:grpSp>
      <p:grpSp>
        <p:nvGrpSpPr>
          <p:cNvPr name="Group 11" id="11"/>
          <p:cNvGrpSpPr/>
          <p:nvPr/>
        </p:nvGrpSpPr>
        <p:grpSpPr>
          <a:xfrm rot="0">
            <a:off x="15357705" y="7637029"/>
            <a:ext cx="4136867" cy="413686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14" id="14"/>
          <p:cNvSpPr txBox="true"/>
          <p:nvPr/>
        </p:nvSpPr>
        <p:spPr>
          <a:xfrm rot="0">
            <a:off x="1359021" y="552744"/>
            <a:ext cx="6543494" cy="994410"/>
          </a:xfrm>
          <a:prstGeom prst="rect">
            <a:avLst/>
          </a:prstGeom>
        </p:spPr>
        <p:txBody>
          <a:bodyPr anchor="t" rtlCol="false" tIns="0" lIns="0" bIns="0" rIns="0">
            <a:spAutoFit/>
          </a:bodyPr>
          <a:lstStyle/>
          <a:p>
            <a:pPr algn="l">
              <a:lnSpc>
                <a:spcPts val="7560"/>
              </a:lnSpc>
            </a:pPr>
            <a:r>
              <a:rPr lang="en-US" sz="7200">
                <a:solidFill>
                  <a:srgbClr val="FFFFFF"/>
                </a:solidFill>
                <a:latin typeface="Inter Bold"/>
                <a:ea typeface="Inter Bold"/>
                <a:cs typeface="Inter Bold"/>
                <a:sym typeface="Inter Bold"/>
              </a:rPr>
              <a:t>CONCLUSION</a:t>
            </a:r>
          </a:p>
        </p:txBody>
      </p:sp>
      <p:sp>
        <p:nvSpPr>
          <p:cNvPr name="TextBox 15" id="15"/>
          <p:cNvSpPr txBox="true"/>
          <p:nvPr/>
        </p:nvSpPr>
        <p:spPr>
          <a:xfrm rot="0">
            <a:off x="9144000" y="613410"/>
            <a:ext cx="8468840" cy="916305"/>
          </a:xfrm>
          <a:prstGeom prst="rect">
            <a:avLst/>
          </a:prstGeom>
        </p:spPr>
        <p:txBody>
          <a:bodyPr anchor="t" rtlCol="false" tIns="0" lIns="0" bIns="0" rIns="0">
            <a:spAutoFit/>
          </a:bodyPr>
          <a:lstStyle/>
          <a:p>
            <a:pPr algn="l">
              <a:lnSpc>
                <a:spcPts val="6930"/>
              </a:lnSpc>
            </a:pPr>
            <a:r>
              <a:rPr lang="en-US" sz="6600">
                <a:solidFill>
                  <a:srgbClr val="17726D"/>
                </a:solidFill>
                <a:latin typeface="Inter Bold"/>
                <a:ea typeface="Inter Bold"/>
                <a:cs typeface="Inter Bold"/>
                <a:sym typeface="Inter Bold"/>
              </a:rPr>
              <a:t>RECOMMENDATION</a:t>
            </a:r>
          </a:p>
        </p:txBody>
      </p:sp>
      <p:sp>
        <p:nvSpPr>
          <p:cNvPr name="AutoShape 16" id="16"/>
          <p:cNvSpPr/>
          <p:nvPr/>
        </p:nvSpPr>
        <p:spPr>
          <a:xfrm>
            <a:off x="9144000" y="1585254"/>
            <a:ext cx="1858299" cy="0"/>
          </a:xfrm>
          <a:prstGeom prst="line">
            <a:avLst/>
          </a:prstGeom>
          <a:ln cap="flat" w="76200">
            <a:solidFill>
              <a:srgbClr val="17726D"/>
            </a:solidFill>
            <a:prstDash val="solid"/>
            <a:headEnd type="none" len="sm" w="sm"/>
            <a:tailEnd type="none" len="sm" w="sm"/>
          </a:ln>
        </p:spPr>
      </p:sp>
      <p:sp>
        <p:nvSpPr>
          <p:cNvPr name="TextBox 17" id="17"/>
          <p:cNvSpPr txBox="true"/>
          <p:nvPr/>
        </p:nvSpPr>
        <p:spPr>
          <a:xfrm rot="0">
            <a:off x="9648094" y="3852353"/>
            <a:ext cx="7778044" cy="4119563"/>
          </a:xfrm>
          <a:prstGeom prst="rect">
            <a:avLst/>
          </a:prstGeom>
        </p:spPr>
        <p:txBody>
          <a:bodyPr anchor="t" rtlCol="false" tIns="0" lIns="0" bIns="0" rIns="0">
            <a:spAutoFit/>
          </a:bodyPr>
          <a:lstStyle/>
          <a:p>
            <a:pPr algn="l" marL="518155" indent="-259078" lvl="1">
              <a:lnSpc>
                <a:spcPts val="3719"/>
              </a:lnSpc>
              <a:buFont typeface="Arial"/>
              <a:buChar char="•"/>
            </a:pPr>
            <a:r>
              <a:rPr lang="en-US" sz="2399">
                <a:solidFill>
                  <a:srgbClr val="000000"/>
                </a:solidFill>
                <a:latin typeface="Open Sans Medium"/>
                <a:ea typeface="Open Sans Medium"/>
                <a:cs typeface="Open Sans Medium"/>
                <a:sym typeface="Open Sans Medium"/>
              </a:rPr>
              <a:t>Prioritize cellular contacts, which although more costly than telephone, are less expensive than unknown methods and have shown a strong influence on the customer’s decision to subscribe, as reflected in feature importance rankings.</a:t>
            </a:r>
          </a:p>
          <a:p>
            <a:pPr algn="l" marL="518155" indent="-259078" lvl="1">
              <a:lnSpc>
                <a:spcPts val="3719"/>
              </a:lnSpc>
              <a:buFont typeface="Arial"/>
              <a:buChar char="•"/>
            </a:pPr>
            <a:r>
              <a:rPr lang="en-US" sz="2399">
                <a:solidFill>
                  <a:srgbClr val="000000"/>
                </a:solidFill>
                <a:latin typeface="Open Sans Medium"/>
                <a:ea typeface="Open Sans Medium"/>
                <a:cs typeface="Open Sans Medium"/>
                <a:sym typeface="Open Sans Medium"/>
              </a:rPr>
              <a:t>Leverage insights from the model to tailor communications specifically to segments identified as more likely to convert.</a:t>
            </a:r>
          </a:p>
          <a:p>
            <a:pPr algn="l">
              <a:lnSpc>
                <a:spcPts val="3254"/>
              </a:lnSpc>
              <a:spcBef>
                <a:spcPct val="0"/>
              </a:spcBef>
            </a:pPr>
          </a:p>
        </p:txBody>
      </p:sp>
      <p:sp>
        <p:nvSpPr>
          <p:cNvPr name="TextBox 18" id="18"/>
          <p:cNvSpPr txBox="true"/>
          <p:nvPr/>
        </p:nvSpPr>
        <p:spPr>
          <a:xfrm rot="0">
            <a:off x="8745766" y="2326448"/>
            <a:ext cx="6791237" cy="811530"/>
          </a:xfrm>
          <a:prstGeom prst="rect">
            <a:avLst/>
          </a:prstGeom>
        </p:spPr>
        <p:txBody>
          <a:bodyPr anchor="t" rtlCol="false" tIns="0" lIns="0" bIns="0" rIns="0">
            <a:spAutoFit/>
          </a:bodyPr>
          <a:lstStyle/>
          <a:p>
            <a:pPr algn="l">
              <a:lnSpc>
                <a:spcPts val="6720"/>
              </a:lnSpc>
            </a:pPr>
            <a:r>
              <a:rPr lang="en-US" sz="4800">
                <a:solidFill>
                  <a:srgbClr val="17726D"/>
                </a:solidFill>
                <a:latin typeface="Canva Sans Bold"/>
                <a:ea typeface="Canva Sans Bold"/>
                <a:cs typeface="Canva Sans Bold"/>
                <a:sym typeface="Canva Sans Bold"/>
              </a:rPr>
              <a:t>Bank Marketing Team</a:t>
            </a:r>
          </a:p>
        </p:txBody>
      </p:sp>
      <p:sp>
        <p:nvSpPr>
          <p:cNvPr name="TextBox 19" id="19"/>
          <p:cNvSpPr txBox="true"/>
          <p:nvPr/>
        </p:nvSpPr>
        <p:spPr>
          <a:xfrm rot="0">
            <a:off x="948672" y="2080193"/>
            <a:ext cx="7778044" cy="4069081"/>
          </a:xfrm>
          <a:prstGeom prst="rect">
            <a:avLst/>
          </a:prstGeom>
        </p:spPr>
        <p:txBody>
          <a:bodyPr anchor="t" rtlCol="false" tIns="0" lIns="0" bIns="0" rIns="0">
            <a:spAutoFit/>
          </a:bodyPr>
          <a:lstStyle/>
          <a:p>
            <a:pPr algn="l">
              <a:lnSpc>
                <a:spcPts val="3254"/>
              </a:lnSpc>
            </a:pPr>
            <a:r>
              <a:rPr lang="en-US" sz="2099">
                <a:solidFill>
                  <a:srgbClr val="FFFFFF"/>
                </a:solidFill>
                <a:latin typeface="Open Sans Medium"/>
                <a:ea typeface="Open Sans Medium"/>
                <a:cs typeface="Open Sans Medium"/>
                <a:sym typeface="Open Sans Medium"/>
              </a:rPr>
              <a:t>This project aimed to develop a machine learning model to</a:t>
            </a:r>
          </a:p>
          <a:p>
            <a:pPr algn="l">
              <a:lnSpc>
                <a:spcPts val="3254"/>
              </a:lnSpc>
            </a:pPr>
            <a:r>
              <a:rPr lang="en-US" sz="2099">
                <a:solidFill>
                  <a:srgbClr val="FFFFFF"/>
                </a:solidFill>
                <a:latin typeface="Open Sans Medium"/>
                <a:ea typeface="Open Sans Medium"/>
                <a:cs typeface="Open Sans Medium"/>
                <a:sym typeface="Open Sans Medium"/>
              </a:rPr>
              <a:t>predict if customer will subscribe on term deposit in bank. the model has demonstrated (precision: 0.79) its ability to predict customer behavior regarding bank deposit subscriptions effectively. This is evidenced by its significant role in enhancing the bank's ability to identify potential customers who are likely to subscribe, thus directly addressing the business problem of improving conversion rates in deposit subscriptions.</a:t>
            </a:r>
          </a:p>
          <a:p>
            <a:pPr algn="l">
              <a:lnSpc>
                <a:spcPts val="3254"/>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074658" y="8563446"/>
            <a:ext cx="16138684" cy="0"/>
          </a:xfrm>
          <a:prstGeom prst="line">
            <a:avLst/>
          </a:prstGeom>
          <a:ln cap="flat" w="38100">
            <a:solidFill>
              <a:srgbClr val="17726D"/>
            </a:solidFill>
            <a:prstDash val="solid"/>
            <a:headEnd type="none" len="sm" w="sm"/>
            <a:tailEnd type="none" len="sm" w="sm"/>
          </a:ln>
        </p:spPr>
      </p:sp>
      <p:grpSp>
        <p:nvGrpSpPr>
          <p:cNvPr name="Group 3" id="3"/>
          <p:cNvGrpSpPr/>
          <p:nvPr/>
        </p:nvGrpSpPr>
        <p:grpSpPr>
          <a:xfrm rot="0">
            <a:off x="10785978" y="1231643"/>
            <a:ext cx="4758515" cy="4758515"/>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6" id="6"/>
          <p:cNvGrpSpPr/>
          <p:nvPr/>
        </p:nvGrpSpPr>
        <p:grpSpPr>
          <a:xfrm rot="0">
            <a:off x="1074658" y="5553371"/>
            <a:ext cx="447675" cy="44767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7726D"/>
            </a:soli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9" id="9"/>
          <p:cNvGrpSpPr/>
          <p:nvPr/>
        </p:nvGrpSpPr>
        <p:grpSpPr>
          <a:xfrm rot="0">
            <a:off x="15972039" y="656036"/>
            <a:ext cx="1241303" cy="575606"/>
            <a:chOff x="0" y="0"/>
            <a:chExt cx="326928" cy="151600"/>
          </a:xfrm>
        </p:grpSpPr>
        <p:sp>
          <p:nvSpPr>
            <p:cNvPr name="Freeform 10" id="10"/>
            <p:cNvSpPr/>
            <p:nvPr/>
          </p:nvSpPr>
          <p:spPr>
            <a:xfrm flipH="false" flipV="false" rot="0">
              <a:off x="0" y="0"/>
              <a:ext cx="326928" cy="151600"/>
            </a:xfrm>
            <a:custGeom>
              <a:avLst/>
              <a:gdLst/>
              <a:ahLst/>
              <a:cxnLst/>
              <a:rect r="r" b="b" t="t" l="l"/>
              <a:pathLst>
                <a:path h="151600" w="326928">
                  <a:moveTo>
                    <a:pt x="75800" y="0"/>
                  </a:moveTo>
                  <a:lnTo>
                    <a:pt x="251128" y="0"/>
                  </a:lnTo>
                  <a:cubicBezTo>
                    <a:pt x="292991" y="0"/>
                    <a:pt x="326928" y="33937"/>
                    <a:pt x="326928" y="75800"/>
                  </a:cubicBezTo>
                  <a:lnTo>
                    <a:pt x="326928" y="75800"/>
                  </a:lnTo>
                  <a:cubicBezTo>
                    <a:pt x="326928" y="117663"/>
                    <a:pt x="292991" y="151600"/>
                    <a:pt x="251128" y="151600"/>
                  </a:cubicBezTo>
                  <a:lnTo>
                    <a:pt x="75800" y="151600"/>
                  </a:lnTo>
                  <a:cubicBezTo>
                    <a:pt x="33937" y="151600"/>
                    <a:pt x="0" y="117663"/>
                    <a:pt x="0" y="75800"/>
                  </a:cubicBezTo>
                  <a:lnTo>
                    <a:pt x="0" y="75800"/>
                  </a:lnTo>
                  <a:cubicBezTo>
                    <a:pt x="0" y="33937"/>
                    <a:pt x="33937" y="0"/>
                    <a:pt x="75800" y="0"/>
                  </a:cubicBezTo>
                  <a:close/>
                </a:path>
              </a:pathLst>
            </a:custGeom>
            <a:solidFill>
              <a:srgbClr val="17726D"/>
            </a:solidFill>
          </p:spPr>
        </p:sp>
        <p:sp>
          <p:nvSpPr>
            <p:cNvPr name="TextBox 11" id="11"/>
            <p:cNvSpPr txBox="true"/>
            <p:nvPr/>
          </p:nvSpPr>
          <p:spPr>
            <a:xfrm>
              <a:off x="0" y="-47625"/>
              <a:ext cx="326928" cy="199225"/>
            </a:xfrm>
            <a:prstGeom prst="rect">
              <a:avLst/>
            </a:prstGeom>
          </p:spPr>
          <p:txBody>
            <a:bodyPr anchor="ctr" rtlCol="false" tIns="50800" lIns="50800" bIns="50800" rIns="50800"/>
            <a:lstStyle/>
            <a:p>
              <a:pPr algn="ctr">
                <a:lnSpc>
                  <a:spcPts val="2479"/>
                </a:lnSpc>
              </a:pPr>
            </a:p>
          </p:txBody>
        </p:sp>
      </p:grpSp>
      <p:sp>
        <p:nvSpPr>
          <p:cNvPr name="Freeform 12" id="12"/>
          <p:cNvSpPr/>
          <p:nvPr/>
        </p:nvSpPr>
        <p:spPr>
          <a:xfrm flipH="false" flipV="false" rot="0">
            <a:off x="16275918" y="793769"/>
            <a:ext cx="633545" cy="300142"/>
          </a:xfrm>
          <a:custGeom>
            <a:avLst/>
            <a:gdLst/>
            <a:ahLst/>
            <a:cxnLst/>
            <a:rect r="r" b="b" t="t" l="l"/>
            <a:pathLst>
              <a:path h="300142" w="633545">
                <a:moveTo>
                  <a:pt x="0" y="0"/>
                </a:moveTo>
                <a:lnTo>
                  <a:pt x="633545" y="0"/>
                </a:lnTo>
                <a:lnTo>
                  <a:pt x="633545" y="300141"/>
                </a:lnTo>
                <a:lnTo>
                  <a:pt x="0" y="30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981075" y="2874521"/>
            <a:ext cx="14166687" cy="2678850"/>
          </a:xfrm>
          <a:prstGeom prst="rect">
            <a:avLst/>
          </a:prstGeom>
        </p:spPr>
        <p:txBody>
          <a:bodyPr anchor="t" rtlCol="false" tIns="0" lIns="0" bIns="0" rIns="0">
            <a:spAutoFit/>
          </a:bodyPr>
          <a:lstStyle/>
          <a:p>
            <a:pPr algn="l">
              <a:lnSpc>
                <a:spcPts val="21873"/>
              </a:lnSpc>
            </a:pPr>
            <a:r>
              <a:rPr lang="en-US" sz="15624">
                <a:solidFill>
                  <a:srgbClr val="17726D"/>
                </a:solidFill>
                <a:latin typeface="Inter Bold"/>
                <a:ea typeface="Inter Bold"/>
                <a:cs typeface="Inter Bold"/>
                <a:sym typeface="Inter Bold"/>
              </a:rPr>
              <a:t>THANK YOU</a:t>
            </a:r>
          </a:p>
        </p:txBody>
      </p:sp>
      <p:sp>
        <p:nvSpPr>
          <p:cNvPr name="TextBox 14" id="14"/>
          <p:cNvSpPr txBox="true"/>
          <p:nvPr/>
        </p:nvSpPr>
        <p:spPr>
          <a:xfrm rot="0">
            <a:off x="14344595" y="8862553"/>
            <a:ext cx="2868747" cy="368301"/>
          </a:xfrm>
          <a:prstGeom prst="rect">
            <a:avLst/>
          </a:prstGeom>
        </p:spPr>
        <p:txBody>
          <a:bodyPr anchor="t" rtlCol="false" tIns="0" lIns="0" bIns="0" rIns="0">
            <a:spAutoFit/>
          </a:bodyPr>
          <a:lstStyle/>
          <a:p>
            <a:pPr algn="r" marL="0" indent="0" lvl="0">
              <a:lnSpc>
                <a:spcPts val="3099"/>
              </a:lnSpc>
            </a:pPr>
            <a:r>
              <a:rPr lang="en-US" sz="1999">
                <a:solidFill>
                  <a:srgbClr val="000000"/>
                </a:solidFill>
                <a:latin typeface="Open Sans Bold"/>
                <a:ea typeface="Open Sans Bold"/>
                <a:cs typeface="Open Sans Bold"/>
                <a:sym typeface="Open Sans Bold"/>
              </a:rPr>
              <a:t>July 2024</a:t>
            </a:r>
          </a:p>
        </p:txBody>
      </p:sp>
      <p:sp>
        <p:nvSpPr>
          <p:cNvPr name="TextBox 15" id="15"/>
          <p:cNvSpPr txBox="true"/>
          <p:nvPr/>
        </p:nvSpPr>
        <p:spPr>
          <a:xfrm rot="0">
            <a:off x="1690843" y="5507968"/>
            <a:ext cx="8069342" cy="481330"/>
          </a:xfrm>
          <a:prstGeom prst="rect">
            <a:avLst/>
          </a:prstGeom>
        </p:spPr>
        <p:txBody>
          <a:bodyPr anchor="t" rtlCol="false" tIns="0" lIns="0" bIns="0" rIns="0">
            <a:spAutoFit/>
          </a:bodyPr>
          <a:lstStyle/>
          <a:p>
            <a:pPr algn="l" marL="0" indent="0" lvl="0">
              <a:lnSpc>
                <a:spcPts val="3919"/>
              </a:lnSpc>
            </a:pPr>
            <a:r>
              <a:rPr lang="en-US" sz="2799" spc="207">
                <a:solidFill>
                  <a:srgbClr val="000000"/>
                </a:solidFill>
                <a:latin typeface="Open Sans Semi-Bold"/>
                <a:ea typeface="Open Sans Semi-Bold"/>
                <a:cs typeface="Open Sans Semi-Bold"/>
                <a:sym typeface="Open Sans Semi-Bold"/>
              </a:rPr>
              <a:t>FOR YOUR NICE ATTENTION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6308483" cy="10287000"/>
            <a:chOff x="0" y="0"/>
            <a:chExt cx="1661493" cy="2709333"/>
          </a:xfrm>
        </p:grpSpPr>
        <p:sp>
          <p:nvSpPr>
            <p:cNvPr name="Freeform 3" id="3"/>
            <p:cNvSpPr/>
            <p:nvPr/>
          </p:nvSpPr>
          <p:spPr>
            <a:xfrm flipH="false" flipV="false" rot="0">
              <a:off x="0" y="0"/>
              <a:ext cx="1661494" cy="2709333"/>
            </a:xfrm>
            <a:custGeom>
              <a:avLst/>
              <a:gdLst/>
              <a:ahLst/>
              <a:cxnLst/>
              <a:rect r="r" b="b" t="t" l="l"/>
              <a:pathLst>
                <a:path h="2709333" w="1661494">
                  <a:moveTo>
                    <a:pt x="0" y="0"/>
                  </a:moveTo>
                  <a:lnTo>
                    <a:pt x="1661494" y="0"/>
                  </a:lnTo>
                  <a:lnTo>
                    <a:pt x="1661494" y="2709333"/>
                  </a:lnTo>
                  <a:lnTo>
                    <a:pt x="0" y="2709333"/>
                  </a:lnTo>
                  <a:close/>
                </a:path>
              </a:pathLst>
            </a:custGeom>
            <a:solidFill>
              <a:srgbClr val="17726D"/>
            </a:solidFill>
          </p:spPr>
        </p:sp>
        <p:sp>
          <p:nvSpPr>
            <p:cNvPr name="TextBox 4" id="4"/>
            <p:cNvSpPr txBox="true"/>
            <p:nvPr/>
          </p:nvSpPr>
          <p:spPr>
            <a:xfrm>
              <a:off x="0" y="-47625"/>
              <a:ext cx="1661493" cy="2756958"/>
            </a:xfrm>
            <a:prstGeom prst="rect">
              <a:avLst/>
            </a:prstGeom>
          </p:spPr>
          <p:txBody>
            <a:bodyPr anchor="ctr" rtlCol="false" tIns="50800" lIns="50800" bIns="50800" rIns="50800"/>
            <a:lstStyle/>
            <a:p>
              <a:pPr algn="ctr">
                <a:lnSpc>
                  <a:spcPts val="2479"/>
                </a:lnSpc>
              </a:pPr>
            </a:p>
          </p:txBody>
        </p:sp>
      </p:grpSp>
      <p:grpSp>
        <p:nvGrpSpPr>
          <p:cNvPr name="Group 5" id="5"/>
          <p:cNvGrpSpPr>
            <a:grpSpLocks noChangeAspect="true"/>
          </p:cNvGrpSpPr>
          <p:nvPr/>
        </p:nvGrpSpPr>
        <p:grpSpPr>
          <a:xfrm rot="0">
            <a:off x="1028700" y="1559323"/>
            <a:ext cx="7168383" cy="7168355"/>
            <a:chOff x="0" y="0"/>
            <a:chExt cx="6350000" cy="6349975"/>
          </a:xfrm>
        </p:grpSpPr>
        <p:sp>
          <p:nvSpPr>
            <p:cNvPr name="Freeform 6" id="6"/>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38888" t="0" r="-38888" b="0"/>
              </a:stretch>
            </a:blipFill>
          </p:spPr>
        </p:sp>
      </p:grpSp>
      <p:sp>
        <p:nvSpPr>
          <p:cNvPr name="AutoShape 7" id="7"/>
          <p:cNvSpPr/>
          <p:nvPr/>
        </p:nvSpPr>
        <p:spPr>
          <a:xfrm flipV="true">
            <a:off x="9091167" y="2858982"/>
            <a:ext cx="4351856" cy="0"/>
          </a:xfrm>
          <a:prstGeom prst="line">
            <a:avLst/>
          </a:prstGeom>
          <a:ln cap="flat" w="76200">
            <a:solidFill>
              <a:srgbClr val="EAE4D2"/>
            </a:solidFill>
            <a:prstDash val="solid"/>
            <a:headEnd type="none" len="sm" w="sm"/>
            <a:tailEnd type="none" len="sm" w="sm"/>
          </a:ln>
        </p:spPr>
      </p:sp>
      <p:grpSp>
        <p:nvGrpSpPr>
          <p:cNvPr name="Group 8" id="8"/>
          <p:cNvGrpSpPr/>
          <p:nvPr/>
        </p:nvGrpSpPr>
        <p:grpSpPr>
          <a:xfrm rot="0">
            <a:off x="1028700" y="8881660"/>
            <a:ext cx="715180" cy="71518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EAE4D2"/>
              </a:solidFill>
              <a:prstDash val="solid"/>
              <a:miter/>
            </a:ln>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11" id="11"/>
          <p:cNvSpPr txBox="true"/>
          <p:nvPr/>
        </p:nvSpPr>
        <p:spPr>
          <a:xfrm rot="0">
            <a:off x="9091101" y="1654573"/>
            <a:ext cx="8168199" cy="994410"/>
          </a:xfrm>
          <a:prstGeom prst="rect">
            <a:avLst/>
          </a:prstGeom>
        </p:spPr>
        <p:txBody>
          <a:bodyPr anchor="t" rtlCol="false" tIns="0" lIns="0" bIns="0" rIns="0">
            <a:spAutoFit/>
          </a:bodyPr>
          <a:lstStyle/>
          <a:p>
            <a:pPr algn="l">
              <a:lnSpc>
                <a:spcPts val="7560"/>
              </a:lnSpc>
            </a:pPr>
            <a:r>
              <a:rPr lang="en-US" sz="7200">
                <a:solidFill>
                  <a:srgbClr val="17726D"/>
                </a:solidFill>
                <a:latin typeface="Inter Bold"/>
                <a:ea typeface="Inter Bold"/>
                <a:cs typeface="Inter Bold"/>
                <a:sym typeface="Inter Bold"/>
              </a:rPr>
              <a:t>OBJECTIVE</a:t>
            </a:r>
          </a:p>
        </p:txBody>
      </p:sp>
      <p:grpSp>
        <p:nvGrpSpPr>
          <p:cNvPr name="Group 12" id="12"/>
          <p:cNvGrpSpPr/>
          <p:nvPr/>
        </p:nvGrpSpPr>
        <p:grpSpPr>
          <a:xfrm rot="0">
            <a:off x="14871011" y="6031106"/>
            <a:ext cx="5402508" cy="5402508"/>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4" id="14"/>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15" id="15"/>
          <p:cNvSpPr txBox="true"/>
          <p:nvPr/>
        </p:nvSpPr>
        <p:spPr>
          <a:xfrm rot="0">
            <a:off x="8539728" y="3114294"/>
            <a:ext cx="8920996" cy="4220337"/>
          </a:xfrm>
          <a:prstGeom prst="rect">
            <a:avLst/>
          </a:prstGeom>
        </p:spPr>
        <p:txBody>
          <a:bodyPr anchor="t" rtlCol="false" tIns="0" lIns="0" bIns="0" rIns="0">
            <a:spAutoFit/>
          </a:bodyPr>
          <a:lstStyle/>
          <a:p>
            <a:pPr algn="just">
              <a:lnSpc>
                <a:spcPts val="4224"/>
              </a:lnSpc>
            </a:pPr>
            <a:r>
              <a:rPr lang="en-US" sz="2400" spc="96">
                <a:solidFill>
                  <a:srgbClr val="000000"/>
                </a:solidFill>
                <a:latin typeface="Open Sans"/>
                <a:ea typeface="Open Sans"/>
                <a:cs typeface="Open Sans"/>
                <a:sym typeface="Open Sans"/>
              </a:rPr>
              <a:t>The banking industry is currently undergoing a significant transformation driven by technological advancements, regulatory changes, and evolving consumer preferences. Digital transformation is at the forefront, with traditional banks adopting fintech solutions to enhance their digital services.</a:t>
            </a:r>
          </a:p>
          <a:p>
            <a:pPr algn="just">
              <a:lnSpc>
                <a:spcPts val="4224"/>
              </a:lnSpc>
            </a:pPr>
          </a:p>
          <a:p>
            <a:pPr algn="just" marL="0" indent="0" lvl="0">
              <a:lnSpc>
                <a:spcPts val="4224"/>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634610" y="0"/>
            <a:ext cx="5653390" cy="10287000"/>
            <a:chOff x="0" y="0"/>
            <a:chExt cx="1488959" cy="2709333"/>
          </a:xfrm>
        </p:grpSpPr>
        <p:sp>
          <p:nvSpPr>
            <p:cNvPr name="Freeform 3" id="3"/>
            <p:cNvSpPr/>
            <p:nvPr/>
          </p:nvSpPr>
          <p:spPr>
            <a:xfrm flipH="false" flipV="false" rot="0">
              <a:off x="0" y="0"/>
              <a:ext cx="1488959" cy="2709333"/>
            </a:xfrm>
            <a:custGeom>
              <a:avLst/>
              <a:gdLst/>
              <a:ahLst/>
              <a:cxnLst/>
              <a:rect r="r" b="b" t="t" l="l"/>
              <a:pathLst>
                <a:path h="2709333" w="1488959">
                  <a:moveTo>
                    <a:pt x="0" y="0"/>
                  </a:moveTo>
                  <a:lnTo>
                    <a:pt x="1488959" y="0"/>
                  </a:lnTo>
                  <a:lnTo>
                    <a:pt x="1488959" y="2709333"/>
                  </a:lnTo>
                  <a:lnTo>
                    <a:pt x="0" y="2709333"/>
                  </a:lnTo>
                  <a:close/>
                </a:path>
              </a:pathLst>
            </a:custGeom>
            <a:solidFill>
              <a:srgbClr val="F6F6F6"/>
            </a:solidFill>
          </p:spPr>
        </p:sp>
        <p:sp>
          <p:nvSpPr>
            <p:cNvPr name="TextBox 4" id="4"/>
            <p:cNvSpPr txBox="true"/>
            <p:nvPr/>
          </p:nvSpPr>
          <p:spPr>
            <a:xfrm>
              <a:off x="0" y="-47625"/>
              <a:ext cx="1488959" cy="2756958"/>
            </a:xfrm>
            <a:prstGeom prst="rect">
              <a:avLst/>
            </a:prstGeom>
          </p:spPr>
          <p:txBody>
            <a:bodyPr anchor="ctr" rtlCol="false" tIns="50800" lIns="50800" bIns="50800" rIns="50800"/>
            <a:lstStyle/>
            <a:p>
              <a:pPr algn="ctr">
                <a:lnSpc>
                  <a:spcPts val="2479"/>
                </a:lnSpc>
              </a:pPr>
            </a:p>
          </p:txBody>
        </p:sp>
      </p:grpSp>
      <p:grpSp>
        <p:nvGrpSpPr>
          <p:cNvPr name="Group 5" id="5"/>
          <p:cNvGrpSpPr>
            <a:grpSpLocks noChangeAspect="true"/>
          </p:cNvGrpSpPr>
          <p:nvPr/>
        </p:nvGrpSpPr>
        <p:grpSpPr>
          <a:xfrm rot="0">
            <a:off x="9590495" y="-1909062"/>
            <a:ext cx="7810371" cy="7810371"/>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4838700" y="0"/>
                  </a:moveTo>
                  <a:lnTo>
                    <a:pt x="1511300" y="0"/>
                  </a:lnTo>
                  <a:cubicBezTo>
                    <a:pt x="676910" y="0"/>
                    <a:pt x="0" y="676910"/>
                    <a:pt x="0" y="1511300"/>
                  </a:cubicBezTo>
                  <a:lnTo>
                    <a:pt x="0" y="6350000"/>
                  </a:lnTo>
                  <a:lnTo>
                    <a:pt x="4838700" y="6350000"/>
                  </a:lnTo>
                  <a:cubicBezTo>
                    <a:pt x="5673090" y="6350000"/>
                    <a:pt x="6350000" y="5673090"/>
                    <a:pt x="6350000" y="4838700"/>
                  </a:cubicBezTo>
                  <a:lnTo>
                    <a:pt x="6350000" y="0"/>
                  </a:lnTo>
                  <a:lnTo>
                    <a:pt x="4838700" y="0"/>
                  </a:lnTo>
                  <a:close/>
                </a:path>
              </a:pathLst>
            </a:custGeom>
            <a:blipFill>
              <a:blip r:embed="rId2"/>
              <a:stretch>
                <a:fillRect l="-35756" t="0" r="-40067" b="0"/>
              </a:stretch>
            </a:blipFill>
          </p:spPr>
        </p:sp>
      </p:grpSp>
      <p:grpSp>
        <p:nvGrpSpPr>
          <p:cNvPr name="Group 7" id="7"/>
          <p:cNvGrpSpPr/>
          <p:nvPr/>
        </p:nvGrpSpPr>
        <p:grpSpPr>
          <a:xfrm rot="0">
            <a:off x="839945" y="2011881"/>
            <a:ext cx="877649" cy="87764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9" id="9"/>
            <p:cNvSpPr txBox="true"/>
            <p:nvPr/>
          </p:nvSpPr>
          <p:spPr>
            <a:xfrm>
              <a:off x="76200" y="19050"/>
              <a:ext cx="660400" cy="717550"/>
            </a:xfrm>
            <a:prstGeom prst="rect">
              <a:avLst/>
            </a:prstGeom>
          </p:spPr>
          <p:txBody>
            <a:bodyPr anchor="ctr" rtlCol="false" tIns="44470" lIns="44470" bIns="44470" rIns="44470"/>
            <a:lstStyle/>
            <a:p>
              <a:pPr algn="ctr">
                <a:lnSpc>
                  <a:spcPts val="4199"/>
                </a:lnSpc>
              </a:pPr>
              <a:r>
                <a:rPr lang="en-US" sz="2999">
                  <a:solidFill>
                    <a:srgbClr val="17726D"/>
                  </a:solidFill>
                  <a:latin typeface="Inter Bold"/>
                  <a:ea typeface="Inter Bold"/>
                  <a:cs typeface="Inter Bold"/>
                  <a:sym typeface="Inter Bold"/>
                </a:rPr>
                <a:t>01</a:t>
              </a:r>
            </a:p>
          </p:txBody>
        </p:sp>
      </p:grpSp>
      <p:grpSp>
        <p:nvGrpSpPr>
          <p:cNvPr name="Group 10" id="10"/>
          <p:cNvGrpSpPr/>
          <p:nvPr/>
        </p:nvGrpSpPr>
        <p:grpSpPr>
          <a:xfrm rot="0">
            <a:off x="9580970" y="6105178"/>
            <a:ext cx="877649" cy="87764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12" id="12"/>
            <p:cNvSpPr txBox="true"/>
            <p:nvPr/>
          </p:nvSpPr>
          <p:spPr>
            <a:xfrm>
              <a:off x="76200" y="19050"/>
              <a:ext cx="660400" cy="717550"/>
            </a:xfrm>
            <a:prstGeom prst="rect">
              <a:avLst/>
            </a:prstGeom>
          </p:spPr>
          <p:txBody>
            <a:bodyPr anchor="ctr" rtlCol="false" tIns="44470" lIns="44470" bIns="44470" rIns="44470"/>
            <a:lstStyle/>
            <a:p>
              <a:pPr algn="ctr">
                <a:lnSpc>
                  <a:spcPts val="4199"/>
                </a:lnSpc>
              </a:pPr>
              <a:r>
                <a:rPr lang="en-US" sz="2999">
                  <a:solidFill>
                    <a:srgbClr val="17726D"/>
                  </a:solidFill>
                  <a:latin typeface="Inter Bold"/>
                  <a:ea typeface="Inter Bold"/>
                  <a:cs typeface="Inter Bold"/>
                  <a:sym typeface="Inter Bold"/>
                </a:rPr>
                <a:t>02</a:t>
              </a:r>
            </a:p>
          </p:txBody>
        </p:sp>
      </p:grpSp>
      <p:grpSp>
        <p:nvGrpSpPr>
          <p:cNvPr name="Group 13" id="13"/>
          <p:cNvGrpSpPr/>
          <p:nvPr/>
        </p:nvGrpSpPr>
        <p:grpSpPr>
          <a:xfrm rot="0">
            <a:off x="17400866" y="0"/>
            <a:ext cx="863406" cy="1914819"/>
            <a:chOff x="0" y="0"/>
            <a:chExt cx="227399" cy="504314"/>
          </a:xfrm>
        </p:grpSpPr>
        <p:sp>
          <p:nvSpPr>
            <p:cNvPr name="Freeform 14" id="14"/>
            <p:cNvSpPr/>
            <p:nvPr/>
          </p:nvSpPr>
          <p:spPr>
            <a:xfrm flipH="false" flipV="false" rot="0">
              <a:off x="0" y="0"/>
              <a:ext cx="227399" cy="504314"/>
            </a:xfrm>
            <a:custGeom>
              <a:avLst/>
              <a:gdLst/>
              <a:ahLst/>
              <a:cxnLst/>
              <a:rect r="r" b="b" t="t" l="l"/>
              <a:pathLst>
                <a:path h="504314" w="227399">
                  <a:moveTo>
                    <a:pt x="0" y="0"/>
                  </a:moveTo>
                  <a:lnTo>
                    <a:pt x="227399" y="0"/>
                  </a:lnTo>
                  <a:lnTo>
                    <a:pt x="227399" y="504314"/>
                  </a:lnTo>
                  <a:lnTo>
                    <a:pt x="0" y="504314"/>
                  </a:lnTo>
                  <a:close/>
                </a:path>
              </a:pathLst>
            </a:custGeom>
            <a:solidFill>
              <a:srgbClr val="17726D"/>
            </a:solidFill>
          </p:spPr>
        </p:sp>
        <p:sp>
          <p:nvSpPr>
            <p:cNvPr name="TextBox 15" id="15"/>
            <p:cNvSpPr txBox="true"/>
            <p:nvPr/>
          </p:nvSpPr>
          <p:spPr>
            <a:xfrm>
              <a:off x="0" y="-47625"/>
              <a:ext cx="227399" cy="551939"/>
            </a:xfrm>
            <a:prstGeom prst="rect">
              <a:avLst/>
            </a:prstGeom>
          </p:spPr>
          <p:txBody>
            <a:bodyPr anchor="ctr" rtlCol="false" tIns="50800" lIns="50800" bIns="50800" rIns="50800"/>
            <a:lstStyle/>
            <a:p>
              <a:pPr algn="ctr">
                <a:lnSpc>
                  <a:spcPts val="2479"/>
                </a:lnSpc>
              </a:pPr>
            </a:p>
          </p:txBody>
        </p:sp>
      </p:grpSp>
      <p:grpSp>
        <p:nvGrpSpPr>
          <p:cNvPr name="Group 16" id="16"/>
          <p:cNvGrpSpPr/>
          <p:nvPr/>
        </p:nvGrpSpPr>
        <p:grpSpPr>
          <a:xfrm rot="0">
            <a:off x="-1061650" y="8036778"/>
            <a:ext cx="3803190" cy="3803190"/>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8" id="18"/>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19" id="19"/>
          <p:cNvGrpSpPr/>
          <p:nvPr/>
        </p:nvGrpSpPr>
        <p:grpSpPr>
          <a:xfrm rot="0">
            <a:off x="0" y="10094695"/>
            <a:ext cx="18264272" cy="192305"/>
            <a:chOff x="0" y="0"/>
            <a:chExt cx="4810343" cy="50648"/>
          </a:xfrm>
        </p:grpSpPr>
        <p:sp>
          <p:nvSpPr>
            <p:cNvPr name="Freeform 20" id="20"/>
            <p:cNvSpPr/>
            <p:nvPr/>
          </p:nvSpPr>
          <p:spPr>
            <a:xfrm flipH="false" flipV="false" rot="0">
              <a:off x="0" y="0"/>
              <a:ext cx="4810343" cy="50648"/>
            </a:xfrm>
            <a:custGeom>
              <a:avLst/>
              <a:gdLst/>
              <a:ahLst/>
              <a:cxnLst/>
              <a:rect r="r" b="b" t="t" l="l"/>
              <a:pathLst>
                <a:path h="50648" w="4810343">
                  <a:moveTo>
                    <a:pt x="0" y="0"/>
                  </a:moveTo>
                  <a:lnTo>
                    <a:pt x="4810343" y="0"/>
                  </a:lnTo>
                  <a:lnTo>
                    <a:pt x="4810343" y="50648"/>
                  </a:lnTo>
                  <a:lnTo>
                    <a:pt x="0" y="50648"/>
                  </a:lnTo>
                  <a:close/>
                </a:path>
              </a:pathLst>
            </a:custGeom>
            <a:solidFill>
              <a:srgbClr val="17726D"/>
            </a:solidFill>
          </p:spPr>
        </p:sp>
        <p:sp>
          <p:nvSpPr>
            <p:cNvPr name="TextBox 21" id="21"/>
            <p:cNvSpPr txBox="true"/>
            <p:nvPr/>
          </p:nvSpPr>
          <p:spPr>
            <a:xfrm>
              <a:off x="0" y="-47625"/>
              <a:ext cx="4810343" cy="98273"/>
            </a:xfrm>
            <a:prstGeom prst="rect">
              <a:avLst/>
            </a:prstGeom>
          </p:spPr>
          <p:txBody>
            <a:bodyPr anchor="ctr" rtlCol="false" tIns="50800" lIns="50800" bIns="50800" rIns="50800"/>
            <a:lstStyle/>
            <a:p>
              <a:pPr algn="ctr">
                <a:lnSpc>
                  <a:spcPts val="2479"/>
                </a:lnSpc>
              </a:pPr>
            </a:p>
          </p:txBody>
        </p:sp>
      </p:grpSp>
      <p:sp>
        <p:nvSpPr>
          <p:cNvPr name="TextBox 22" id="22"/>
          <p:cNvSpPr txBox="true"/>
          <p:nvPr/>
        </p:nvSpPr>
        <p:spPr>
          <a:xfrm rot="0">
            <a:off x="839945" y="552744"/>
            <a:ext cx="7149728" cy="994410"/>
          </a:xfrm>
          <a:prstGeom prst="rect">
            <a:avLst/>
          </a:prstGeom>
        </p:spPr>
        <p:txBody>
          <a:bodyPr anchor="t" rtlCol="false" tIns="0" lIns="0" bIns="0" rIns="0">
            <a:spAutoFit/>
          </a:bodyPr>
          <a:lstStyle/>
          <a:p>
            <a:pPr algn="l">
              <a:lnSpc>
                <a:spcPts val="7560"/>
              </a:lnSpc>
            </a:pPr>
            <a:r>
              <a:rPr lang="en-US" sz="7200">
                <a:solidFill>
                  <a:srgbClr val="17726D"/>
                </a:solidFill>
                <a:latin typeface="Inter Bold"/>
                <a:ea typeface="Inter Bold"/>
                <a:cs typeface="Inter Bold"/>
                <a:sym typeface="Inter Bold"/>
              </a:rPr>
              <a:t>PROBLEMS</a:t>
            </a:r>
          </a:p>
        </p:txBody>
      </p:sp>
      <p:sp>
        <p:nvSpPr>
          <p:cNvPr name="TextBox 23" id="23"/>
          <p:cNvSpPr txBox="true"/>
          <p:nvPr/>
        </p:nvSpPr>
        <p:spPr>
          <a:xfrm rot="0">
            <a:off x="1925690" y="2198078"/>
            <a:ext cx="4877173" cy="464820"/>
          </a:xfrm>
          <a:prstGeom prst="rect">
            <a:avLst/>
          </a:prstGeom>
        </p:spPr>
        <p:txBody>
          <a:bodyPr anchor="t" rtlCol="false" tIns="0" lIns="0" bIns="0" rIns="0">
            <a:spAutoFit/>
          </a:bodyPr>
          <a:lstStyle/>
          <a:p>
            <a:pPr algn="l">
              <a:lnSpc>
                <a:spcPts val="3779"/>
              </a:lnSpc>
            </a:pPr>
            <a:r>
              <a:rPr lang="en-US" sz="2699">
                <a:solidFill>
                  <a:srgbClr val="000000"/>
                </a:solidFill>
                <a:latin typeface="Inter Bold"/>
                <a:ea typeface="Inter Bold"/>
                <a:cs typeface="Inter Bold"/>
                <a:sym typeface="Inter Bold"/>
              </a:rPr>
              <a:t>Inefficiencies Campaign</a:t>
            </a:r>
          </a:p>
        </p:txBody>
      </p:sp>
      <p:sp>
        <p:nvSpPr>
          <p:cNvPr name="TextBox 24" id="24"/>
          <p:cNvSpPr txBox="true"/>
          <p:nvPr/>
        </p:nvSpPr>
        <p:spPr>
          <a:xfrm rot="0">
            <a:off x="10666715" y="6291375"/>
            <a:ext cx="6724626" cy="464820"/>
          </a:xfrm>
          <a:prstGeom prst="rect">
            <a:avLst/>
          </a:prstGeom>
        </p:spPr>
        <p:txBody>
          <a:bodyPr anchor="t" rtlCol="false" tIns="0" lIns="0" bIns="0" rIns="0">
            <a:spAutoFit/>
          </a:bodyPr>
          <a:lstStyle/>
          <a:p>
            <a:pPr algn="l">
              <a:lnSpc>
                <a:spcPts val="3779"/>
              </a:lnSpc>
            </a:pPr>
            <a:r>
              <a:rPr lang="en-US" sz="2699">
                <a:solidFill>
                  <a:srgbClr val="000000"/>
                </a:solidFill>
                <a:latin typeface="Inter Bold"/>
                <a:ea typeface="Inter Bold"/>
                <a:cs typeface="Inter Bold"/>
                <a:sym typeface="Inter Bold"/>
              </a:rPr>
              <a:t>Target</a:t>
            </a:r>
          </a:p>
        </p:txBody>
      </p:sp>
      <p:sp>
        <p:nvSpPr>
          <p:cNvPr name="TextBox 25" id="25"/>
          <p:cNvSpPr txBox="true"/>
          <p:nvPr/>
        </p:nvSpPr>
        <p:spPr>
          <a:xfrm rot="0">
            <a:off x="1925690" y="2813331"/>
            <a:ext cx="6724626" cy="3703320"/>
          </a:xfrm>
          <a:prstGeom prst="rect">
            <a:avLst/>
          </a:prstGeom>
        </p:spPr>
        <p:txBody>
          <a:bodyPr anchor="t" rtlCol="false" tIns="0" lIns="0" bIns="0" rIns="0">
            <a:spAutoFit/>
          </a:bodyPr>
          <a:lstStyle/>
          <a:p>
            <a:pPr algn="just">
              <a:lnSpc>
                <a:spcPts val="3720"/>
              </a:lnSpc>
            </a:pPr>
            <a:r>
              <a:rPr lang="en-US" sz="2400">
                <a:solidFill>
                  <a:srgbClr val="000000"/>
                </a:solidFill>
                <a:latin typeface="Open Sans"/>
                <a:ea typeface="Open Sans"/>
                <a:cs typeface="Open Sans"/>
                <a:sym typeface="Open Sans"/>
              </a:rPr>
              <a:t>Currently, the bank's marketing campaigns involve contacting all potential customers without any filtering, leading to inefficiencies in terms of time and cost. This approach results in many unsuccessful contacts, as a significant portion of the customers contacted do not end up subscribing to the term deposit.</a:t>
            </a:r>
          </a:p>
          <a:p>
            <a:pPr algn="just" marL="0" indent="0" lvl="0">
              <a:lnSpc>
                <a:spcPts val="3720"/>
              </a:lnSpc>
            </a:pPr>
          </a:p>
        </p:txBody>
      </p:sp>
      <p:sp>
        <p:nvSpPr>
          <p:cNvPr name="TextBox 26" id="26"/>
          <p:cNvSpPr txBox="true"/>
          <p:nvPr/>
        </p:nvSpPr>
        <p:spPr>
          <a:xfrm rot="0">
            <a:off x="10666715" y="6906627"/>
            <a:ext cx="6724626" cy="1369695"/>
          </a:xfrm>
          <a:prstGeom prst="rect">
            <a:avLst/>
          </a:prstGeom>
        </p:spPr>
        <p:txBody>
          <a:bodyPr anchor="t" rtlCol="false" tIns="0" lIns="0" bIns="0" rIns="0">
            <a:spAutoFit/>
          </a:bodyPr>
          <a:lstStyle/>
          <a:p>
            <a:pPr algn="just">
              <a:lnSpc>
                <a:spcPts val="3720"/>
              </a:lnSpc>
            </a:pPr>
            <a:r>
              <a:rPr lang="en-US" sz="2400">
                <a:solidFill>
                  <a:srgbClr val="000000"/>
                </a:solidFill>
                <a:latin typeface="Open Sans"/>
                <a:ea typeface="Open Sans"/>
                <a:cs typeface="Open Sans"/>
                <a:sym typeface="Open Sans"/>
              </a:rPr>
              <a:t>We will use precision as our primary evaluation metric. </a:t>
            </a:r>
          </a:p>
          <a:p>
            <a:pPr algn="just" marL="0" indent="0" lvl="0">
              <a:lnSpc>
                <a:spcPts val="3720"/>
              </a:lnSpc>
            </a:pPr>
          </a:p>
        </p:txBody>
      </p:sp>
      <p:grpSp>
        <p:nvGrpSpPr>
          <p:cNvPr name="Group 27" id="27"/>
          <p:cNvGrpSpPr/>
          <p:nvPr/>
        </p:nvGrpSpPr>
        <p:grpSpPr>
          <a:xfrm rot="0">
            <a:off x="9232905" y="671110"/>
            <a:ext cx="715180" cy="715180"/>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7726D"/>
              </a:solidFill>
              <a:prstDash val="solid"/>
              <a:miter/>
            </a:ln>
          </p:spPr>
        </p:sp>
        <p:sp>
          <p:nvSpPr>
            <p:cNvPr name="TextBox 29" id="29"/>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842521" y="1515766"/>
            <a:ext cx="8193785" cy="1137285"/>
          </a:xfrm>
          <a:prstGeom prst="rect">
            <a:avLst/>
          </a:prstGeom>
        </p:spPr>
        <p:txBody>
          <a:bodyPr anchor="t" rtlCol="false" tIns="0" lIns="0" bIns="0" rIns="0">
            <a:spAutoFit/>
          </a:bodyPr>
          <a:lstStyle/>
          <a:p>
            <a:pPr algn="ctr">
              <a:lnSpc>
                <a:spcPts val="9240"/>
              </a:lnSpc>
            </a:pPr>
            <a:r>
              <a:rPr lang="en-US" sz="6600">
                <a:solidFill>
                  <a:srgbClr val="17726D"/>
                </a:solidFill>
                <a:latin typeface="Inter Bold"/>
                <a:ea typeface="Inter Bold"/>
                <a:cs typeface="Inter Bold"/>
                <a:sym typeface="Inter Bold"/>
              </a:rPr>
              <a:t>THE DATA</a:t>
            </a:r>
          </a:p>
        </p:txBody>
      </p:sp>
      <p:sp>
        <p:nvSpPr>
          <p:cNvPr name="AutoShape 3" id="3"/>
          <p:cNvSpPr/>
          <p:nvPr/>
        </p:nvSpPr>
        <p:spPr>
          <a:xfrm flipH="true">
            <a:off x="1854191" y="2986426"/>
            <a:ext cx="14579503" cy="21934"/>
          </a:xfrm>
          <a:prstGeom prst="line">
            <a:avLst/>
          </a:prstGeom>
          <a:ln cap="flat" w="76200">
            <a:solidFill>
              <a:srgbClr val="17726D"/>
            </a:solidFill>
            <a:prstDash val="solid"/>
            <a:headEnd type="none" len="sm" w="sm"/>
            <a:tailEnd type="none" len="sm" w="sm"/>
          </a:ln>
        </p:spPr>
      </p:sp>
      <p:grpSp>
        <p:nvGrpSpPr>
          <p:cNvPr name="Group 4" id="4"/>
          <p:cNvGrpSpPr/>
          <p:nvPr/>
        </p:nvGrpSpPr>
        <p:grpSpPr>
          <a:xfrm rot="0">
            <a:off x="2784297" y="3824899"/>
            <a:ext cx="2583044" cy="553720"/>
            <a:chOff x="0" y="0"/>
            <a:chExt cx="680308" cy="145836"/>
          </a:xfrm>
        </p:grpSpPr>
        <p:sp>
          <p:nvSpPr>
            <p:cNvPr name="Freeform 5" id="5"/>
            <p:cNvSpPr/>
            <p:nvPr/>
          </p:nvSpPr>
          <p:spPr>
            <a:xfrm flipH="false" flipV="false" rot="0">
              <a:off x="0" y="0"/>
              <a:ext cx="680308" cy="145836"/>
            </a:xfrm>
            <a:custGeom>
              <a:avLst/>
              <a:gdLst/>
              <a:ahLst/>
              <a:cxnLst/>
              <a:rect r="r" b="b" t="t" l="l"/>
              <a:pathLst>
                <a:path h="145836" w="680308">
                  <a:moveTo>
                    <a:pt x="72918" y="0"/>
                  </a:moveTo>
                  <a:lnTo>
                    <a:pt x="607390" y="0"/>
                  </a:lnTo>
                  <a:cubicBezTo>
                    <a:pt x="647661" y="0"/>
                    <a:pt x="680308" y="32646"/>
                    <a:pt x="680308" y="72918"/>
                  </a:cubicBezTo>
                  <a:lnTo>
                    <a:pt x="680308" y="72918"/>
                  </a:lnTo>
                  <a:cubicBezTo>
                    <a:pt x="680308" y="113189"/>
                    <a:pt x="647661" y="145836"/>
                    <a:pt x="607390" y="145836"/>
                  </a:cubicBezTo>
                  <a:lnTo>
                    <a:pt x="72918" y="145836"/>
                  </a:lnTo>
                  <a:cubicBezTo>
                    <a:pt x="32646" y="145836"/>
                    <a:pt x="0" y="113189"/>
                    <a:pt x="0" y="72918"/>
                  </a:cubicBezTo>
                  <a:lnTo>
                    <a:pt x="0" y="72918"/>
                  </a:lnTo>
                  <a:cubicBezTo>
                    <a:pt x="0" y="32646"/>
                    <a:pt x="32646" y="0"/>
                    <a:pt x="72918" y="0"/>
                  </a:cubicBezTo>
                  <a:close/>
                </a:path>
              </a:pathLst>
            </a:custGeom>
            <a:solidFill>
              <a:srgbClr val="17726D"/>
            </a:solidFill>
          </p:spPr>
        </p:sp>
        <p:sp>
          <p:nvSpPr>
            <p:cNvPr name="TextBox 6" id="6"/>
            <p:cNvSpPr txBox="true"/>
            <p:nvPr/>
          </p:nvSpPr>
          <p:spPr>
            <a:xfrm>
              <a:off x="0" y="-38100"/>
              <a:ext cx="680308" cy="183936"/>
            </a:xfrm>
            <a:prstGeom prst="rect">
              <a:avLst/>
            </a:prstGeom>
          </p:spPr>
          <p:txBody>
            <a:bodyPr anchor="ctr" rtlCol="false" tIns="50800" lIns="50800" bIns="50800" rIns="50800"/>
            <a:lstStyle/>
            <a:p>
              <a:pPr algn="ctr">
                <a:lnSpc>
                  <a:spcPts val="3079"/>
                </a:lnSpc>
              </a:pPr>
              <a:r>
                <a:rPr lang="en-US" sz="2199">
                  <a:solidFill>
                    <a:srgbClr val="FFFFFF"/>
                  </a:solidFill>
                  <a:latin typeface="Inter Bold"/>
                  <a:ea typeface="Inter Bold"/>
                  <a:cs typeface="Inter Bold"/>
                  <a:sym typeface="Inter Bold"/>
                </a:rPr>
                <a:t>Age Distribution</a:t>
              </a:r>
            </a:p>
          </p:txBody>
        </p:sp>
      </p:grpSp>
      <p:sp>
        <p:nvSpPr>
          <p:cNvPr name="TextBox 7" id="7"/>
          <p:cNvSpPr txBox="true"/>
          <p:nvPr/>
        </p:nvSpPr>
        <p:spPr>
          <a:xfrm rot="0">
            <a:off x="2320222" y="5788333"/>
            <a:ext cx="3511193" cy="1692910"/>
          </a:xfrm>
          <a:prstGeom prst="rect">
            <a:avLst/>
          </a:prstGeom>
        </p:spPr>
        <p:txBody>
          <a:bodyPr anchor="t" rtlCol="false" tIns="0" lIns="0" bIns="0" rIns="0">
            <a:spAutoFit/>
          </a:bodyPr>
          <a:lstStyle/>
          <a:p>
            <a:pPr algn="just" marL="0" indent="0" lvl="0">
              <a:lnSpc>
                <a:spcPts val="3410"/>
              </a:lnSpc>
            </a:pPr>
            <a:r>
              <a:rPr lang="en-US" sz="2200">
                <a:solidFill>
                  <a:srgbClr val="000000"/>
                </a:solidFill>
                <a:latin typeface="Open Sans"/>
                <a:ea typeface="Open Sans"/>
                <a:cs typeface="Open Sans"/>
                <a:sym typeface="Open Sans"/>
              </a:rPr>
              <a:t>The majority of customers are between 30 and 50 years old, with a peak around 35-40 years.</a:t>
            </a:r>
          </a:p>
        </p:txBody>
      </p:sp>
      <p:grpSp>
        <p:nvGrpSpPr>
          <p:cNvPr name="Group 8" id="8"/>
          <p:cNvGrpSpPr/>
          <p:nvPr/>
        </p:nvGrpSpPr>
        <p:grpSpPr>
          <a:xfrm rot="0">
            <a:off x="7605256" y="3341735"/>
            <a:ext cx="2668314" cy="1334770"/>
            <a:chOff x="0" y="0"/>
            <a:chExt cx="702766" cy="351544"/>
          </a:xfrm>
        </p:grpSpPr>
        <p:sp>
          <p:nvSpPr>
            <p:cNvPr name="Freeform 9" id="9"/>
            <p:cNvSpPr/>
            <p:nvPr/>
          </p:nvSpPr>
          <p:spPr>
            <a:xfrm flipH="false" flipV="false" rot="0">
              <a:off x="0" y="0"/>
              <a:ext cx="702766" cy="351544"/>
            </a:xfrm>
            <a:custGeom>
              <a:avLst/>
              <a:gdLst/>
              <a:ahLst/>
              <a:cxnLst/>
              <a:rect r="r" b="b" t="t" l="l"/>
              <a:pathLst>
                <a:path h="351544" w="702766">
                  <a:moveTo>
                    <a:pt x="147973" y="0"/>
                  </a:moveTo>
                  <a:lnTo>
                    <a:pt x="554793" y="0"/>
                  </a:lnTo>
                  <a:cubicBezTo>
                    <a:pt x="594038" y="0"/>
                    <a:pt x="631675" y="15590"/>
                    <a:pt x="659426" y="43340"/>
                  </a:cubicBezTo>
                  <a:cubicBezTo>
                    <a:pt x="687176" y="71091"/>
                    <a:pt x="702766" y="108728"/>
                    <a:pt x="702766" y="147973"/>
                  </a:cubicBezTo>
                  <a:lnTo>
                    <a:pt x="702766" y="203571"/>
                  </a:lnTo>
                  <a:cubicBezTo>
                    <a:pt x="702766" y="242816"/>
                    <a:pt x="687176" y="280454"/>
                    <a:pt x="659426" y="308204"/>
                  </a:cubicBezTo>
                  <a:cubicBezTo>
                    <a:pt x="631675" y="335954"/>
                    <a:pt x="594038" y="351544"/>
                    <a:pt x="554793" y="351544"/>
                  </a:cubicBezTo>
                  <a:lnTo>
                    <a:pt x="147973" y="351544"/>
                  </a:lnTo>
                  <a:cubicBezTo>
                    <a:pt x="108728" y="351544"/>
                    <a:pt x="71091" y="335954"/>
                    <a:pt x="43340" y="308204"/>
                  </a:cubicBezTo>
                  <a:cubicBezTo>
                    <a:pt x="15590" y="280454"/>
                    <a:pt x="0" y="242816"/>
                    <a:pt x="0" y="203571"/>
                  </a:cubicBezTo>
                  <a:lnTo>
                    <a:pt x="0" y="147973"/>
                  </a:lnTo>
                  <a:cubicBezTo>
                    <a:pt x="0" y="108728"/>
                    <a:pt x="15590" y="71091"/>
                    <a:pt x="43340" y="43340"/>
                  </a:cubicBezTo>
                  <a:cubicBezTo>
                    <a:pt x="71091" y="15590"/>
                    <a:pt x="108728" y="0"/>
                    <a:pt x="147973" y="0"/>
                  </a:cubicBezTo>
                  <a:close/>
                </a:path>
              </a:pathLst>
            </a:custGeom>
            <a:solidFill>
              <a:srgbClr val="17726D"/>
            </a:solidFill>
          </p:spPr>
        </p:sp>
        <p:sp>
          <p:nvSpPr>
            <p:cNvPr name="TextBox 10" id="10"/>
            <p:cNvSpPr txBox="true"/>
            <p:nvPr/>
          </p:nvSpPr>
          <p:spPr>
            <a:xfrm>
              <a:off x="0" y="-38100"/>
              <a:ext cx="702766" cy="389644"/>
            </a:xfrm>
            <a:prstGeom prst="rect">
              <a:avLst/>
            </a:prstGeom>
          </p:spPr>
          <p:txBody>
            <a:bodyPr anchor="ctr" rtlCol="false" tIns="50800" lIns="50800" bIns="50800" rIns="50800"/>
            <a:lstStyle/>
            <a:p>
              <a:pPr algn="ctr">
                <a:lnSpc>
                  <a:spcPts val="3079"/>
                </a:lnSpc>
              </a:pPr>
              <a:r>
                <a:rPr lang="en-US" sz="2199">
                  <a:solidFill>
                    <a:srgbClr val="FFFFFF"/>
                  </a:solidFill>
                  <a:latin typeface="Inter Bold"/>
                  <a:ea typeface="Inter Bold"/>
                  <a:cs typeface="Inter Bold"/>
                  <a:sym typeface="Inter Bold"/>
                </a:rPr>
                <a:t>Number of Contacts During Campaign:</a:t>
              </a:r>
            </a:p>
          </p:txBody>
        </p:sp>
      </p:grpSp>
      <p:sp>
        <p:nvSpPr>
          <p:cNvPr name="TextBox 11" id="11"/>
          <p:cNvSpPr txBox="true"/>
          <p:nvPr/>
        </p:nvSpPr>
        <p:spPr>
          <a:xfrm rot="0">
            <a:off x="7096697" y="5692512"/>
            <a:ext cx="3685433" cy="1922652"/>
          </a:xfrm>
          <a:prstGeom prst="rect">
            <a:avLst/>
          </a:prstGeom>
        </p:spPr>
        <p:txBody>
          <a:bodyPr anchor="t" rtlCol="false" tIns="0" lIns="0" bIns="0" rIns="0">
            <a:spAutoFit/>
          </a:bodyPr>
          <a:lstStyle/>
          <a:p>
            <a:pPr algn="just" marL="0" indent="0" lvl="0">
              <a:lnSpc>
                <a:spcPts val="3110"/>
              </a:lnSpc>
            </a:pPr>
            <a:r>
              <a:rPr lang="en-US" sz="2287" spc="-157">
                <a:solidFill>
                  <a:srgbClr val="000000"/>
                </a:solidFill>
                <a:latin typeface="Open Sans"/>
                <a:ea typeface="Open Sans"/>
                <a:cs typeface="Open Sans"/>
                <a:sym typeface="Open Sans"/>
              </a:rPr>
              <a:t>Most customers were contacted 1 to 3 times, with a sharp decline in the number of customers contacted more than 10 times.</a:t>
            </a:r>
          </a:p>
        </p:txBody>
      </p:sp>
      <p:grpSp>
        <p:nvGrpSpPr>
          <p:cNvPr name="Group 12" id="12"/>
          <p:cNvGrpSpPr/>
          <p:nvPr/>
        </p:nvGrpSpPr>
        <p:grpSpPr>
          <a:xfrm rot="0">
            <a:off x="12702930" y="3434374"/>
            <a:ext cx="2442934" cy="1334770"/>
            <a:chOff x="0" y="0"/>
            <a:chExt cx="643406" cy="351544"/>
          </a:xfrm>
        </p:grpSpPr>
        <p:sp>
          <p:nvSpPr>
            <p:cNvPr name="Freeform 13" id="13"/>
            <p:cNvSpPr/>
            <p:nvPr/>
          </p:nvSpPr>
          <p:spPr>
            <a:xfrm flipH="false" flipV="false" rot="0">
              <a:off x="0" y="0"/>
              <a:ext cx="643406" cy="351544"/>
            </a:xfrm>
            <a:custGeom>
              <a:avLst/>
              <a:gdLst/>
              <a:ahLst/>
              <a:cxnLst/>
              <a:rect r="r" b="b" t="t" l="l"/>
              <a:pathLst>
                <a:path h="351544" w="643406">
                  <a:moveTo>
                    <a:pt x="161624" y="0"/>
                  </a:moveTo>
                  <a:lnTo>
                    <a:pt x="481782" y="0"/>
                  </a:lnTo>
                  <a:cubicBezTo>
                    <a:pt x="524647" y="0"/>
                    <a:pt x="565757" y="17028"/>
                    <a:pt x="596068" y="47339"/>
                  </a:cubicBezTo>
                  <a:cubicBezTo>
                    <a:pt x="626378" y="77649"/>
                    <a:pt x="643406" y="118759"/>
                    <a:pt x="643406" y="161624"/>
                  </a:cubicBezTo>
                  <a:lnTo>
                    <a:pt x="643406" y="189920"/>
                  </a:lnTo>
                  <a:cubicBezTo>
                    <a:pt x="643406" y="279183"/>
                    <a:pt x="571045" y="351544"/>
                    <a:pt x="481782" y="351544"/>
                  </a:cubicBezTo>
                  <a:lnTo>
                    <a:pt x="161624" y="351544"/>
                  </a:lnTo>
                  <a:cubicBezTo>
                    <a:pt x="118759" y="351544"/>
                    <a:pt x="77649" y="334516"/>
                    <a:pt x="47339" y="304206"/>
                  </a:cubicBezTo>
                  <a:cubicBezTo>
                    <a:pt x="17028" y="273895"/>
                    <a:pt x="0" y="232785"/>
                    <a:pt x="0" y="189920"/>
                  </a:cubicBezTo>
                  <a:lnTo>
                    <a:pt x="0" y="161624"/>
                  </a:lnTo>
                  <a:cubicBezTo>
                    <a:pt x="0" y="72362"/>
                    <a:pt x="72362" y="0"/>
                    <a:pt x="161624" y="0"/>
                  </a:cubicBezTo>
                  <a:close/>
                </a:path>
              </a:pathLst>
            </a:custGeom>
            <a:solidFill>
              <a:srgbClr val="17726D"/>
            </a:solidFill>
          </p:spPr>
        </p:sp>
        <p:sp>
          <p:nvSpPr>
            <p:cNvPr name="TextBox 14" id="14"/>
            <p:cNvSpPr txBox="true"/>
            <p:nvPr/>
          </p:nvSpPr>
          <p:spPr>
            <a:xfrm>
              <a:off x="0" y="-38100"/>
              <a:ext cx="643406" cy="389644"/>
            </a:xfrm>
            <a:prstGeom prst="rect">
              <a:avLst/>
            </a:prstGeom>
          </p:spPr>
          <p:txBody>
            <a:bodyPr anchor="ctr" rtlCol="false" tIns="50800" lIns="50800" bIns="50800" rIns="50800"/>
            <a:lstStyle/>
            <a:p>
              <a:pPr algn="ctr">
                <a:lnSpc>
                  <a:spcPts val="3079"/>
                </a:lnSpc>
              </a:pPr>
              <a:r>
                <a:rPr lang="en-US" sz="2199">
                  <a:solidFill>
                    <a:srgbClr val="FFFFFF"/>
                  </a:solidFill>
                  <a:latin typeface="Inter Bold"/>
                  <a:ea typeface="Inter Bold"/>
                  <a:cs typeface="Inter Bold"/>
                  <a:sym typeface="Inter Bold"/>
                </a:rPr>
                <a:t>Previous Campaign Outcome:</a:t>
              </a:r>
            </a:p>
          </p:txBody>
        </p:sp>
      </p:grpSp>
      <p:sp>
        <p:nvSpPr>
          <p:cNvPr name="TextBox 15" id="15"/>
          <p:cNvSpPr txBox="true"/>
          <p:nvPr/>
        </p:nvSpPr>
        <p:spPr>
          <a:xfrm rot="0">
            <a:off x="11967568" y="5835958"/>
            <a:ext cx="3913658" cy="1469771"/>
          </a:xfrm>
          <a:prstGeom prst="rect">
            <a:avLst/>
          </a:prstGeom>
        </p:spPr>
        <p:txBody>
          <a:bodyPr anchor="t" rtlCol="false" tIns="0" lIns="0" bIns="0" rIns="0">
            <a:spAutoFit/>
          </a:bodyPr>
          <a:lstStyle/>
          <a:p>
            <a:pPr algn="just" marL="0" indent="0" lvl="0">
              <a:lnSpc>
                <a:spcPts val="2992"/>
              </a:lnSpc>
            </a:pPr>
            <a:r>
              <a:rPr lang="en-US" sz="2200" spc="-28">
                <a:solidFill>
                  <a:srgbClr val="000000"/>
                </a:solidFill>
                <a:latin typeface="Open Sans"/>
                <a:ea typeface="Open Sans"/>
                <a:cs typeface="Open Sans"/>
                <a:sym typeface="Open Sans"/>
              </a:rPr>
              <a:t>The majority of previous campaign outcomes are either 'unknown' or 'failure', with very few 'success' outcomes.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9309161" cy="10287000"/>
            <a:chOff x="0" y="0"/>
            <a:chExt cx="2451795" cy="2709333"/>
          </a:xfrm>
        </p:grpSpPr>
        <p:sp>
          <p:nvSpPr>
            <p:cNvPr name="Freeform 3" id="3"/>
            <p:cNvSpPr/>
            <p:nvPr/>
          </p:nvSpPr>
          <p:spPr>
            <a:xfrm flipH="false" flipV="false" rot="0">
              <a:off x="0" y="0"/>
              <a:ext cx="2451795" cy="2709333"/>
            </a:xfrm>
            <a:custGeom>
              <a:avLst/>
              <a:gdLst/>
              <a:ahLst/>
              <a:cxnLst/>
              <a:rect r="r" b="b" t="t" l="l"/>
              <a:pathLst>
                <a:path h="2709333" w="2451795">
                  <a:moveTo>
                    <a:pt x="0" y="0"/>
                  </a:moveTo>
                  <a:lnTo>
                    <a:pt x="2451795" y="0"/>
                  </a:lnTo>
                  <a:lnTo>
                    <a:pt x="2451795" y="2709333"/>
                  </a:lnTo>
                  <a:lnTo>
                    <a:pt x="0" y="2709333"/>
                  </a:lnTo>
                  <a:close/>
                </a:path>
              </a:pathLst>
            </a:custGeom>
            <a:solidFill>
              <a:srgbClr val="17726D"/>
            </a:solidFill>
            <a:ln w="9525" cap="sq">
              <a:solidFill>
                <a:srgbClr val="000000"/>
              </a:solidFill>
              <a:prstDash val="solid"/>
              <a:miter/>
            </a:ln>
          </p:spPr>
        </p:sp>
        <p:sp>
          <p:nvSpPr>
            <p:cNvPr name="TextBox 4" id="4"/>
            <p:cNvSpPr txBox="true"/>
            <p:nvPr/>
          </p:nvSpPr>
          <p:spPr>
            <a:xfrm>
              <a:off x="0" y="-47625"/>
              <a:ext cx="2451795"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5941633" y="7975432"/>
            <a:ext cx="3803190" cy="38031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EAE4D2"/>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AutoShape 8" id="8"/>
          <p:cNvSpPr/>
          <p:nvPr/>
        </p:nvSpPr>
        <p:spPr>
          <a:xfrm>
            <a:off x="1408460" y="1410646"/>
            <a:ext cx="6492240" cy="0"/>
          </a:xfrm>
          <a:prstGeom prst="line">
            <a:avLst/>
          </a:prstGeom>
          <a:ln cap="flat" w="38100">
            <a:solidFill>
              <a:srgbClr val="FFFFFF"/>
            </a:solidFill>
            <a:prstDash val="solid"/>
            <a:headEnd type="none" len="sm" w="sm"/>
            <a:tailEnd type="none" len="sm" w="sm"/>
          </a:ln>
        </p:spPr>
      </p:sp>
      <p:grpSp>
        <p:nvGrpSpPr>
          <p:cNvPr name="Group 9" id="9"/>
          <p:cNvGrpSpPr/>
          <p:nvPr/>
        </p:nvGrpSpPr>
        <p:grpSpPr>
          <a:xfrm rot="0">
            <a:off x="1028700" y="3321439"/>
            <a:ext cx="3086100" cy="308610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7726D"/>
            </a:solidFill>
            <a:ln w="38100" cap="sq">
              <a:solidFill>
                <a:srgbClr val="FFFFFF"/>
              </a:solidFill>
              <a:prstDash val="solid"/>
              <a:miter/>
            </a:ln>
          </p:spPr>
        </p:sp>
        <p:sp>
          <p:nvSpPr>
            <p:cNvPr name="TextBox 11" id="11"/>
            <p:cNvSpPr txBox="true"/>
            <p:nvPr/>
          </p:nvSpPr>
          <p:spPr>
            <a:xfrm>
              <a:off x="0" y="-95250"/>
              <a:ext cx="812800" cy="908050"/>
            </a:xfrm>
            <a:prstGeom prst="rect">
              <a:avLst/>
            </a:prstGeom>
          </p:spPr>
          <p:txBody>
            <a:bodyPr anchor="ctr" rtlCol="false" tIns="50800" lIns="50800" bIns="50800" rIns="50800"/>
            <a:lstStyle/>
            <a:p>
              <a:pPr algn="ctr">
                <a:lnSpc>
                  <a:spcPts val="4029"/>
                </a:lnSpc>
              </a:pPr>
              <a:r>
                <a:rPr lang="en-US" sz="2599">
                  <a:solidFill>
                    <a:srgbClr val="FFFFFF"/>
                  </a:solidFill>
                  <a:latin typeface="Open Sans Medium"/>
                  <a:ea typeface="Open Sans Medium"/>
                  <a:cs typeface="Open Sans Medium"/>
                  <a:sym typeface="Open Sans Medium"/>
                </a:rPr>
                <a:t>First </a:t>
              </a:r>
            </a:p>
            <a:p>
              <a:pPr algn="ctr">
                <a:lnSpc>
                  <a:spcPts val="4029"/>
                </a:lnSpc>
              </a:pPr>
              <a:r>
                <a:rPr lang="en-US" sz="2599">
                  <a:solidFill>
                    <a:srgbClr val="FFFFFF"/>
                  </a:solidFill>
                  <a:latin typeface="Open Sans Medium"/>
                  <a:ea typeface="Open Sans Medium"/>
                  <a:cs typeface="Open Sans Medium"/>
                  <a:sym typeface="Open Sans Medium"/>
                </a:rPr>
                <a:t>Focus on basic setup</a:t>
              </a:r>
            </a:p>
            <a:p>
              <a:pPr algn="ctr">
                <a:lnSpc>
                  <a:spcPts val="4029"/>
                </a:lnSpc>
              </a:pPr>
              <a:r>
                <a:rPr lang="en-US" sz="2599">
                  <a:solidFill>
                    <a:srgbClr val="FFFFFF"/>
                  </a:solidFill>
                  <a:latin typeface="Open Sans Medium"/>
                  <a:ea typeface="Open Sans Medium"/>
                  <a:cs typeface="Open Sans Medium"/>
                  <a:sym typeface="Open Sans Medium"/>
                </a:rPr>
                <a:t>data split</a:t>
              </a:r>
            </a:p>
          </p:txBody>
        </p:sp>
      </p:grpSp>
      <p:sp>
        <p:nvSpPr>
          <p:cNvPr name="TextBox 12" id="12"/>
          <p:cNvSpPr txBox="true"/>
          <p:nvPr/>
        </p:nvSpPr>
        <p:spPr>
          <a:xfrm rot="0">
            <a:off x="1450050" y="580079"/>
            <a:ext cx="6409060" cy="811517"/>
          </a:xfrm>
          <a:prstGeom prst="rect">
            <a:avLst/>
          </a:prstGeom>
        </p:spPr>
        <p:txBody>
          <a:bodyPr anchor="t" rtlCol="false" tIns="0" lIns="0" bIns="0" rIns="0">
            <a:spAutoFit/>
          </a:bodyPr>
          <a:lstStyle/>
          <a:p>
            <a:pPr algn="ctr">
              <a:lnSpc>
                <a:spcPts val="6720"/>
              </a:lnSpc>
            </a:pPr>
            <a:r>
              <a:rPr lang="en-US" sz="4800">
                <a:solidFill>
                  <a:srgbClr val="F6F6F6"/>
                </a:solidFill>
                <a:latin typeface="Canva Sans Bold"/>
                <a:ea typeface="Canva Sans Bold"/>
                <a:cs typeface="Canva Sans Bold"/>
                <a:sym typeface="Canva Sans Bold"/>
              </a:rPr>
              <a:t>EXPERIMENT DESIGN</a:t>
            </a:r>
          </a:p>
        </p:txBody>
      </p:sp>
      <p:sp>
        <p:nvSpPr>
          <p:cNvPr name="AutoShape 13" id="13"/>
          <p:cNvSpPr/>
          <p:nvPr/>
        </p:nvSpPr>
        <p:spPr>
          <a:xfrm>
            <a:off x="4654580" y="4845439"/>
            <a:ext cx="2274466" cy="0"/>
          </a:xfrm>
          <a:prstGeom prst="line">
            <a:avLst/>
          </a:prstGeom>
          <a:ln cap="flat" w="38100">
            <a:solidFill>
              <a:srgbClr val="FFFFFF"/>
            </a:solidFill>
            <a:prstDash val="solid"/>
            <a:headEnd type="none" len="sm" w="sm"/>
            <a:tailEnd type="arrow" len="sm" w="med"/>
          </a:ln>
        </p:spPr>
      </p:sp>
      <p:grpSp>
        <p:nvGrpSpPr>
          <p:cNvPr name="Group 14" id="14"/>
          <p:cNvGrpSpPr/>
          <p:nvPr/>
        </p:nvGrpSpPr>
        <p:grpSpPr>
          <a:xfrm rot="0">
            <a:off x="7346861" y="3340489"/>
            <a:ext cx="3086100" cy="308610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7726D"/>
            </a:solidFill>
            <a:ln w="38100" cap="sq">
              <a:solidFill>
                <a:srgbClr val="FFFFFF"/>
              </a:solidFill>
              <a:prstDash val="solid"/>
              <a:miter/>
            </a:ln>
          </p:spPr>
        </p:sp>
        <p:sp>
          <p:nvSpPr>
            <p:cNvPr name="TextBox 16" id="16"/>
            <p:cNvSpPr txBox="true"/>
            <p:nvPr/>
          </p:nvSpPr>
          <p:spPr>
            <a:xfrm>
              <a:off x="0" y="-95250"/>
              <a:ext cx="812800" cy="908050"/>
            </a:xfrm>
            <a:prstGeom prst="rect">
              <a:avLst/>
            </a:prstGeom>
          </p:spPr>
          <p:txBody>
            <a:bodyPr anchor="ctr" rtlCol="false" tIns="50800" lIns="50800" bIns="50800" rIns="50800"/>
            <a:lstStyle/>
            <a:p>
              <a:pPr algn="ctr">
                <a:lnSpc>
                  <a:spcPts val="4029"/>
                </a:lnSpc>
              </a:pPr>
              <a:r>
                <a:rPr lang="en-US" sz="2599">
                  <a:solidFill>
                    <a:srgbClr val="FFFFFF"/>
                  </a:solidFill>
                  <a:latin typeface="Open Sans Medium"/>
                  <a:ea typeface="Open Sans Medium"/>
                  <a:cs typeface="Open Sans Medium"/>
                  <a:sym typeface="Open Sans Medium"/>
                </a:rPr>
                <a:t>Second: </a:t>
              </a:r>
            </a:p>
            <a:p>
              <a:pPr algn="ctr">
                <a:lnSpc>
                  <a:spcPts val="4029"/>
                </a:lnSpc>
              </a:pPr>
              <a:r>
                <a:rPr lang="en-US" sz="2599">
                  <a:solidFill>
                    <a:srgbClr val="FFFFFF"/>
                  </a:solidFill>
                  <a:latin typeface="Open Sans"/>
                  <a:ea typeface="Open Sans"/>
                  <a:cs typeface="Open Sans"/>
                  <a:sym typeface="Open Sans"/>
                </a:rPr>
                <a:t>Benchmark model</a:t>
              </a:r>
            </a:p>
            <a:p>
              <a:pPr algn="ctr">
                <a:lnSpc>
                  <a:spcPts val="4029"/>
                </a:lnSpc>
              </a:pPr>
            </a:p>
          </p:txBody>
        </p:sp>
      </p:grpSp>
      <p:grpSp>
        <p:nvGrpSpPr>
          <p:cNvPr name="Group 17" id="17"/>
          <p:cNvGrpSpPr/>
          <p:nvPr/>
        </p:nvGrpSpPr>
        <p:grpSpPr>
          <a:xfrm rot="0">
            <a:off x="13471838" y="3340489"/>
            <a:ext cx="3086100" cy="3086100"/>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7726D"/>
            </a:solidFill>
            <a:ln w="38100" cap="sq">
              <a:solidFill>
                <a:srgbClr val="FFFFFF"/>
              </a:solidFill>
              <a:prstDash val="solid"/>
              <a:miter/>
            </a:ln>
          </p:spPr>
        </p:sp>
        <p:sp>
          <p:nvSpPr>
            <p:cNvPr name="TextBox 19" id="19"/>
            <p:cNvSpPr txBox="true"/>
            <p:nvPr/>
          </p:nvSpPr>
          <p:spPr>
            <a:xfrm>
              <a:off x="0" y="-95250"/>
              <a:ext cx="812800" cy="908050"/>
            </a:xfrm>
            <a:prstGeom prst="rect">
              <a:avLst/>
            </a:prstGeom>
          </p:spPr>
          <p:txBody>
            <a:bodyPr anchor="ctr" rtlCol="false" tIns="50800" lIns="50800" bIns="50800" rIns="50800"/>
            <a:lstStyle/>
            <a:p>
              <a:pPr algn="ctr">
                <a:lnSpc>
                  <a:spcPts val="4029"/>
                </a:lnSpc>
              </a:pPr>
              <a:r>
                <a:rPr lang="en-US" sz="2599">
                  <a:solidFill>
                    <a:srgbClr val="FFFFFF"/>
                  </a:solidFill>
                  <a:latin typeface="Open Sans Medium"/>
                  <a:ea typeface="Open Sans Medium"/>
                  <a:cs typeface="Open Sans Medium"/>
                  <a:sym typeface="Open Sans Medium"/>
                </a:rPr>
                <a:t>Third: </a:t>
              </a:r>
            </a:p>
            <a:p>
              <a:pPr algn="ctr">
                <a:lnSpc>
                  <a:spcPts val="4029"/>
                </a:lnSpc>
              </a:pPr>
              <a:r>
                <a:rPr lang="en-US" sz="2599">
                  <a:solidFill>
                    <a:srgbClr val="FFFFFF"/>
                  </a:solidFill>
                  <a:latin typeface="Open Sans Medium"/>
                  <a:ea typeface="Open Sans Medium"/>
                  <a:cs typeface="Open Sans Medium"/>
                  <a:sym typeface="Open Sans Medium"/>
                </a:rPr>
                <a:t>Tuning </a:t>
              </a:r>
              <a:r>
                <a:rPr lang="en-US" sz="2599">
                  <a:solidFill>
                    <a:srgbClr val="FFFFFF"/>
                  </a:solidFill>
                  <a:latin typeface="Open Sans"/>
                  <a:ea typeface="Open Sans"/>
                  <a:cs typeface="Open Sans"/>
                  <a:sym typeface="Open Sans"/>
                </a:rPr>
                <a:t>model</a:t>
              </a:r>
            </a:p>
            <a:p>
              <a:pPr algn="ctr">
                <a:lnSpc>
                  <a:spcPts val="4029"/>
                </a:lnSpc>
              </a:pPr>
            </a:p>
          </p:txBody>
        </p:sp>
      </p:grpSp>
      <p:sp>
        <p:nvSpPr>
          <p:cNvPr name="AutoShape 20" id="20"/>
          <p:cNvSpPr/>
          <p:nvPr/>
        </p:nvSpPr>
        <p:spPr>
          <a:xfrm>
            <a:off x="10859302" y="4864489"/>
            <a:ext cx="2274466" cy="0"/>
          </a:xfrm>
          <a:prstGeom prst="line">
            <a:avLst/>
          </a:prstGeom>
          <a:ln cap="flat" w="38100">
            <a:solidFill>
              <a:srgbClr val="17726D"/>
            </a:solidFill>
            <a:prstDash val="solid"/>
            <a:headEnd type="none" len="sm" w="sm"/>
            <a:tailEnd type="arrow" len="sm" w="med"/>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2945152"/>
            <a:chOff x="0" y="0"/>
            <a:chExt cx="4816593" cy="775678"/>
          </a:xfrm>
        </p:grpSpPr>
        <p:sp>
          <p:nvSpPr>
            <p:cNvPr name="Freeform 3" id="3"/>
            <p:cNvSpPr/>
            <p:nvPr/>
          </p:nvSpPr>
          <p:spPr>
            <a:xfrm flipH="false" flipV="false" rot="0">
              <a:off x="0" y="0"/>
              <a:ext cx="4816592" cy="775678"/>
            </a:xfrm>
            <a:custGeom>
              <a:avLst/>
              <a:gdLst/>
              <a:ahLst/>
              <a:cxnLst/>
              <a:rect r="r" b="b" t="t" l="l"/>
              <a:pathLst>
                <a:path h="775678" w="4816592">
                  <a:moveTo>
                    <a:pt x="0" y="0"/>
                  </a:moveTo>
                  <a:lnTo>
                    <a:pt x="4816592" y="0"/>
                  </a:lnTo>
                  <a:lnTo>
                    <a:pt x="4816592" y="775678"/>
                  </a:lnTo>
                  <a:lnTo>
                    <a:pt x="0" y="775678"/>
                  </a:lnTo>
                  <a:close/>
                </a:path>
              </a:pathLst>
            </a:custGeom>
            <a:solidFill>
              <a:srgbClr val="17726D"/>
            </a:solidFill>
          </p:spPr>
        </p:sp>
        <p:sp>
          <p:nvSpPr>
            <p:cNvPr name="TextBox 4" id="4"/>
            <p:cNvSpPr txBox="true"/>
            <p:nvPr/>
          </p:nvSpPr>
          <p:spPr>
            <a:xfrm>
              <a:off x="0" y="-47625"/>
              <a:ext cx="4816593" cy="823303"/>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5745226" y="-1332365"/>
            <a:ext cx="3803190" cy="38031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EAE4D2"/>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8" id="8"/>
          <p:cNvGrpSpPr/>
          <p:nvPr/>
        </p:nvGrpSpPr>
        <p:grpSpPr>
          <a:xfrm rot="0">
            <a:off x="849470" y="752128"/>
            <a:ext cx="16589060" cy="3437392"/>
            <a:chOff x="0" y="0"/>
            <a:chExt cx="22118747" cy="4583190"/>
          </a:xfrm>
        </p:grpSpPr>
        <p:pic>
          <p:nvPicPr>
            <p:cNvPr name="Picture 9" id="9"/>
            <p:cNvPicPr>
              <a:picLocks noChangeAspect="true"/>
            </p:cNvPicPr>
            <p:nvPr/>
          </p:nvPicPr>
          <p:blipFill>
            <a:blip r:embed="rId2"/>
            <a:srcRect l="0" t="43919" r="0" b="21034"/>
            <a:stretch>
              <a:fillRect/>
            </a:stretch>
          </p:blipFill>
          <p:spPr>
            <a:xfrm flipH="false" flipV="false">
              <a:off x="0" y="0"/>
              <a:ext cx="22118747" cy="4583190"/>
            </a:xfrm>
            <a:prstGeom prst="rect">
              <a:avLst/>
            </a:prstGeom>
          </p:spPr>
        </p:pic>
      </p:grpSp>
      <p:graphicFrame>
        <p:nvGraphicFramePr>
          <p:cNvPr name="Table 10" id="10"/>
          <p:cNvGraphicFramePr>
            <a:graphicFrameLocks noGrp="true"/>
          </p:cNvGraphicFramePr>
          <p:nvPr/>
        </p:nvGraphicFramePr>
        <p:xfrm>
          <a:off x="4109970" y="6962775"/>
          <a:ext cx="8506496" cy="2295525"/>
        </p:xfrm>
        <a:graphic>
          <a:graphicData uri="http://schemas.openxmlformats.org/drawingml/2006/table">
            <a:tbl>
              <a:tblPr/>
              <a:tblGrid>
                <a:gridCol w="4382090"/>
                <a:gridCol w="2102759"/>
                <a:gridCol w="2021647"/>
              </a:tblGrid>
              <a:tr h="765175">
                <a:tc>
                  <a:txBody>
                    <a:bodyPr anchor="t" rtlCol="false"/>
                    <a:lstStyle/>
                    <a:p>
                      <a:pPr algn="ctr">
                        <a:lnSpc>
                          <a:spcPts val="2239"/>
                        </a:lnSpc>
                        <a:defRPr/>
                      </a:pPr>
                      <a:r>
                        <a:rPr lang="en-US" sz="1599">
                          <a:solidFill>
                            <a:srgbClr val="000000"/>
                          </a:solidFill>
                          <a:latin typeface="Open Sans Bold"/>
                          <a:ea typeface="Open Sans Bold"/>
                          <a:cs typeface="Open Sans Bold"/>
                          <a:sym typeface="Open Sans Bold"/>
                        </a:rPr>
                        <a:t>Model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Open Sans Bold"/>
                          <a:ea typeface="Open Sans Bold"/>
                          <a:cs typeface="Open Sans Bold"/>
                          <a:sym typeface="Open Sans Bold"/>
                        </a:rPr>
                        <a:t>before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Open Sans Bold"/>
                          <a:ea typeface="Open Sans Bold"/>
                          <a:cs typeface="Open Sans Bold"/>
                          <a:sym typeface="Open Sans Bold"/>
                        </a:rPr>
                        <a:t>after tuning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65175">
                <a:tc>
                  <a:txBody>
                    <a:bodyPr anchor="t" rtlCol="false"/>
                    <a:lstStyle/>
                    <a:p>
                      <a:pPr algn="ctr">
                        <a:lnSpc>
                          <a:spcPts val="2239"/>
                        </a:lnSpc>
                        <a:defRPr/>
                      </a:pPr>
                      <a:r>
                        <a:rPr lang="en-US" sz="1599">
                          <a:solidFill>
                            <a:srgbClr val="000000"/>
                          </a:solidFill>
                          <a:latin typeface="Open Sans"/>
                          <a:ea typeface="Open Sans"/>
                          <a:cs typeface="Open Sans"/>
                          <a:sym typeface="Open Sans"/>
                        </a:rPr>
                        <a:t>Gradient Boost Classifier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Open Sans"/>
                          <a:ea typeface="Open Sans"/>
                          <a:cs typeface="Open Sans"/>
                          <a:sym typeface="Open Sans"/>
                        </a:rPr>
                        <a:t>0.779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Open Sans"/>
                          <a:ea typeface="Open Sans"/>
                          <a:cs typeface="Open Sans"/>
                          <a:sym typeface="Open Sans"/>
                        </a:rPr>
                        <a:t>0.766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65175">
                <a:tc>
                  <a:txBody>
                    <a:bodyPr anchor="t" rtlCol="false"/>
                    <a:lstStyle/>
                    <a:p>
                      <a:pPr algn="ctr">
                        <a:lnSpc>
                          <a:spcPts val="2239"/>
                        </a:lnSpc>
                        <a:defRPr/>
                      </a:pPr>
                      <a:r>
                        <a:rPr lang="en-US" sz="1599">
                          <a:solidFill>
                            <a:srgbClr val="000000"/>
                          </a:solidFill>
                          <a:latin typeface="Open Sans"/>
                          <a:ea typeface="Open Sans"/>
                          <a:cs typeface="Open Sans"/>
                          <a:sym typeface="Open Sans"/>
                        </a:rPr>
                        <a:t>Xgboost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Open Sans"/>
                          <a:ea typeface="Open Sans"/>
                          <a:cs typeface="Open Sans"/>
                          <a:sym typeface="Open Sans"/>
                        </a:rPr>
                        <a:t>0.743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Open Sans"/>
                          <a:ea typeface="Open Sans"/>
                          <a:cs typeface="Open Sans"/>
                          <a:sym typeface="Open Sans"/>
                        </a:rPr>
                        <a:t>0.79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1" id="11"/>
          <p:cNvSpPr txBox="true"/>
          <p:nvPr/>
        </p:nvSpPr>
        <p:spPr>
          <a:xfrm rot="0">
            <a:off x="820895" y="4622149"/>
            <a:ext cx="10639482" cy="1946910"/>
          </a:xfrm>
          <a:prstGeom prst="rect">
            <a:avLst/>
          </a:prstGeom>
        </p:spPr>
        <p:txBody>
          <a:bodyPr anchor="t" rtlCol="false" tIns="0" lIns="0" bIns="0" rIns="0">
            <a:spAutoFit/>
          </a:bodyPr>
          <a:lstStyle/>
          <a:p>
            <a:pPr algn="l">
              <a:lnSpc>
                <a:spcPts val="7560"/>
              </a:lnSpc>
            </a:pPr>
            <a:r>
              <a:rPr lang="en-US" sz="7200">
                <a:solidFill>
                  <a:srgbClr val="17726D"/>
                </a:solidFill>
                <a:latin typeface="Inter Bold"/>
                <a:ea typeface="Inter Bold"/>
                <a:cs typeface="Inter Bold"/>
                <a:sym typeface="Inter Bold"/>
              </a:rPr>
              <a:t>THE BEST PERFORMENTS MODEL</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78614" y="0"/>
            <a:ext cx="7799121" cy="6275956"/>
            <a:chOff x="0" y="0"/>
            <a:chExt cx="2054089" cy="1652927"/>
          </a:xfrm>
        </p:grpSpPr>
        <p:sp>
          <p:nvSpPr>
            <p:cNvPr name="Freeform 3" id="3"/>
            <p:cNvSpPr/>
            <p:nvPr/>
          </p:nvSpPr>
          <p:spPr>
            <a:xfrm flipH="false" flipV="false" rot="0">
              <a:off x="0" y="0"/>
              <a:ext cx="2054089" cy="1652927"/>
            </a:xfrm>
            <a:custGeom>
              <a:avLst/>
              <a:gdLst/>
              <a:ahLst/>
              <a:cxnLst/>
              <a:rect r="r" b="b" t="t" l="l"/>
              <a:pathLst>
                <a:path h="1652927" w="2054089">
                  <a:moveTo>
                    <a:pt x="0" y="0"/>
                  </a:moveTo>
                  <a:lnTo>
                    <a:pt x="2054089" y="0"/>
                  </a:lnTo>
                  <a:lnTo>
                    <a:pt x="2054089" y="1652927"/>
                  </a:lnTo>
                  <a:lnTo>
                    <a:pt x="0" y="1652927"/>
                  </a:lnTo>
                  <a:close/>
                </a:path>
              </a:pathLst>
            </a:custGeom>
            <a:solidFill>
              <a:srgbClr val="17726D"/>
            </a:solidFill>
          </p:spPr>
        </p:sp>
        <p:sp>
          <p:nvSpPr>
            <p:cNvPr name="TextBox 4" id="4"/>
            <p:cNvSpPr txBox="true"/>
            <p:nvPr/>
          </p:nvSpPr>
          <p:spPr>
            <a:xfrm>
              <a:off x="0" y="-47625"/>
              <a:ext cx="2054089" cy="1700552"/>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0" y="8790247"/>
            <a:ext cx="778614" cy="1496753"/>
            <a:chOff x="0" y="0"/>
            <a:chExt cx="205067" cy="394207"/>
          </a:xfrm>
        </p:grpSpPr>
        <p:sp>
          <p:nvSpPr>
            <p:cNvPr name="Freeform 6" id="6"/>
            <p:cNvSpPr/>
            <p:nvPr/>
          </p:nvSpPr>
          <p:spPr>
            <a:xfrm flipH="false" flipV="false" rot="0">
              <a:off x="0" y="0"/>
              <a:ext cx="205067" cy="394207"/>
            </a:xfrm>
            <a:custGeom>
              <a:avLst/>
              <a:gdLst/>
              <a:ahLst/>
              <a:cxnLst/>
              <a:rect r="r" b="b" t="t" l="l"/>
              <a:pathLst>
                <a:path h="394207" w="205067">
                  <a:moveTo>
                    <a:pt x="0" y="0"/>
                  </a:moveTo>
                  <a:lnTo>
                    <a:pt x="205067" y="0"/>
                  </a:lnTo>
                  <a:lnTo>
                    <a:pt x="205067" y="394207"/>
                  </a:lnTo>
                  <a:lnTo>
                    <a:pt x="0" y="394207"/>
                  </a:lnTo>
                  <a:close/>
                </a:path>
              </a:pathLst>
            </a:custGeom>
            <a:solidFill>
              <a:srgbClr val="17726D"/>
            </a:solidFill>
          </p:spPr>
        </p:sp>
        <p:sp>
          <p:nvSpPr>
            <p:cNvPr name="TextBox 7" id="7"/>
            <p:cNvSpPr txBox="true"/>
            <p:nvPr/>
          </p:nvSpPr>
          <p:spPr>
            <a:xfrm>
              <a:off x="0" y="-47625"/>
              <a:ext cx="205067" cy="441832"/>
            </a:xfrm>
            <a:prstGeom prst="rect">
              <a:avLst/>
            </a:prstGeom>
          </p:spPr>
          <p:txBody>
            <a:bodyPr anchor="ctr" rtlCol="false" tIns="50800" lIns="50800" bIns="50800" rIns="50800"/>
            <a:lstStyle/>
            <a:p>
              <a:pPr algn="ctr">
                <a:lnSpc>
                  <a:spcPts val="2479"/>
                </a:lnSpc>
              </a:pPr>
            </a:p>
          </p:txBody>
        </p:sp>
      </p:grpSp>
      <p:sp>
        <p:nvSpPr>
          <p:cNvPr name="AutoShape 8" id="8"/>
          <p:cNvSpPr/>
          <p:nvPr/>
        </p:nvSpPr>
        <p:spPr>
          <a:xfrm flipV="true">
            <a:off x="1359021" y="2418387"/>
            <a:ext cx="1858299" cy="0"/>
          </a:xfrm>
          <a:prstGeom prst="line">
            <a:avLst/>
          </a:prstGeom>
          <a:ln cap="flat" w="76200">
            <a:solidFill>
              <a:srgbClr val="EAE4D2"/>
            </a:solidFill>
            <a:prstDash val="solid"/>
            <a:headEnd type="none" len="sm" w="sm"/>
            <a:tailEnd type="none" len="sm" w="sm"/>
          </a:ln>
        </p:spPr>
      </p:sp>
      <p:grpSp>
        <p:nvGrpSpPr>
          <p:cNvPr name="Group 9" id="9"/>
          <p:cNvGrpSpPr/>
          <p:nvPr/>
        </p:nvGrpSpPr>
        <p:grpSpPr>
          <a:xfrm rot="0">
            <a:off x="778614" y="6275956"/>
            <a:ext cx="7799121" cy="4011044"/>
            <a:chOff x="0" y="0"/>
            <a:chExt cx="10398828" cy="5348058"/>
          </a:xfrm>
        </p:grpSpPr>
        <p:pic>
          <p:nvPicPr>
            <p:cNvPr name="Picture 10" id="10"/>
            <p:cNvPicPr>
              <a:picLocks noChangeAspect="true"/>
            </p:cNvPicPr>
            <p:nvPr/>
          </p:nvPicPr>
          <p:blipFill>
            <a:blip r:embed="rId2"/>
            <a:srcRect l="0" t="6781" r="0" b="6781"/>
            <a:stretch>
              <a:fillRect/>
            </a:stretch>
          </p:blipFill>
          <p:spPr>
            <a:xfrm flipH="false" flipV="false">
              <a:off x="0" y="0"/>
              <a:ext cx="10398828" cy="5348058"/>
            </a:xfrm>
            <a:prstGeom prst="rect">
              <a:avLst/>
            </a:prstGeom>
          </p:spPr>
        </p:pic>
      </p:grpSp>
      <p:grpSp>
        <p:nvGrpSpPr>
          <p:cNvPr name="Group 11" id="11"/>
          <p:cNvGrpSpPr/>
          <p:nvPr/>
        </p:nvGrpSpPr>
        <p:grpSpPr>
          <a:xfrm rot="0">
            <a:off x="15357705" y="7637029"/>
            <a:ext cx="4136867" cy="413686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14" id="14"/>
          <p:cNvSpPr/>
          <p:nvPr/>
        </p:nvSpPr>
        <p:spPr>
          <a:xfrm flipH="false" flipV="false" rot="0">
            <a:off x="9743894" y="1727454"/>
            <a:ext cx="7515406" cy="5863082"/>
          </a:xfrm>
          <a:custGeom>
            <a:avLst/>
            <a:gdLst/>
            <a:ahLst/>
            <a:cxnLst/>
            <a:rect r="r" b="b" t="t" l="l"/>
            <a:pathLst>
              <a:path h="5863082" w="7515406">
                <a:moveTo>
                  <a:pt x="0" y="0"/>
                </a:moveTo>
                <a:lnTo>
                  <a:pt x="7515406" y="0"/>
                </a:lnTo>
                <a:lnTo>
                  <a:pt x="7515406" y="5863082"/>
                </a:lnTo>
                <a:lnTo>
                  <a:pt x="0" y="5863082"/>
                </a:lnTo>
                <a:lnTo>
                  <a:pt x="0" y="0"/>
                </a:lnTo>
                <a:close/>
              </a:path>
            </a:pathLst>
          </a:custGeom>
          <a:blipFill>
            <a:blip r:embed="rId3"/>
            <a:stretch>
              <a:fillRect l="0" t="0" r="0" b="0"/>
            </a:stretch>
          </a:blipFill>
        </p:spPr>
      </p:sp>
      <p:sp>
        <p:nvSpPr>
          <p:cNvPr name="TextBox 15" id="15"/>
          <p:cNvSpPr txBox="true"/>
          <p:nvPr/>
        </p:nvSpPr>
        <p:spPr>
          <a:xfrm rot="0">
            <a:off x="1359021" y="552744"/>
            <a:ext cx="6543494" cy="1946910"/>
          </a:xfrm>
          <a:prstGeom prst="rect">
            <a:avLst/>
          </a:prstGeom>
        </p:spPr>
        <p:txBody>
          <a:bodyPr anchor="t" rtlCol="false" tIns="0" lIns="0" bIns="0" rIns="0">
            <a:spAutoFit/>
          </a:bodyPr>
          <a:lstStyle/>
          <a:p>
            <a:pPr algn="l">
              <a:lnSpc>
                <a:spcPts val="7560"/>
              </a:lnSpc>
            </a:pPr>
            <a:r>
              <a:rPr lang="en-US" sz="7200">
                <a:solidFill>
                  <a:srgbClr val="FFFFFF"/>
                </a:solidFill>
                <a:latin typeface="Inter Bold"/>
                <a:ea typeface="Inter Bold"/>
                <a:cs typeface="Inter Bold"/>
                <a:sym typeface="Inter Bold"/>
              </a:rPr>
              <a:t>MODEL EVALUATION</a:t>
            </a:r>
          </a:p>
        </p:txBody>
      </p:sp>
      <p:sp>
        <p:nvSpPr>
          <p:cNvPr name="TextBox 16" id="16"/>
          <p:cNvSpPr txBox="true"/>
          <p:nvPr/>
        </p:nvSpPr>
        <p:spPr>
          <a:xfrm rot="0">
            <a:off x="1359021" y="2917190"/>
            <a:ext cx="6533969" cy="3407410"/>
          </a:xfrm>
          <a:prstGeom prst="rect">
            <a:avLst/>
          </a:prstGeom>
        </p:spPr>
        <p:txBody>
          <a:bodyPr anchor="t" rtlCol="false" tIns="0" lIns="0" bIns="0" rIns="0">
            <a:spAutoFit/>
          </a:bodyPr>
          <a:lstStyle/>
          <a:p>
            <a:pPr algn="just">
              <a:lnSpc>
                <a:spcPts val="3410"/>
              </a:lnSpc>
            </a:pPr>
            <a:r>
              <a:rPr lang="en-US" sz="2200">
                <a:solidFill>
                  <a:srgbClr val="FFFFFF"/>
                </a:solidFill>
                <a:latin typeface="Open Sans"/>
                <a:ea typeface="Open Sans"/>
                <a:cs typeface="Open Sans"/>
                <a:sym typeface="Open Sans"/>
              </a:rPr>
              <a:t>In summary, the ROC curve and AUC score indicate that the XGBoosting Classifier, after hyperparameter tuning, has a good ability to differentiate between customers who are likely to deposit and those who are not. The model is effective but still has room for improvement to achieve even higher discrimination power.</a:t>
            </a:r>
          </a:p>
          <a:p>
            <a:pPr algn="just" marL="0" indent="0" lvl="0">
              <a:lnSpc>
                <a:spcPts val="3410"/>
              </a:lnSpc>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457494"/>
            <a:ext cx="18288000" cy="1495425"/>
            <a:chOff x="0" y="0"/>
            <a:chExt cx="4816593" cy="393857"/>
          </a:xfrm>
        </p:grpSpPr>
        <p:sp>
          <p:nvSpPr>
            <p:cNvPr name="Freeform 3" id="3"/>
            <p:cNvSpPr/>
            <p:nvPr/>
          </p:nvSpPr>
          <p:spPr>
            <a:xfrm flipH="false" flipV="false" rot="0">
              <a:off x="0" y="0"/>
              <a:ext cx="4816592" cy="393857"/>
            </a:xfrm>
            <a:custGeom>
              <a:avLst/>
              <a:gdLst/>
              <a:ahLst/>
              <a:cxnLst/>
              <a:rect r="r" b="b" t="t" l="l"/>
              <a:pathLst>
                <a:path h="393857" w="4816592">
                  <a:moveTo>
                    <a:pt x="0" y="0"/>
                  </a:moveTo>
                  <a:lnTo>
                    <a:pt x="4816592" y="0"/>
                  </a:lnTo>
                  <a:lnTo>
                    <a:pt x="4816592" y="393857"/>
                  </a:lnTo>
                  <a:lnTo>
                    <a:pt x="0" y="393857"/>
                  </a:lnTo>
                  <a:close/>
                </a:path>
              </a:pathLst>
            </a:custGeom>
            <a:solidFill>
              <a:srgbClr val="17726D"/>
            </a:solidFill>
          </p:spPr>
        </p:sp>
        <p:sp>
          <p:nvSpPr>
            <p:cNvPr name="TextBox 4" id="4"/>
            <p:cNvSpPr txBox="true"/>
            <p:nvPr/>
          </p:nvSpPr>
          <p:spPr>
            <a:xfrm>
              <a:off x="0" y="-47625"/>
              <a:ext cx="4816593" cy="441482"/>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5357705" y="7637029"/>
            <a:ext cx="4136867" cy="413686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aphicFrame>
        <p:nvGraphicFramePr>
          <p:cNvPr name="Table 8" id="8"/>
          <p:cNvGraphicFramePr>
            <a:graphicFrameLocks noGrp="true"/>
          </p:cNvGraphicFramePr>
          <p:nvPr/>
        </p:nvGraphicFramePr>
        <p:xfrm>
          <a:off x="3538470" y="2587044"/>
          <a:ext cx="10792496" cy="4146997"/>
        </p:xfrm>
        <a:graphic>
          <a:graphicData uri="http://schemas.openxmlformats.org/drawingml/2006/table">
            <a:tbl>
              <a:tblPr/>
              <a:tblGrid>
                <a:gridCol w="3597499"/>
                <a:gridCol w="3597499"/>
                <a:gridCol w="3597499"/>
              </a:tblGrid>
              <a:tr h="1036749">
                <a:tc>
                  <a:txBody>
                    <a:bodyPr anchor="t" rtlCol="false"/>
                    <a:lstStyle/>
                    <a:p>
                      <a:pPr algn="ctr">
                        <a:lnSpc>
                          <a:spcPts val="349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Open Sans Bold"/>
                          <a:ea typeface="Open Sans Bold"/>
                          <a:cs typeface="Open Sans Bold"/>
                          <a:sym typeface="Open Sans Bold"/>
                        </a:rPr>
                        <a:t>tuning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Open Sans Bold"/>
                          <a:ea typeface="Open Sans Bold"/>
                          <a:cs typeface="Open Sans Bold"/>
                          <a:sym typeface="Open Sans Bold"/>
                        </a:rPr>
                        <a:t>before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36749">
                <a:tc>
                  <a:txBody>
                    <a:bodyPr anchor="t" rtlCol="false"/>
                    <a:lstStyle/>
                    <a:p>
                      <a:pPr algn="ctr">
                        <a:lnSpc>
                          <a:spcPts val="3499"/>
                        </a:lnSpc>
                        <a:defRPr/>
                      </a:pPr>
                      <a:r>
                        <a:rPr lang="en-US" sz="2499">
                          <a:solidFill>
                            <a:srgbClr val="000000"/>
                          </a:solidFill>
                          <a:latin typeface="Open Sans Bold"/>
                          <a:ea typeface="Open Sans Bold"/>
                          <a:cs typeface="Open Sans Bold"/>
                          <a:sym typeface="Open Sans Bold"/>
                        </a:rPr>
                        <a:t>accuracy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74%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73%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36749">
                <a:tc>
                  <a:txBody>
                    <a:bodyPr anchor="t" rtlCol="false"/>
                    <a:lstStyle/>
                    <a:p>
                      <a:pPr algn="ctr">
                        <a:lnSpc>
                          <a:spcPts val="3499"/>
                        </a:lnSpc>
                        <a:defRPr/>
                      </a:pPr>
                      <a:r>
                        <a:rPr lang="en-US" sz="2499">
                          <a:solidFill>
                            <a:srgbClr val="000000"/>
                          </a:solidFill>
                          <a:latin typeface="Open Sans Bold"/>
                          <a:ea typeface="Open Sans Bold"/>
                          <a:cs typeface="Open Sans Bold"/>
                          <a:sym typeface="Open Sans Bold"/>
                        </a:rPr>
                        <a:t>precision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79%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78%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36749">
                <a:tc>
                  <a:txBody>
                    <a:bodyPr anchor="t" rtlCol="false"/>
                    <a:lstStyle/>
                    <a:p>
                      <a:pPr algn="ctr">
                        <a:lnSpc>
                          <a:spcPts val="3499"/>
                        </a:lnSpc>
                        <a:defRPr/>
                      </a:pPr>
                      <a:r>
                        <a:rPr lang="en-US" sz="2499">
                          <a:solidFill>
                            <a:srgbClr val="000000"/>
                          </a:solidFill>
                          <a:latin typeface="Open Sans Bold"/>
                          <a:ea typeface="Open Sans Bold"/>
                          <a:cs typeface="Open Sans Bold"/>
                          <a:sym typeface="Open Sans Bold"/>
                        </a:rPr>
                        <a:t>recall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61%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62%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9" id="9"/>
          <p:cNvSpPr txBox="true"/>
          <p:nvPr/>
        </p:nvSpPr>
        <p:spPr>
          <a:xfrm rot="0">
            <a:off x="839945" y="755626"/>
            <a:ext cx="11093954" cy="994410"/>
          </a:xfrm>
          <a:prstGeom prst="rect">
            <a:avLst/>
          </a:prstGeom>
        </p:spPr>
        <p:txBody>
          <a:bodyPr anchor="t" rtlCol="false" tIns="0" lIns="0" bIns="0" rIns="0">
            <a:spAutoFit/>
          </a:bodyPr>
          <a:lstStyle/>
          <a:p>
            <a:pPr algn="l">
              <a:lnSpc>
                <a:spcPts val="7560"/>
              </a:lnSpc>
            </a:pPr>
            <a:r>
              <a:rPr lang="en-US" sz="7200">
                <a:solidFill>
                  <a:srgbClr val="FFFFFF"/>
                </a:solidFill>
                <a:latin typeface="Inter Bold"/>
                <a:ea typeface="Inter Bold"/>
                <a:cs typeface="Inter Bold"/>
                <a:sym typeface="Inter Bold"/>
              </a:rPr>
              <a:t>EVALUATION MATRIX</a:t>
            </a:r>
          </a:p>
        </p:txBody>
      </p:sp>
      <p:sp>
        <p:nvSpPr>
          <p:cNvPr name="TextBox 10" id="10"/>
          <p:cNvSpPr txBox="true"/>
          <p:nvPr/>
        </p:nvSpPr>
        <p:spPr>
          <a:xfrm rot="0">
            <a:off x="1760865" y="7526655"/>
            <a:ext cx="14347707" cy="1731645"/>
          </a:xfrm>
          <a:prstGeom prst="rect">
            <a:avLst/>
          </a:prstGeom>
        </p:spPr>
        <p:txBody>
          <a:bodyPr anchor="t" rtlCol="false" tIns="0" lIns="0" bIns="0" rIns="0">
            <a:spAutoFit/>
          </a:bodyPr>
          <a:lstStyle/>
          <a:p>
            <a:pPr algn="just" marL="0" indent="0" lvl="0">
              <a:lnSpc>
                <a:spcPts val="3450"/>
              </a:lnSpc>
            </a:pPr>
            <a:r>
              <a:rPr lang="en-US" sz="2300">
                <a:solidFill>
                  <a:srgbClr val="000000"/>
                </a:solidFill>
                <a:latin typeface="Open Sans"/>
                <a:ea typeface="Open Sans"/>
                <a:cs typeface="Open Sans"/>
                <a:sym typeface="Open Sans"/>
              </a:rPr>
              <a:t>After tuning the XGBoost Classifier, the precision improved to 0.786, indicating that 78.6% of the positive predictions are correct. The overall accuracy increased slightly to 0.74. The recall for class 1 (term deposit) is 0.61, meaning the model correctly identifies 61% of the actual positive cases. The f1-score for class 1 is 0.69, showing a balanced performance between precision and recall.</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510867" y="333669"/>
            <a:ext cx="9777133" cy="1495425"/>
            <a:chOff x="0" y="0"/>
            <a:chExt cx="2575047" cy="393857"/>
          </a:xfrm>
        </p:grpSpPr>
        <p:sp>
          <p:nvSpPr>
            <p:cNvPr name="Freeform 3" id="3"/>
            <p:cNvSpPr/>
            <p:nvPr/>
          </p:nvSpPr>
          <p:spPr>
            <a:xfrm flipH="false" flipV="false" rot="0">
              <a:off x="0" y="0"/>
              <a:ext cx="2575047" cy="393857"/>
            </a:xfrm>
            <a:custGeom>
              <a:avLst/>
              <a:gdLst/>
              <a:ahLst/>
              <a:cxnLst/>
              <a:rect r="r" b="b" t="t" l="l"/>
              <a:pathLst>
                <a:path h="393857" w="2575047">
                  <a:moveTo>
                    <a:pt x="0" y="0"/>
                  </a:moveTo>
                  <a:lnTo>
                    <a:pt x="2575047" y="0"/>
                  </a:lnTo>
                  <a:lnTo>
                    <a:pt x="2575047" y="393857"/>
                  </a:lnTo>
                  <a:lnTo>
                    <a:pt x="0" y="393857"/>
                  </a:lnTo>
                  <a:close/>
                </a:path>
              </a:pathLst>
            </a:custGeom>
            <a:solidFill>
              <a:srgbClr val="17726D"/>
            </a:solidFill>
          </p:spPr>
        </p:sp>
        <p:sp>
          <p:nvSpPr>
            <p:cNvPr name="TextBox 4" id="4"/>
            <p:cNvSpPr txBox="true"/>
            <p:nvPr/>
          </p:nvSpPr>
          <p:spPr>
            <a:xfrm>
              <a:off x="0" y="-47625"/>
              <a:ext cx="2575047" cy="441482"/>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5516967" y="7065996"/>
            <a:ext cx="4384608" cy="438460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8" id="8"/>
          <p:cNvSpPr/>
          <p:nvPr/>
        </p:nvSpPr>
        <p:spPr>
          <a:xfrm flipH="false" flipV="false" rot="0">
            <a:off x="8270106" y="4280814"/>
            <a:ext cx="9439165" cy="5309530"/>
          </a:xfrm>
          <a:custGeom>
            <a:avLst/>
            <a:gdLst/>
            <a:ahLst/>
            <a:cxnLst/>
            <a:rect r="r" b="b" t="t" l="l"/>
            <a:pathLst>
              <a:path h="5309530" w="9439165">
                <a:moveTo>
                  <a:pt x="0" y="0"/>
                </a:moveTo>
                <a:lnTo>
                  <a:pt x="9439165" y="0"/>
                </a:lnTo>
                <a:lnTo>
                  <a:pt x="9439165" y="5309530"/>
                </a:lnTo>
                <a:lnTo>
                  <a:pt x="0" y="5309530"/>
                </a:lnTo>
                <a:lnTo>
                  <a:pt x="0" y="0"/>
                </a:lnTo>
                <a:close/>
              </a:path>
            </a:pathLst>
          </a:custGeom>
          <a:blipFill>
            <a:blip r:embed="rId2"/>
            <a:stretch>
              <a:fillRect l="0" t="0" r="0" b="0"/>
            </a:stretch>
          </a:blipFill>
        </p:spPr>
      </p:sp>
      <p:sp>
        <p:nvSpPr>
          <p:cNvPr name="TextBox 9" id="9"/>
          <p:cNvSpPr txBox="true"/>
          <p:nvPr/>
        </p:nvSpPr>
        <p:spPr>
          <a:xfrm rot="0">
            <a:off x="294769" y="579120"/>
            <a:ext cx="7670922" cy="994410"/>
          </a:xfrm>
          <a:prstGeom prst="rect">
            <a:avLst/>
          </a:prstGeom>
        </p:spPr>
        <p:txBody>
          <a:bodyPr anchor="t" rtlCol="false" tIns="0" lIns="0" bIns="0" rIns="0">
            <a:spAutoFit/>
          </a:bodyPr>
          <a:lstStyle/>
          <a:p>
            <a:pPr algn="l">
              <a:lnSpc>
                <a:spcPts val="7560"/>
              </a:lnSpc>
            </a:pPr>
            <a:r>
              <a:rPr lang="en-US" sz="7200">
                <a:solidFill>
                  <a:srgbClr val="17726D"/>
                </a:solidFill>
                <a:latin typeface="Inter Bold"/>
                <a:ea typeface="Inter Bold"/>
                <a:cs typeface="Inter Bold"/>
                <a:sym typeface="Inter Bold"/>
              </a:rPr>
              <a:t>XGBOOST</a:t>
            </a:r>
          </a:p>
        </p:txBody>
      </p:sp>
      <p:sp>
        <p:nvSpPr>
          <p:cNvPr name="TextBox 10" id="10"/>
          <p:cNvSpPr txBox="true"/>
          <p:nvPr/>
        </p:nvSpPr>
        <p:spPr>
          <a:xfrm rot="0">
            <a:off x="294769" y="1981896"/>
            <a:ext cx="8216098" cy="2524125"/>
          </a:xfrm>
          <a:prstGeom prst="rect">
            <a:avLst/>
          </a:prstGeom>
        </p:spPr>
        <p:txBody>
          <a:bodyPr anchor="t" rtlCol="false" tIns="0" lIns="0" bIns="0" rIns="0">
            <a:spAutoFit/>
          </a:bodyPr>
          <a:lstStyle/>
          <a:p>
            <a:pPr algn="just" marL="0" indent="0" lvl="0">
              <a:lnSpc>
                <a:spcPts val="4079"/>
              </a:lnSpc>
            </a:pPr>
            <a:r>
              <a:rPr lang="en-US" sz="2400">
                <a:solidFill>
                  <a:srgbClr val="000000"/>
                </a:solidFill>
                <a:latin typeface="Open Sans"/>
                <a:ea typeface="Open Sans"/>
                <a:cs typeface="Open Sans"/>
                <a:sym typeface="Open Sans"/>
              </a:rPr>
              <a:t>XGBoost (Extreme Gradient Boosting) is a machine learning algorithm that's used for supervised learning problems, where we want to predict a target variable based on a set of input features. It's particularly known for its speed and performance.</a:t>
            </a:r>
          </a:p>
        </p:txBody>
      </p:sp>
      <p:sp>
        <p:nvSpPr>
          <p:cNvPr name="TextBox 11" id="11"/>
          <p:cNvSpPr txBox="true"/>
          <p:nvPr/>
        </p:nvSpPr>
        <p:spPr>
          <a:xfrm rot="0">
            <a:off x="13039389" y="9807649"/>
            <a:ext cx="4955155" cy="213076"/>
          </a:xfrm>
          <a:prstGeom prst="rect">
            <a:avLst/>
          </a:prstGeom>
        </p:spPr>
        <p:txBody>
          <a:bodyPr anchor="t" rtlCol="false" tIns="0" lIns="0" bIns="0" rIns="0">
            <a:spAutoFit/>
          </a:bodyPr>
          <a:lstStyle/>
          <a:p>
            <a:pPr algn="just" marL="0" indent="0" lvl="0">
              <a:lnSpc>
                <a:spcPts val="1865"/>
              </a:lnSpc>
            </a:pPr>
            <a:r>
              <a:rPr lang="en-US" sz="1097">
                <a:solidFill>
                  <a:srgbClr val="000000"/>
                </a:solidFill>
                <a:latin typeface="Open Sans"/>
                <a:ea typeface="Open Sans"/>
                <a:cs typeface="Open Sans"/>
                <a:sym typeface="Open Sans"/>
              </a:rPr>
              <a:t>Credit: </a:t>
            </a:r>
            <a:r>
              <a:rPr lang="en-US" sz="1097" u="sng">
                <a:solidFill>
                  <a:srgbClr val="000000"/>
                </a:solidFill>
                <a:latin typeface="Open Sans"/>
                <a:ea typeface="Open Sans"/>
                <a:cs typeface="Open Sans"/>
                <a:sym typeface="Open Sans"/>
                <a:hlinkClick r:id="rId3" tooltip="https://en.wikipedia.org/wiki/Boosting_(machine_learning)#/media/File:Ensemble_Boosting.svg"/>
              </a:rPr>
              <a:t>Intuition behind the boosting algorithm</a:t>
            </a:r>
            <a:r>
              <a:rPr lang="en-US" sz="1097">
                <a:solidFill>
                  <a:srgbClr val="000000"/>
                </a:solidFill>
                <a:latin typeface="Open Sans"/>
                <a:ea typeface="Open Sans"/>
                <a:cs typeface="Open Sans"/>
                <a:sym typeface="Open Sans"/>
              </a:rPr>
              <a:t>, Author: Sirakorn Lamyai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DAGLF3NkfQQ</dc:identifier>
  <dcterms:modified xsi:type="dcterms:W3CDTF">2011-08-01T06:04:30Z</dcterms:modified>
  <cp:revision>1</cp:revision>
  <dc:title>White Green Simple and Professional Business Pitch Deck Presentation</dc:title>
</cp:coreProperties>
</file>