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notesSlides/notesSlide7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12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2" r:id="rId2"/>
    <p:sldId id="259" r:id="rId3"/>
    <p:sldId id="258" r:id="rId4"/>
    <p:sldId id="280" r:id="rId5"/>
    <p:sldId id="281" r:id="rId6"/>
    <p:sldId id="273" r:id="rId7"/>
    <p:sldId id="276" r:id="rId8"/>
    <p:sldId id="260" r:id="rId9"/>
    <p:sldId id="277" r:id="rId10"/>
    <p:sldId id="274" r:id="rId11"/>
    <p:sldId id="279" r:id="rId12"/>
    <p:sldId id="278" r:id="rId13"/>
    <p:sldId id="262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E7EE"/>
    <a:srgbClr val="AAEAF5"/>
    <a:srgbClr val="DB7DDA"/>
    <a:srgbClr val="FBB0E9"/>
    <a:srgbClr val="00D5D9"/>
    <a:srgbClr val="156D50"/>
    <a:srgbClr val="5EA174"/>
    <a:srgbClr val="1C9069"/>
    <a:srgbClr val="245832"/>
    <a:srgbClr val="235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66" autoAdjust="0"/>
  </p:normalViewPr>
  <p:slideViewPr>
    <p:cSldViewPr snapToGrid="0" showGuides="1">
      <p:cViewPr varScale="1">
        <p:scale>
          <a:sx n="68" d="100"/>
          <a:sy n="68" d="100"/>
        </p:scale>
        <p:origin x="126" y="3360"/>
      </p:cViewPr>
      <p:guideLst>
        <p:guide orient="horz" pos="1253"/>
        <p:guide pos="3863"/>
      </p:guideLst>
    </p:cSldViewPr>
  </p:slideViewPr>
  <p:outlineViewPr>
    <p:cViewPr>
      <p:scale>
        <a:sx n="33" d="100"/>
        <a:sy n="33" d="100"/>
      </p:scale>
      <p:origin x="0" y="-415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08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85379143667243"/>
          <c:y val="2.1675866688223203E-2"/>
          <c:w val="0.89814620856332761"/>
          <c:h val="0.857738411437282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text here</c:v>
                </c:pt>
                <c:pt idx="1">
                  <c:v>text here</c:v>
                </c:pt>
                <c:pt idx="2">
                  <c:v>text here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7C-4F1D-9BA3-C8EA2EFD15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text here</c:v>
                </c:pt>
                <c:pt idx="1">
                  <c:v>text here</c:v>
                </c:pt>
                <c:pt idx="2">
                  <c:v>text here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7C-4F1D-9BA3-C8EA2EFD1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5900440"/>
        <c:axId val="735899264"/>
      </c:barChart>
      <c:catAx>
        <c:axId val="735900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735899264"/>
        <c:crosses val="autoZero"/>
        <c:auto val="1"/>
        <c:lblAlgn val="ctr"/>
        <c:lblOffset val="100"/>
        <c:noMultiLvlLbl val="0"/>
      </c:catAx>
      <c:valAx>
        <c:axId val="73589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735900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task 1</cx:pt>
          <cx:pt idx="1">task 2</cx:pt>
          <cx:pt idx="2">task 3</cx:pt>
          <cx:pt idx="3">task 4</cx:pt>
          <cx:pt idx="4">task 5</cx:pt>
          <cx:pt idx="5">task 6</cx:pt>
          <cx:pt idx="6">task 7</cx:pt>
          <cx:pt idx="7">task 8</cx:pt>
        </cx:lvl>
      </cx:strDim>
      <cx:numDim type="val">
        <cx:f>Sheet1!$B$2:$B$9</cx:f>
        <cx:lvl ptCount="8" formatCode="G/通用格式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plotArea>
      <cx:plotAreaRegion>
        <cx:series layoutId="waterfall" uniqueId="{15FA4EFF-390E-495C-AF5D-EB91699CECA6}">
          <cx:tx>
            <cx:txData>
              <cx:f>Sheet1!$B$1</cx:f>
              <cx:v>系列 1</cx:v>
            </cx:txData>
          </cx:tx>
          <cx:dataPt idx="0">
            <cx:spPr>
              <a:solidFill>
                <a:srgbClr val="000000">
                  <a:lumMod val="50000"/>
                  <a:lumOff val="50000"/>
                  <a:alpha val="20000"/>
                </a:srgbClr>
              </a:solidFill>
            </cx:spPr>
          </cx:dataPt>
          <cx:dataPt idx="1">
            <cx:spPr>
              <a:solidFill>
                <a:srgbClr val="B651C4"/>
              </a:solidFill>
            </cx:spPr>
          </cx:dataPt>
          <cx:dataPt idx="2">
            <cx:spPr>
              <a:solidFill>
                <a:srgbClr val="B651C4"/>
              </a:solidFill>
            </cx:spPr>
          </cx:dataPt>
          <cx:dataPt idx="3">
            <cx:spPr>
              <a:solidFill>
                <a:srgbClr val="00CAD0"/>
              </a:solidFill>
            </cx:spPr>
          </cx:dataPt>
          <cx:dataPt idx="4">
            <cx:spPr>
              <a:solidFill>
                <a:srgbClr val="000000">
                  <a:lumMod val="50000"/>
                  <a:lumOff val="50000"/>
                  <a:alpha val="20000"/>
                </a:srgbClr>
              </a:solidFill>
            </cx:spPr>
          </cx:dataPt>
          <cx:dataPt idx="5">
            <cx:spPr>
              <a:solidFill>
                <a:srgbClr val="00CAD0"/>
              </a:solidFill>
            </cx:spPr>
          </cx:dataPt>
          <cx:dataPt idx="6">
            <cx:spPr>
              <a:solidFill>
                <a:srgbClr val="000000">
                  <a:lumMod val="50000"/>
                  <a:lumOff val="50000"/>
                  <a:alpha val="20000"/>
                </a:srgbClr>
              </a:solidFill>
            </cx:spPr>
          </cx:dataPt>
          <cx:dataPt idx="7">
            <cx:spPr>
              <a:solidFill>
                <a:srgbClr val="000000">
                  <a:lumMod val="50000"/>
                  <a:lumOff val="50000"/>
                  <a:alpha val="20000"/>
                </a:srgbClr>
              </a:solidFill>
            </cx:spPr>
          </cx:dataPt>
          <cx:dataLabels>
            <cx:visibility seriesName="0" categoryName="0" value="1"/>
          </cx:dataLabels>
          <cx:dataId val="0"/>
          <cx:layoutPr>
            <cx:visibility connectorLines="1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1"/>
        <cx:tickLabels/>
      </cx:axis>
      <cx:axis id="1">
        <cx:valScaling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9D74C39-3B15-4CE7-A389-3B1ED4B76D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D853CF-E253-4F4C-BC60-1A6FD269D5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D586-13B1-4C92-B1F5-5AFCDCC4C690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49D32-28C5-4A6E-82C2-12EADA61D0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7A1D0A-0B29-47E8-9D76-E002739D08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D223-7B7B-4E4A-A2F3-62B8256FF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80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23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64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7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5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862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2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33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94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04FCDBEF-210E-466E-A5F6-4B671E7325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180" r="20000" b="9438"/>
          <a:stretch/>
        </p:blipFill>
        <p:spPr>
          <a:xfrm flipH="1">
            <a:off x="1" y="-2"/>
            <a:ext cx="12191999" cy="6858002"/>
          </a:xfrm>
          <a:prstGeom prst="rect">
            <a:avLst/>
          </a:prstGeo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5800" y="6049028"/>
            <a:ext cx="5568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6049028"/>
            <a:ext cx="5568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</a:t>
            </a:r>
            <a:endParaRPr lang="en-US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053" y="3035101"/>
            <a:ext cx="6313061" cy="757130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l">
              <a:defRPr lang="zh-CN" altLang="en-US" sz="4800" b="1" dirty="0">
                <a:solidFill>
                  <a:schemeClr val="bg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23681" y="4357150"/>
            <a:ext cx="2495804" cy="521161"/>
          </a:xfrm>
          <a:prstGeom prst="roundRect">
            <a:avLst>
              <a:gd name="adj" fmla="val 0"/>
            </a:avLst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zh-CN" altLang="en-US" sz="1400" b="1">
                <a:solidFill>
                  <a:schemeClr val="bg1"/>
                </a:solidFill>
              </a:defRPr>
            </a:lvl1pPr>
          </a:lstStyle>
          <a:p>
            <a:pPr marL="228600" lvl="0" indent="-228600" defTabSz="914354"/>
            <a:r>
              <a:rPr lang="en-US" altLang="zh-CN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836027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2023/7/6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BFD7042-E6B1-4E7A-9794-259105F106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180" r="20000" b="9438"/>
          <a:stretch/>
        </p:blipFill>
        <p:spPr>
          <a:xfrm flipH="1">
            <a:off x="1" y="-2"/>
            <a:ext cx="12191999" cy="685800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BCC36BD-ECAB-43C4-8B7A-A3558843E7E6}"/>
              </a:ext>
            </a:extLst>
          </p:cNvPr>
          <p:cNvSpPr/>
          <p:nvPr userDrawn="1"/>
        </p:nvSpPr>
        <p:spPr>
          <a:xfrm>
            <a:off x="0" y="-2"/>
            <a:ext cx="12192000" cy="6858002"/>
          </a:xfrm>
          <a:prstGeom prst="rect">
            <a:avLst/>
          </a:prstGeom>
          <a:gradFill>
            <a:gsLst>
              <a:gs pos="0">
                <a:schemeClr val="accent5">
                  <a:alpha val="80000"/>
                </a:schemeClr>
              </a:gs>
              <a:gs pos="100000">
                <a:schemeClr val="accent3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3675743"/>
            <a:ext cx="6466114" cy="5355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zh-CN" altLang="en-US" sz="3200">
                <a:solidFill>
                  <a:schemeClr val="bg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60401" y="4211274"/>
            <a:ext cx="6466114" cy="313932"/>
          </a:xfrm>
        </p:spPr>
        <p:txBody>
          <a:bodyPr wrap="square">
            <a:spAutoFit/>
          </a:bodyPr>
          <a:lstStyle>
            <a:lvl1pPr marL="0" indent="0">
              <a:buNone/>
              <a:defRPr lang="en-US" altLang="zh-CN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770707-6891-45D7-8453-9D1A4B29AC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180" r="20000" b="9438"/>
          <a:stretch/>
        </p:blipFill>
        <p:spPr>
          <a:xfrm>
            <a:off x="1" y="-2"/>
            <a:ext cx="12191999" cy="6858002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11610" y="3143575"/>
            <a:ext cx="6046007" cy="1421928"/>
          </a:xfrm>
        </p:spPr>
        <p:txBody>
          <a:bodyPr vert="horz" wrap="square" lIns="91440" tIns="45720" rIns="91440" bIns="45720" rtlCol="0" anchor="b">
            <a:spAutoFit/>
          </a:bodyPr>
          <a:lstStyle>
            <a:lvl1pPr marL="0" indent="0">
              <a:buNone/>
              <a:defRPr lang="en-US" altLang="zh-CN" sz="4800" b="1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34614" y="6026512"/>
            <a:ext cx="3084286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3101" y="6026512"/>
            <a:ext cx="3084286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2023/7/6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20.png"/><Relationship Id="rId4" Type="http://schemas.microsoft.com/office/2014/relationships/chartEx" Target="../charts/chartEx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Relationship Id="rId4" Type="http://schemas.openxmlformats.org/officeDocument/2006/relationships/hyperlink" Target="https://so.csdn.net/so/search?q=%E5%B5%8C%E5%85%A5%E5%BC%8F&amp;spm=1001.2101.3001.702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DCA18704-1E29-47A7-B96F-2ED3EC8259C0}"/>
              </a:ext>
            </a:extLst>
          </p:cNvPr>
          <p:cNvSpPr txBox="1">
            <a:spLocks/>
          </p:cNvSpPr>
          <p:nvPr/>
        </p:nvSpPr>
        <p:spPr>
          <a:xfrm>
            <a:off x="-543641" y="949203"/>
            <a:ext cx="7977031" cy="230832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8000" dirty="0">
                <a:solidFill>
                  <a:schemeClr val="bg1">
                    <a:alpha val="2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Embedded Testing</a:t>
            </a:r>
            <a:endParaRPr lang="en-GB" sz="8000" dirty="0">
              <a:solidFill>
                <a:schemeClr val="bg1">
                  <a:alpha val="2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665" y="3471249"/>
            <a:ext cx="6313061" cy="75713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嵌入式测试流程</a:t>
            </a:r>
            <a:endParaRPr lang="en-GB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F105A63D-5B46-43D3-ABAB-7B22F74FA150}"/>
              </a:ext>
            </a:extLst>
          </p:cNvPr>
          <p:cNvGrpSpPr/>
          <p:nvPr/>
        </p:nvGrpSpPr>
        <p:grpSpPr>
          <a:xfrm>
            <a:off x="11297288" y="813484"/>
            <a:ext cx="162490" cy="70075"/>
            <a:chOff x="11762525" y="893108"/>
            <a:chExt cx="210802" cy="40571"/>
          </a:xfrm>
        </p:grpSpPr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0E39599-4EAE-4E6A-A419-FD96733AC1AC}"/>
                </a:ext>
              </a:extLst>
            </p:cNvPr>
            <p:cNvCxnSpPr>
              <a:cxnSpLocks/>
            </p:cNvCxnSpPr>
            <p:nvPr/>
          </p:nvCxnSpPr>
          <p:spPr>
            <a:xfrm>
              <a:off x="11762525" y="893108"/>
              <a:ext cx="210778" cy="0"/>
            </a:xfrm>
            <a:prstGeom prst="line">
              <a:avLst/>
            </a:prstGeom>
            <a:ln w="19050" cap="rnd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37BC9BD3-E990-461F-AC9F-5765BF42EAD2}"/>
                </a:ext>
              </a:extLst>
            </p:cNvPr>
            <p:cNvCxnSpPr>
              <a:cxnSpLocks/>
            </p:cNvCxnSpPr>
            <p:nvPr/>
          </p:nvCxnSpPr>
          <p:spPr>
            <a:xfrm>
              <a:off x="11849041" y="933679"/>
              <a:ext cx="124286" cy="0"/>
            </a:xfrm>
            <a:prstGeom prst="line">
              <a:avLst/>
            </a:prstGeom>
            <a:ln w="19050" cap="rnd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27666EF-AA12-4DF0-BF89-E63475BEE0EA}"/>
              </a:ext>
            </a:extLst>
          </p:cNvPr>
          <p:cNvGrpSpPr/>
          <p:nvPr/>
        </p:nvGrpSpPr>
        <p:grpSpPr>
          <a:xfrm>
            <a:off x="848155" y="4449731"/>
            <a:ext cx="1947434" cy="313932"/>
            <a:chOff x="7068051" y="5966739"/>
            <a:chExt cx="1947434" cy="313932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D71416E-0DAB-43EE-904F-56CA1E648438}"/>
                </a:ext>
              </a:extLst>
            </p:cNvPr>
            <p:cNvSpPr txBox="1">
              <a:spLocks/>
            </p:cNvSpPr>
            <p:nvPr/>
          </p:nvSpPr>
          <p:spPr>
            <a:xfrm>
              <a:off x="7068051" y="5966739"/>
              <a:ext cx="614165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algn="r" defTabSz="91433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zh-CN" sz="1600" b="0" dirty="0">
                  <a:ln w="12700">
                    <a:noFill/>
                  </a:ln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en-US" altLang="zh-CN" sz="1200" b="0" dirty="0">
                <a:ln w="12700">
                  <a:noFill/>
                </a:ln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52C0FF0-B3F2-403F-82A4-DF0FEC6BCA32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5966739"/>
              <a:ext cx="614165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algn="r" defTabSz="91433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zh-CN" sz="1600" b="0" dirty="0">
                  <a:ln w="12700">
                    <a:noFill/>
                  </a:ln>
                  <a:solidFill>
                    <a:schemeClr val="bg1">
                      <a:alpha val="2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en-US" altLang="zh-CN" sz="1200" b="0" dirty="0">
                <a:ln w="12700">
                  <a:noFill/>
                </a:ln>
                <a:solidFill>
                  <a:schemeClr val="bg1">
                    <a:alpha val="2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EB44371-1AA6-4143-B09B-BC8CB76A275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216" y="6099893"/>
              <a:ext cx="685794" cy="0"/>
            </a:xfrm>
            <a:prstGeom prst="line">
              <a:avLst/>
            </a:prstGeom>
            <a:ln w="12700"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074F2EE2-2E47-DA98-99D7-0737765D95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22325" y="4886521"/>
            <a:ext cx="1645601" cy="533891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He Cong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138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4169229"/>
            <a:ext cx="6466114" cy="535531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AI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机器人发展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1" y="4704760"/>
            <a:ext cx="6466114" cy="313932"/>
          </a:xfrm>
        </p:spPr>
        <p:txBody>
          <a:bodyPr/>
          <a:lstStyle/>
          <a:p>
            <a:r>
              <a:rPr lang="en-GB" altLang="zh-CN" dirty="0">
                <a:cs typeface="+mn-ea"/>
                <a:sym typeface="+mn-lt"/>
              </a:rPr>
              <a:t>When you copy &amp; paste, choose "keep text only" option.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pPr/>
              <a:t>10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E5CA52-386C-48B1-A1A8-B9817D1C5FE5}"/>
              </a:ext>
            </a:extLst>
          </p:cNvPr>
          <p:cNvSpPr txBox="1">
            <a:spLocks/>
          </p:cNvSpPr>
          <p:nvPr/>
        </p:nvSpPr>
        <p:spPr>
          <a:xfrm>
            <a:off x="660401" y="2327088"/>
            <a:ext cx="6466114" cy="10895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7200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en-GB" sz="72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874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lt"/>
                <a:ea typeface="+mn-ea"/>
                <a:cs typeface="+mn-ea"/>
                <a:sym typeface="+mn-lt"/>
              </a:rPr>
              <a:t>Use "Title Only" Layout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92A2C9B-2374-478D-B0B8-3A52B25C9EB8}"/>
              </a:ext>
            </a:extLst>
          </p:cNvPr>
          <p:cNvSpPr txBox="1"/>
          <p:nvPr/>
        </p:nvSpPr>
        <p:spPr>
          <a:xfrm>
            <a:off x="646639" y="4559744"/>
            <a:ext cx="348252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00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</a:lstStyle>
          <a:p>
            <a:pPr algn="l"/>
            <a:r>
              <a:rPr lang="en-US" altLang="zh-CN" dirty="0">
                <a:cs typeface="+mn-ea"/>
                <a:sym typeface="+mn-lt"/>
              </a:rPr>
              <a:t>Theme  color makes PPT more convenient to change.</a:t>
            </a:r>
          </a:p>
          <a:p>
            <a:pPr algn="l"/>
            <a:r>
              <a:rPr lang="en-US" altLang="zh-CN" dirty="0">
                <a:cs typeface="+mn-ea"/>
                <a:sym typeface="+mn-lt"/>
              </a:rPr>
              <a:t>Adjust the spacing to adapt to Chinese typesetting, use the reference line in PPT.</a:t>
            </a:r>
          </a:p>
          <a:p>
            <a:pPr algn="l"/>
            <a:r>
              <a:rPr lang="en-US" altLang="zh-CN" dirty="0">
                <a:cs typeface="+mn-ea"/>
                <a:sym typeface="+mn-lt"/>
              </a:rPr>
              <a:t>Unified fonts make reading more </a:t>
            </a:r>
            <a:r>
              <a:rPr lang="en-US" altLang="zh-CN" dirty="0" err="1">
                <a:cs typeface="+mn-ea"/>
                <a:sym typeface="+mn-lt"/>
              </a:rPr>
              <a:t>fluent.Copy</a:t>
            </a:r>
            <a:r>
              <a:rPr lang="en-US" altLang="zh-CN" dirty="0">
                <a:cs typeface="+mn-ea"/>
                <a:sym typeface="+mn-lt"/>
              </a:rPr>
              <a:t> paste fonts. Choose the only </a:t>
            </a:r>
            <a:r>
              <a:rPr lang="en-US" altLang="zh-CN" dirty="0" err="1">
                <a:cs typeface="+mn-ea"/>
                <a:sym typeface="+mn-lt"/>
              </a:rPr>
              <a:t>optio</a:t>
            </a:r>
            <a:r>
              <a:rPr lang="en-US" altLang="zh-CN" dirty="0">
                <a:cs typeface="+mn-ea"/>
                <a:sym typeface="+mn-lt"/>
              </a:rPr>
              <a:t> to retain text……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F9AAC20-9163-4909-8139-2DE55917CAF0}"/>
              </a:ext>
            </a:extLst>
          </p:cNvPr>
          <p:cNvSpPr/>
          <p:nvPr/>
        </p:nvSpPr>
        <p:spPr>
          <a:xfrm>
            <a:off x="673099" y="1674096"/>
            <a:ext cx="4096965" cy="369332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buSzPct val="25000"/>
            </a:pPr>
            <a:r>
              <a:rPr lang="en-US" altLang="zh-CN" b="1" u="sng" dirty="0">
                <a:solidFill>
                  <a:schemeClr val="accent1"/>
                </a:solidFill>
                <a:cs typeface="+mn-ea"/>
                <a:sym typeface="+mn-lt"/>
              </a:rPr>
              <a:t>Supporting text here.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2" name="图表 31">
                <a:extLst>
                  <a:ext uri="{FF2B5EF4-FFF2-40B4-BE49-F238E27FC236}">
                    <a16:creationId xmlns:a16="http://schemas.microsoft.com/office/drawing/2014/main" id="{76E7B81C-D276-4A8D-BD3C-F7147F62DB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7513495"/>
                  </p:ext>
                </p:extLst>
              </p:nvPr>
            </p:nvGraphicFramePr>
            <p:xfrm>
              <a:off x="4971297" y="1766171"/>
              <a:ext cx="6574064" cy="427646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32" name="图表 31">
                <a:extLst>
                  <a:ext uri="{FF2B5EF4-FFF2-40B4-BE49-F238E27FC236}">
                    <a16:creationId xmlns:a16="http://schemas.microsoft.com/office/drawing/2014/main" id="{76E7B81C-D276-4A8D-BD3C-F7147F62DB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1297" y="1766171"/>
                <a:ext cx="6574064" cy="42764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85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lt"/>
                <a:ea typeface="+mn-ea"/>
                <a:cs typeface="+mn-ea"/>
                <a:sym typeface="+mn-lt"/>
              </a:rPr>
              <a:t>Use "Title Only" Layout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668156-549B-421B-B149-B33E1FFC300E}"/>
              </a:ext>
            </a:extLst>
          </p:cNvPr>
          <p:cNvSpPr txBox="1"/>
          <p:nvPr/>
        </p:nvSpPr>
        <p:spPr>
          <a:xfrm>
            <a:off x="578369" y="1715371"/>
            <a:ext cx="46735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Unified fonts </a:t>
            </a:r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make reading more fluent.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71AEBC-F0EE-4891-9B5F-67A60E106EFE}"/>
              </a:ext>
            </a:extLst>
          </p:cNvPr>
          <p:cNvSpPr/>
          <p:nvPr/>
        </p:nvSpPr>
        <p:spPr>
          <a:xfrm>
            <a:off x="660400" y="3453410"/>
            <a:ext cx="3330575" cy="2628374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0E74A8-A4AC-4E6F-BC0B-6CC6E15ECD5D}"/>
              </a:ext>
            </a:extLst>
          </p:cNvPr>
          <p:cNvSpPr txBox="1"/>
          <p:nvPr/>
        </p:nvSpPr>
        <p:spPr>
          <a:xfrm>
            <a:off x="863608" y="4008875"/>
            <a:ext cx="2934872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0" sz="1200" b="1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r>
              <a:rPr lang="en-US" altLang="zh-CN" sz="1400" dirty="0">
                <a:cs typeface="+mn-ea"/>
                <a:sym typeface="+mn-lt"/>
              </a:rPr>
              <a:t>Supporting text here.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2DC8C-EA47-4E96-8F76-32030AEC7C8E}"/>
              </a:ext>
            </a:extLst>
          </p:cNvPr>
          <p:cNvSpPr txBox="1"/>
          <p:nvPr/>
        </p:nvSpPr>
        <p:spPr>
          <a:xfrm>
            <a:off x="863608" y="4439279"/>
            <a:ext cx="2739644" cy="12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defTabSz="913765">
              <a:lnSpc>
                <a:spcPct val="150000"/>
              </a:lnSpc>
              <a:buSzPct val="25000"/>
              <a:defRPr sz="10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cs typeface="+mn-ea"/>
                <a:sym typeface="+mn-lt"/>
              </a:rPr>
              <a:t>Adjust the spacing to adapt to Chinese typesetting, use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cs typeface="+mn-ea"/>
                <a:sym typeface="+mn-lt"/>
              </a:rPr>
              <a:t>threference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cs typeface="+mn-ea"/>
                <a:sym typeface="+mn-lt"/>
              </a:rPr>
              <a:t> line in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cs typeface="+mn-ea"/>
                <a:sym typeface="+mn-lt"/>
              </a:rPr>
              <a:t>PPT.Unified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cs typeface="+mn-ea"/>
                <a:sym typeface="+mn-lt"/>
              </a:rPr>
              <a:t> fonts make reading more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cs typeface="+mn-ea"/>
                <a:sym typeface="+mn-lt"/>
              </a:rPr>
              <a:t>fluent.Copy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cs typeface="+mn-ea"/>
                <a:sym typeface="+mn-lt"/>
              </a:rPr>
              <a:t> paste fonts. Choose the only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cs typeface="+mn-ea"/>
                <a:sym typeface="+mn-lt"/>
              </a:rPr>
              <a:t>optio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cs typeface="+mn-ea"/>
                <a:sym typeface="+mn-lt"/>
              </a:rPr>
              <a:t> to retain text……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48B6560-674E-4E57-9B3F-372959E6DB85}"/>
              </a:ext>
            </a:extLst>
          </p:cNvPr>
          <p:cNvSpPr txBox="1"/>
          <p:nvPr/>
        </p:nvSpPr>
        <p:spPr>
          <a:xfrm>
            <a:off x="5990494" y="3277792"/>
            <a:ext cx="127448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0" sz="1200" b="1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r>
              <a:rPr lang="en-US" altLang="zh-CN" sz="1400" dirty="0">
                <a:cs typeface="+mn-ea"/>
                <a:sym typeface="+mn-lt"/>
              </a:rPr>
              <a:t>Text here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CE5E1FF-9D1A-456C-A5B4-6BE83043C1F1}"/>
              </a:ext>
            </a:extLst>
          </p:cNvPr>
          <p:cNvSpPr/>
          <p:nvPr/>
        </p:nvSpPr>
        <p:spPr>
          <a:xfrm>
            <a:off x="3571310" y="3453410"/>
            <a:ext cx="419665" cy="419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0B28DF3A-E61F-4864-9B0B-DD28C656BDB1}"/>
              </a:ext>
            </a:extLst>
          </p:cNvPr>
          <p:cNvSpPr/>
          <p:nvPr/>
        </p:nvSpPr>
        <p:spPr bwMode="auto">
          <a:xfrm>
            <a:off x="3684041" y="3574814"/>
            <a:ext cx="194198" cy="176858"/>
          </a:xfrm>
          <a:custGeom>
            <a:avLst/>
            <a:gdLst>
              <a:gd name="connsiteX0" fmla="*/ 125329 w 533400"/>
              <a:gd name="connsiteY0" fmla="*/ 229221 h 485775"/>
              <a:gd name="connsiteX1" fmla="*/ 125329 w 533400"/>
              <a:gd name="connsiteY1" fmla="*/ 276846 h 485775"/>
              <a:gd name="connsiteX2" fmla="*/ 144379 w 533400"/>
              <a:gd name="connsiteY2" fmla="*/ 276846 h 485775"/>
              <a:gd name="connsiteX3" fmla="*/ 144379 w 533400"/>
              <a:gd name="connsiteY3" fmla="*/ 229221 h 485775"/>
              <a:gd name="connsiteX4" fmla="*/ 392029 w 533400"/>
              <a:gd name="connsiteY4" fmla="*/ 229221 h 485775"/>
              <a:gd name="connsiteX5" fmla="*/ 392029 w 533400"/>
              <a:gd name="connsiteY5" fmla="*/ 276846 h 485775"/>
              <a:gd name="connsiteX6" fmla="*/ 411079 w 533400"/>
              <a:gd name="connsiteY6" fmla="*/ 276846 h 485775"/>
              <a:gd name="connsiteX7" fmla="*/ 411079 w 533400"/>
              <a:gd name="connsiteY7" fmla="*/ 229221 h 485775"/>
              <a:gd name="connsiteX8" fmla="*/ 534904 w 533400"/>
              <a:gd name="connsiteY8" fmla="*/ 229221 h 485775"/>
              <a:gd name="connsiteX9" fmla="*/ 534904 w 533400"/>
              <a:gd name="connsiteY9" fmla="*/ 486396 h 485775"/>
              <a:gd name="connsiteX10" fmla="*/ 1504 w 533400"/>
              <a:gd name="connsiteY10" fmla="*/ 486396 h 485775"/>
              <a:gd name="connsiteX11" fmla="*/ 1504 w 533400"/>
              <a:gd name="connsiteY11" fmla="*/ 229221 h 485775"/>
              <a:gd name="connsiteX12" fmla="*/ 125329 w 533400"/>
              <a:gd name="connsiteY12" fmla="*/ 229221 h 485775"/>
              <a:gd name="connsiteX13" fmla="*/ 411079 w 533400"/>
              <a:gd name="connsiteY13" fmla="*/ 621 h 485775"/>
              <a:gd name="connsiteX14" fmla="*/ 411079 w 533400"/>
              <a:gd name="connsiteY14" fmla="*/ 114921 h 485775"/>
              <a:gd name="connsiteX15" fmla="*/ 534904 w 533400"/>
              <a:gd name="connsiteY15" fmla="*/ 114921 h 485775"/>
              <a:gd name="connsiteX16" fmla="*/ 534904 w 533400"/>
              <a:gd name="connsiteY16" fmla="*/ 210171 h 485775"/>
              <a:gd name="connsiteX17" fmla="*/ 1504 w 533400"/>
              <a:gd name="connsiteY17" fmla="*/ 210171 h 485775"/>
              <a:gd name="connsiteX18" fmla="*/ 1504 w 533400"/>
              <a:gd name="connsiteY18" fmla="*/ 114921 h 485775"/>
              <a:gd name="connsiteX19" fmla="*/ 125329 w 533400"/>
              <a:gd name="connsiteY19" fmla="*/ 114921 h 485775"/>
              <a:gd name="connsiteX20" fmla="*/ 125329 w 533400"/>
              <a:gd name="connsiteY20" fmla="*/ 621 h 485775"/>
              <a:gd name="connsiteX21" fmla="*/ 411079 w 533400"/>
              <a:gd name="connsiteY21" fmla="*/ 621 h 485775"/>
              <a:gd name="connsiteX22" fmla="*/ 392029 w 533400"/>
              <a:gd name="connsiteY22" fmla="*/ 19671 h 485775"/>
              <a:gd name="connsiteX23" fmla="*/ 144379 w 533400"/>
              <a:gd name="connsiteY23" fmla="*/ 19671 h 485775"/>
              <a:gd name="connsiteX24" fmla="*/ 144379 w 533400"/>
              <a:gd name="connsiteY24" fmla="*/ 114921 h 485775"/>
              <a:gd name="connsiteX25" fmla="*/ 392029 w 533400"/>
              <a:gd name="connsiteY25" fmla="*/ 114921 h 485775"/>
              <a:gd name="connsiteX26" fmla="*/ 392029 w 533400"/>
              <a:gd name="connsiteY26" fmla="*/ 19671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3400" h="485775">
                <a:moveTo>
                  <a:pt x="125329" y="229221"/>
                </a:moveTo>
                <a:lnTo>
                  <a:pt x="125329" y="276846"/>
                </a:lnTo>
                <a:lnTo>
                  <a:pt x="144379" y="276846"/>
                </a:lnTo>
                <a:lnTo>
                  <a:pt x="144379" y="229221"/>
                </a:lnTo>
                <a:lnTo>
                  <a:pt x="392029" y="229221"/>
                </a:lnTo>
                <a:lnTo>
                  <a:pt x="392029" y="276846"/>
                </a:lnTo>
                <a:lnTo>
                  <a:pt x="411079" y="276846"/>
                </a:lnTo>
                <a:lnTo>
                  <a:pt x="411079" y="229221"/>
                </a:lnTo>
                <a:lnTo>
                  <a:pt x="534904" y="229221"/>
                </a:lnTo>
                <a:lnTo>
                  <a:pt x="534904" y="486396"/>
                </a:lnTo>
                <a:lnTo>
                  <a:pt x="1504" y="486396"/>
                </a:lnTo>
                <a:lnTo>
                  <a:pt x="1504" y="229221"/>
                </a:lnTo>
                <a:lnTo>
                  <a:pt x="125329" y="229221"/>
                </a:lnTo>
                <a:close/>
                <a:moveTo>
                  <a:pt x="411079" y="621"/>
                </a:moveTo>
                <a:lnTo>
                  <a:pt x="411079" y="114921"/>
                </a:lnTo>
                <a:lnTo>
                  <a:pt x="534904" y="114921"/>
                </a:lnTo>
                <a:lnTo>
                  <a:pt x="534904" y="210171"/>
                </a:lnTo>
                <a:lnTo>
                  <a:pt x="1504" y="210171"/>
                </a:lnTo>
                <a:lnTo>
                  <a:pt x="1504" y="114921"/>
                </a:lnTo>
                <a:lnTo>
                  <a:pt x="125329" y="114921"/>
                </a:lnTo>
                <a:lnTo>
                  <a:pt x="125329" y="621"/>
                </a:lnTo>
                <a:lnTo>
                  <a:pt x="411079" y="621"/>
                </a:lnTo>
                <a:close/>
                <a:moveTo>
                  <a:pt x="392029" y="19671"/>
                </a:moveTo>
                <a:lnTo>
                  <a:pt x="144379" y="19671"/>
                </a:lnTo>
                <a:lnTo>
                  <a:pt x="144379" y="114921"/>
                </a:lnTo>
                <a:lnTo>
                  <a:pt x="392029" y="114921"/>
                </a:lnTo>
                <a:lnTo>
                  <a:pt x="392029" y="196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96A8500-0AB9-4217-BCFA-EAFA0C104DF3}"/>
              </a:ext>
            </a:extLst>
          </p:cNvPr>
          <p:cNvSpPr txBox="1"/>
          <p:nvPr/>
        </p:nvSpPr>
        <p:spPr>
          <a:xfrm>
            <a:off x="5990494" y="3961225"/>
            <a:ext cx="127448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0" sz="1200" b="1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r>
              <a:rPr lang="en-US" altLang="zh-CN" sz="1400" dirty="0">
                <a:cs typeface="+mn-ea"/>
                <a:sym typeface="+mn-lt"/>
              </a:rPr>
              <a:t>Text here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A8C2CD-9B1D-4D4D-9C32-277A4D7B31A1}"/>
              </a:ext>
            </a:extLst>
          </p:cNvPr>
          <p:cNvSpPr txBox="1"/>
          <p:nvPr/>
        </p:nvSpPr>
        <p:spPr>
          <a:xfrm>
            <a:off x="5990494" y="4644658"/>
            <a:ext cx="127448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0" sz="1200" b="1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r>
              <a:rPr lang="en-US" altLang="zh-CN" sz="1400" dirty="0">
                <a:cs typeface="+mn-ea"/>
                <a:sym typeface="+mn-lt"/>
              </a:rPr>
              <a:t>Text here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FCD423A-D4F5-48CA-8A06-AB2658E2DCC6}"/>
              </a:ext>
            </a:extLst>
          </p:cNvPr>
          <p:cNvSpPr txBox="1"/>
          <p:nvPr/>
        </p:nvSpPr>
        <p:spPr>
          <a:xfrm>
            <a:off x="5990494" y="5328090"/>
            <a:ext cx="127448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0" sz="1200" b="1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r>
              <a:rPr lang="en-US" altLang="zh-CN" sz="1400" dirty="0">
                <a:cs typeface="+mn-ea"/>
                <a:sym typeface="+mn-lt"/>
              </a:rPr>
              <a:t>Text here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4F107AB-E9AE-45E2-AA0B-48E3819A0B6F}"/>
              </a:ext>
            </a:extLst>
          </p:cNvPr>
          <p:cNvSpPr txBox="1"/>
          <p:nvPr/>
        </p:nvSpPr>
        <p:spPr>
          <a:xfrm>
            <a:off x="8188317" y="3326895"/>
            <a:ext cx="3330575" cy="54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0" sz="1050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r>
              <a:rPr lang="en-US" dirty="0">
                <a:cs typeface="+mn-ea"/>
                <a:sym typeface="+mn-lt"/>
              </a:rPr>
              <a:t>Adjust the spacing to adapt to Chinese typesetting, use the reference line in PPT.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DFD515-EB6A-439D-AB5D-A1F64E9DA82A}"/>
              </a:ext>
            </a:extLst>
          </p:cNvPr>
          <p:cNvSpPr txBox="1"/>
          <p:nvPr/>
        </p:nvSpPr>
        <p:spPr>
          <a:xfrm>
            <a:off x="8188317" y="4013086"/>
            <a:ext cx="3330575" cy="54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0" sz="1050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r>
              <a:rPr lang="en-US" dirty="0">
                <a:cs typeface="+mn-ea"/>
                <a:sym typeface="+mn-lt"/>
              </a:rPr>
              <a:t>Adjust the spacing to adapt to Chinese typesetting, use the reference line in PPT.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463F819-119F-483C-B138-57E9877C0005}"/>
              </a:ext>
            </a:extLst>
          </p:cNvPr>
          <p:cNvSpPr txBox="1"/>
          <p:nvPr/>
        </p:nvSpPr>
        <p:spPr>
          <a:xfrm>
            <a:off x="8188317" y="4699277"/>
            <a:ext cx="3330575" cy="54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0" sz="1050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r>
              <a:rPr lang="en-US" dirty="0">
                <a:cs typeface="+mn-ea"/>
                <a:sym typeface="+mn-lt"/>
              </a:rPr>
              <a:t>Adjust the spacing to adapt to Chinese typesetting, use the reference line in PPT.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C046FD-F51E-47C5-9812-57AD40E32F9B}"/>
              </a:ext>
            </a:extLst>
          </p:cNvPr>
          <p:cNvSpPr txBox="1"/>
          <p:nvPr/>
        </p:nvSpPr>
        <p:spPr>
          <a:xfrm>
            <a:off x="8188317" y="5385469"/>
            <a:ext cx="3330575" cy="54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0" sz="1050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r>
              <a:rPr lang="en-US" dirty="0">
                <a:cs typeface="+mn-ea"/>
                <a:sym typeface="+mn-lt"/>
              </a:rPr>
              <a:t>Adjust the spacing to adapt to Chinese typesetting, use the reference line in PPT.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9D7BF0-6F1E-4959-979D-DA4E79A0A435}"/>
              </a:ext>
            </a:extLst>
          </p:cNvPr>
          <p:cNvSpPr/>
          <p:nvPr/>
        </p:nvSpPr>
        <p:spPr>
          <a:xfrm flipV="1">
            <a:off x="6072525" y="6061465"/>
            <a:ext cx="191135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4B10F44-47EB-4886-A63C-B9B848980778}"/>
              </a:ext>
            </a:extLst>
          </p:cNvPr>
          <p:cNvSpPr txBox="1"/>
          <p:nvPr/>
        </p:nvSpPr>
        <p:spPr>
          <a:xfrm>
            <a:off x="6072525" y="1797668"/>
            <a:ext cx="5134451" cy="78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defTabSz="913765">
              <a:lnSpc>
                <a:spcPct val="150000"/>
              </a:lnSpc>
              <a:buSzPct val="25000"/>
              <a:defRPr sz="10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cs typeface="+mn-ea"/>
                <a:sym typeface="+mn-lt"/>
              </a:rPr>
              <a:t>Adjust the spacing to adapt to Chinese typesetting, use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cs typeface="+mn-ea"/>
                <a:sym typeface="+mn-lt"/>
              </a:rPr>
              <a:t>threference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cs typeface="+mn-ea"/>
                <a:sym typeface="+mn-lt"/>
              </a:rPr>
              <a:t> line in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cs typeface="+mn-ea"/>
                <a:sym typeface="+mn-lt"/>
              </a:rPr>
              <a:t>PPT.Unified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cs typeface="+mn-ea"/>
                <a:sym typeface="+mn-lt"/>
              </a:rPr>
              <a:t> fonts make reading more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cs typeface="+mn-ea"/>
                <a:sym typeface="+mn-lt"/>
              </a:rPr>
              <a:t>fluent.Copy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cs typeface="+mn-ea"/>
                <a:sym typeface="+mn-lt"/>
              </a:rPr>
              <a:t> paste fonts. Choose the only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cs typeface="+mn-ea"/>
                <a:sym typeface="+mn-lt"/>
              </a:rPr>
              <a:t>optio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cs typeface="+mn-ea"/>
                <a:sym typeface="+mn-lt"/>
              </a:rPr>
              <a:t> to retain text……</a:t>
            </a:r>
          </a:p>
        </p:txBody>
      </p:sp>
    </p:spTree>
    <p:extLst>
      <p:ext uri="{BB962C8B-B14F-4D97-AF65-F5344CB8AC3E}">
        <p14:creationId xmlns:p14="http://schemas.microsoft.com/office/powerpoint/2010/main" val="98139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7024" y="2741957"/>
            <a:ext cx="6046007" cy="1550168"/>
          </a:xfrm>
        </p:spPr>
        <p:txBody>
          <a:bodyPr/>
          <a:lstStyle/>
          <a:p>
            <a:r>
              <a:rPr lang="en-GB" altLang="zh-CN" dirty="0">
                <a:latin typeface="+mn-lt"/>
                <a:ea typeface="+mn-ea"/>
                <a:cs typeface="+mn-ea"/>
                <a:sym typeface="+mn-lt"/>
              </a:rPr>
              <a:t>Thank you for </a:t>
            </a:r>
          </a:p>
          <a:p>
            <a:r>
              <a:rPr lang="en-GB" altLang="zh-CN" dirty="0">
                <a:latin typeface="+mn-lt"/>
                <a:ea typeface="+mn-ea"/>
                <a:cs typeface="+mn-ea"/>
                <a:sym typeface="+mn-lt"/>
              </a:rPr>
              <a:t>watching.</a:t>
            </a:r>
          </a:p>
        </p:txBody>
      </p:sp>
    </p:spTree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40080D-F44F-4286-BA93-F1AF2537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304F21-D4DD-459D-BE88-23BC9C583A75}"/>
              </a:ext>
            </a:extLst>
          </p:cNvPr>
          <p:cNvSpPr txBox="1"/>
          <p:nvPr/>
        </p:nvSpPr>
        <p:spPr>
          <a:xfrm>
            <a:off x="792202" y="936553"/>
            <a:ext cx="4637048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0" lang="en-US" altLang="zh-CN" sz="6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0C3CE10-D4D2-4624-836B-0D32F921ACC5}"/>
              </a:ext>
            </a:extLst>
          </p:cNvPr>
          <p:cNvSpPr txBox="1"/>
          <p:nvPr/>
        </p:nvSpPr>
        <p:spPr>
          <a:xfrm>
            <a:off x="895230" y="2542363"/>
            <a:ext cx="2545553" cy="461665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ctr" defTabSz="914354">
              <a:defRPr sz="14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嵌入式系统现状</a:t>
            </a:r>
            <a:endParaRPr lang="en-US" altLang="zh-CN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8436C03-C0A8-4DCC-973A-51D85DA01EB6}"/>
              </a:ext>
            </a:extLst>
          </p:cNvPr>
          <p:cNvGrpSpPr/>
          <p:nvPr/>
        </p:nvGrpSpPr>
        <p:grpSpPr>
          <a:xfrm>
            <a:off x="895231" y="2295899"/>
            <a:ext cx="10509572" cy="930279"/>
            <a:chOff x="2651460" y="2040674"/>
            <a:chExt cx="10509572" cy="930279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F2C051-B1B7-4E3F-B127-29CDFB9C71B2}"/>
                </a:ext>
              </a:extLst>
            </p:cNvPr>
            <p:cNvSpPr txBox="1"/>
            <p:nvPr/>
          </p:nvSpPr>
          <p:spPr>
            <a:xfrm>
              <a:off x="12290281" y="2139956"/>
              <a:ext cx="870751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 b="1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0000">
                        <a:schemeClr val="accent3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3">
                        <a:alpha val="20000"/>
                      </a:schemeClr>
                    </a:outerShdw>
                  </a:effectLst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800" b="0" dirty="0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effectLst/>
                  <a:cs typeface="+mn-ea"/>
                  <a:sym typeface="+mn-lt"/>
                </a:rPr>
                <a:t>01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A7D001B-02E7-42F9-A40D-4E3B8353F517}"/>
                </a:ext>
              </a:extLst>
            </p:cNvPr>
            <p:cNvCxnSpPr>
              <a:cxnSpLocks/>
            </p:cNvCxnSpPr>
            <p:nvPr/>
          </p:nvCxnSpPr>
          <p:spPr>
            <a:xfrm>
              <a:off x="2651460" y="2040674"/>
              <a:ext cx="10396883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E111D29-192C-4B3D-BC89-8478DEE84456}"/>
              </a:ext>
            </a:extLst>
          </p:cNvPr>
          <p:cNvSpPr txBox="1"/>
          <p:nvPr/>
        </p:nvSpPr>
        <p:spPr>
          <a:xfrm>
            <a:off x="895230" y="3606477"/>
            <a:ext cx="3167721" cy="461665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ctr" defTabSz="914354">
              <a:defRPr sz="14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嵌入式测试流程体系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9C9E12C-3EF8-4B5F-B9D6-C5278BD7059F}"/>
              </a:ext>
            </a:extLst>
          </p:cNvPr>
          <p:cNvGrpSpPr/>
          <p:nvPr/>
        </p:nvGrpSpPr>
        <p:grpSpPr>
          <a:xfrm>
            <a:off x="895231" y="3337322"/>
            <a:ext cx="10509572" cy="930279"/>
            <a:chOff x="2651460" y="2040674"/>
            <a:chExt cx="10509572" cy="930279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C697CE7-6D3F-4D29-986A-5322B672A552}"/>
                </a:ext>
              </a:extLst>
            </p:cNvPr>
            <p:cNvSpPr txBox="1"/>
            <p:nvPr/>
          </p:nvSpPr>
          <p:spPr>
            <a:xfrm>
              <a:off x="12290281" y="2139956"/>
              <a:ext cx="870751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 b="1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0000">
                        <a:schemeClr val="accent3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3">
                        <a:alpha val="20000"/>
                      </a:schemeClr>
                    </a:outerShdw>
                  </a:effectLst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800" b="0" dirty="0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effectLst/>
                  <a:cs typeface="+mn-ea"/>
                  <a:sym typeface="+mn-lt"/>
                </a:rPr>
                <a:t>02</a:t>
              </a: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FCF4124-3066-4DCE-A59B-2C4B242FEF03}"/>
                </a:ext>
              </a:extLst>
            </p:cNvPr>
            <p:cNvCxnSpPr>
              <a:cxnSpLocks/>
            </p:cNvCxnSpPr>
            <p:nvPr/>
          </p:nvCxnSpPr>
          <p:spPr>
            <a:xfrm>
              <a:off x="2651460" y="2040674"/>
              <a:ext cx="10396883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4B55777-ED52-43EE-AB67-43D433FC1A6F}"/>
              </a:ext>
            </a:extLst>
          </p:cNvPr>
          <p:cNvSpPr txBox="1"/>
          <p:nvPr/>
        </p:nvSpPr>
        <p:spPr>
          <a:xfrm>
            <a:off x="895231" y="4625209"/>
            <a:ext cx="3167722" cy="461665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ctr" defTabSz="914354">
              <a:defRPr sz="14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嵌入式测试发展技能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7EA7D31-FEF7-47CB-ABC2-2F2F2991EA96}"/>
              </a:ext>
            </a:extLst>
          </p:cNvPr>
          <p:cNvGrpSpPr/>
          <p:nvPr/>
        </p:nvGrpSpPr>
        <p:grpSpPr>
          <a:xfrm>
            <a:off x="895231" y="4378745"/>
            <a:ext cx="10509572" cy="930279"/>
            <a:chOff x="2651460" y="2040674"/>
            <a:chExt cx="10509572" cy="930279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059188A-3171-499A-9601-47CE31CBB81F}"/>
                </a:ext>
              </a:extLst>
            </p:cNvPr>
            <p:cNvSpPr txBox="1"/>
            <p:nvPr/>
          </p:nvSpPr>
          <p:spPr>
            <a:xfrm>
              <a:off x="12290281" y="2139956"/>
              <a:ext cx="870751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 b="1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0000">
                        <a:schemeClr val="accent3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3">
                        <a:alpha val="20000"/>
                      </a:schemeClr>
                    </a:outerShdw>
                  </a:effectLst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800" b="0" dirty="0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effectLst/>
                  <a:cs typeface="+mn-ea"/>
                  <a:sym typeface="+mn-lt"/>
                </a:rPr>
                <a:t>03</a:t>
              </a: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C79B498-940E-46CC-9E55-AE4BDCEA329F}"/>
                </a:ext>
              </a:extLst>
            </p:cNvPr>
            <p:cNvCxnSpPr>
              <a:cxnSpLocks/>
            </p:cNvCxnSpPr>
            <p:nvPr/>
          </p:nvCxnSpPr>
          <p:spPr>
            <a:xfrm>
              <a:off x="2651460" y="2040674"/>
              <a:ext cx="10396883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BAB12B9-F09E-47DC-8F2A-D39F22C230F2}"/>
              </a:ext>
            </a:extLst>
          </p:cNvPr>
          <p:cNvCxnSpPr>
            <a:cxnSpLocks/>
          </p:cNvCxnSpPr>
          <p:nvPr/>
        </p:nvCxnSpPr>
        <p:spPr>
          <a:xfrm>
            <a:off x="895231" y="5420167"/>
            <a:ext cx="1039688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9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3441384"/>
            <a:ext cx="6466114" cy="535531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嵌入式系统现状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1" y="4158005"/>
            <a:ext cx="6466114" cy="313932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The </a:t>
            </a:r>
            <a:r>
              <a:rPr lang="en-GB" altLang="zh-CN" dirty="0">
                <a:cs typeface="+mn-ea"/>
                <a:sym typeface="+mn-lt"/>
              </a:rPr>
              <a:t>Status of Embedded Systems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pPr/>
              <a:t>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E5CA52-386C-48B1-A1A8-B9817D1C5FE5}"/>
              </a:ext>
            </a:extLst>
          </p:cNvPr>
          <p:cNvSpPr txBox="1">
            <a:spLocks/>
          </p:cNvSpPr>
          <p:nvPr/>
        </p:nvSpPr>
        <p:spPr>
          <a:xfrm>
            <a:off x="660401" y="2327088"/>
            <a:ext cx="6466114" cy="10895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7200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en-GB" sz="72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500" y="567501"/>
            <a:ext cx="10990999" cy="1003937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智能硬件（硬件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+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软件</a:t>
            </a:r>
            <a:r>
              <a:rPr lang="zh-CN" altLang="en-US" b="0" dirty="0">
                <a:solidFill>
                  <a:srgbClr val="4D4D4D"/>
                </a:solidFill>
                <a:latin typeface="-apple-system"/>
              </a:rPr>
              <a:t>）</a:t>
            </a:r>
            <a:r>
              <a:rPr lang="en-US" altLang="zh-CN" b="0" dirty="0">
                <a:solidFill>
                  <a:srgbClr val="4D4D4D"/>
                </a:solidFill>
                <a:latin typeface="-apple-system"/>
              </a:rPr>
              <a:t>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随着物联网、互联网技术的发展和普及，</a:t>
            </a:r>
            <a:r>
              <a:rPr lang="zh-CN" altLang="en-US" b="0" i="0" u="none" strike="noStrike" dirty="0">
                <a:solidFill>
                  <a:srgbClr val="FC5531"/>
                </a:solidFill>
                <a:effectLst/>
                <a:latin typeface="-apple-system"/>
                <a:hlinkClick r:id="rId4"/>
              </a:rPr>
              <a:t>嵌入式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系统应用的领域越来越广泛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184A7EF2-9453-4EEE-9170-7CF84D8B134C}"/>
              </a:ext>
            </a:extLst>
          </p:cNvPr>
          <p:cNvCxnSpPr>
            <a:cxnSpLocks/>
          </p:cNvCxnSpPr>
          <p:nvPr/>
        </p:nvCxnSpPr>
        <p:spPr>
          <a:xfrm flipH="1">
            <a:off x="660400" y="2307913"/>
            <a:ext cx="201107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A13861E7-A93E-4673-8A20-928ED7A315DD}"/>
              </a:ext>
            </a:extLst>
          </p:cNvPr>
          <p:cNvSpPr txBox="1"/>
          <p:nvPr/>
        </p:nvSpPr>
        <p:spPr>
          <a:xfrm>
            <a:off x="660400" y="2380483"/>
            <a:ext cx="201107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01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发展条件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53D8C0-3816-4D97-A075-BC26E41E6038}"/>
              </a:ext>
            </a:extLst>
          </p:cNvPr>
          <p:cNvSpPr txBox="1"/>
          <p:nvPr/>
        </p:nvSpPr>
        <p:spPr>
          <a:xfrm>
            <a:off x="660400" y="2976272"/>
            <a:ext cx="2011073" cy="306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随着互联网络的不断发展，嵌入式设备要连上互联网，互联网已成为必然趋势。就必须要提供网络通讯接口，不仅要支持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-apple-system"/>
              </a:rPr>
              <a:t>TCP/IP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，有些还需要支持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-apple-system"/>
              </a:rPr>
              <a:t>IEEE1394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-apple-system"/>
              </a:rPr>
              <a:t>USB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、蓝牙、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-apple-system"/>
              </a:rPr>
              <a:t>IrDA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等，同时还要提供相应的通信组网协议软件和物理层驱动软件。</a:t>
            </a:r>
            <a:endParaRPr lang="en-US" altLang="zh-CN" sz="1200" dirty="0">
              <a:cs typeface="+mn-ea"/>
              <a:sym typeface="+mn-lt"/>
            </a:endParaRPr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… …</a:t>
            </a: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3ECCFCFA-956D-4E0D-BC4B-2F4E7F488B16}"/>
              </a:ext>
            </a:extLst>
          </p:cNvPr>
          <p:cNvCxnSpPr>
            <a:cxnSpLocks/>
          </p:cNvCxnSpPr>
          <p:nvPr/>
        </p:nvCxnSpPr>
        <p:spPr>
          <a:xfrm flipH="1">
            <a:off x="2872257" y="2307913"/>
            <a:ext cx="201107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8C1FE63-206F-49D7-978C-ECBDEC0D0268}"/>
              </a:ext>
            </a:extLst>
          </p:cNvPr>
          <p:cNvSpPr txBox="1"/>
          <p:nvPr/>
        </p:nvSpPr>
        <p:spPr>
          <a:xfrm>
            <a:off x="2872257" y="2380483"/>
            <a:ext cx="201107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6F621A8-0FE8-4667-962A-7D681245C3BC}"/>
              </a:ext>
            </a:extLst>
          </p:cNvPr>
          <p:cNvSpPr txBox="1"/>
          <p:nvPr/>
        </p:nvSpPr>
        <p:spPr>
          <a:xfrm>
            <a:off x="2872257" y="2976272"/>
            <a:ext cx="2011073" cy="444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Theme color makes PPT more convenient to change.</a:t>
            </a:r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Adjust the spacing to adapt to Chinese typesetting, use the reference line in PPT.</a:t>
            </a:r>
          </a:p>
          <a:p>
            <a:pPr defTabSz="913765">
              <a:lnSpc>
                <a:spcPct val="150000"/>
              </a:lnSpc>
              <a:buSzPct val="25000"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defTabSz="913765">
              <a:lnSpc>
                <a:spcPct val="150000"/>
              </a:lnSpc>
              <a:buSzPct val="25000"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Copy paste  fonts. Choose the only option to retain text.</a:t>
            </a:r>
          </a:p>
          <a:p>
            <a:pPr defTabSz="913765">
              <a:lnSpc>
                <a:spcPct val="150000"/>
              </a:lnSpc>
              <a:buSzPct val="25000"/>
              <a:defRPr/>
            </a:pPr>
            <a:r>
              <a:rPr lang="en-US" altLang="zh-CN" sz="1000" dirty="0">
                <a:cs typeface="+mn-ea"/>
                <a:sym typeface="+mn-lt"/>
              </a:rPr>
              <a:t>https://blog.csdn.net/ly930156123/article/details/74898126?utm_medium=distribute.pc_relevant.none-task-blog-2~default~baidujs_utm_term~default-0-74898126-blog-124809892.235^v38^pc_relevant_anti_t3&amp;spm=1001.2101.3001.4242.1&amp;utm_relevant_index=1</a:t>
            </a:r>
          </a:p>
          <a:p>
            <a:pPr defTabSz="913765">
              <a:lnSpc>
                <a:spcPct val="150000"/>
              </a:lnSpc>
              <a:buSzPct val="25000"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… …</a:t>
            </a: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839671E9-0B20-4CD5-BBDF-552965DF0895}"/>
              </a:ext>
            </a:extLst>
          </p:cNvPr>
          <p:cNvCxnSpPr>
            <a:cxnSpLocks/>
          </p:cNvCxnSpPr>
          <p:nvPr/>
        </p:nvCxnSpPr>
        <p:spPr>
          <a:xfrm flipH="1">
            <a:off x="5084114" y="2307913"/>
            <a:ext cx="2011073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C2D1E2D3-5538-4E33-96D1-C966A692FD20}"/>
              </a:ext>
            </a:extLst>
          </p:cNvPr>
          <p:cNvSpPr txBox="1"/>
          <p:nvPr/>
        </p:nvSpPr>
        <p:spPr>
          <a:xfrm>
            <a:off x="5084114" y="2380483"/>
            <a:ext cx="201107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03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18F379A1-845B-43CE-94EB-A012B0943F2B}"/>
              </a:ext>
            </a:extLst>
          </p:cNvPr>
          <p:cNvSpPr txBox="1"/>
          <p:nvPr/>
        </p:nvSpPr>
        <p:spPr>
          <a:xfrm>
            <a:off x="5084114" y="2976272"/>
            <a:ext cx="2011073" cy="191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50000"/>
              </a:lnSpc>
              <a:buSzPct val="25000"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Unified fonts make reading more 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fluent.Copy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paste fonts. Choose the only 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optio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to retain text.</a:t>
            </a:r>
          </a:p>
          <a:p>
            <a:pPr defTabSz="913765">
              <a:lnSpc>
                <a:spcPct val="150000"/>
              </a:lnSpc>
              <a:buSzPct val="25000"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defTabSz="913765">
              <a:lnSpc>
                <a:spcPct val="150000"/>
              </a:lnSpc>
              <a:buSzPct val="25000"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Copy paste  fonts. Choose the only option to retain text.</a:t>
            </a:r>
          </a:p>
          <a:p>
            <a:pPr defTabSz="913765">
              <a:lnSpc>
                <a:spcPct val="150000"/>
              </a:lnSpc>
              <a:buSzPct val="25000"/>
              <a:defRPr/>
            </a:pPr>
            <a:endParaRPr lang="en-US" altLang="zh-CN" sz="1000" dirty="0">
              <a:cs typeface="+mn-ea"/>
              <a:sym typeface="+mn-lt"/>
            </a:endParaRPr>
          </a:p>
          <a:p>
            <a:pPr defTabSz="913765">
              <a:lnSpc>
                <a:spcPct val="150000"/>
              </a:lnSpc>
              <a:buSzPct val="25000"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… …</a:t>
            </a: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C56A356E-40F6-42C9-A83F-23BFFB42E7AB}"/>
              </a:ext>
            </a:extLst>
          </p:cNvPr>
          <p:cNvCxnSpPr>
            <a:cxnSpLocks/>
          </p:cNvCxnSpPr>
          <p:nvPr/>
        </p:nvCxnSpPr>
        <p:spPr>
          <a:xfrm flipH="1">
            <a:off x="7295971" y="2307913"/>
            <a:ext cx="201107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77696A3-A93D-4A20-8D98-E22ABD3A9263}"/>
              </a:ext>
            </a:extLst>
          </p:cNvPr>
          <p:cNvSpPr txBox="1"/>
          <p:nvPr/>
        </p:nvSpPr>
        <p:spPr>
          <a:xfrm>
            <a:off x="7295971" y="2380483"/>
            <a:ext cx="201107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04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9C40385-4F97-419C-9BAB-2B16B0F6ADB3}"/>
              </a:ext>
            </a:extLst>
          </p:cNvPr>
          <p:cNvSpPr txBox="1"/>
          <p:nvPr/>
        </p:nvSpPr>
        <p:spPr>
          <a:xfrm>
            <a:off x="7295971" y="2976272"/>
            <a:ext cx="2011073" cy="167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Theme color makes PPT more convenient to change.</a:t>
            </a:r>
          </a:p>
          <a:p>
            <a:pPr defTabSz="913765">
              <a:lnSpc>
                <a:spcPct val="150000"/>
              </a:lnSpc>
              <a:buSzPct val="25000"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defTabSz="913765">
              <a:lnSpc>
                <a:spcPct val="150000"/>
              </a:lnSpc>
              <a:buSzPct val="25000"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Copy paste  fonts. Choose the only option to retain text.</a:t>
            </a:r>
            <a:endParaRPr lang="en-US" altLang="zh-CN" sz="1000" dirty="0">
              <a:cs typeface="+mn-ea"/>
              <a:sym typeface="+mn-lt"/>
            </a:endParaRPr>
          </a:p>
          <a:p>
            <a:pPr defTabSz="913765">
              <a:lnSpc>
                <a:spcPct val="150000"/>
              </a:lnSpc>
              <a:buSzPct val="25000"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defTabSz="913765">
              <a:lnSpc>
                <a:spcPct val="150000"/>
              </a:lnSpc>
              <a:buSzPct val="25000"/>
              <a:defRPr/>
            </a:pPr>
            <a:r>
              <a:rPr lang="en-US" altLang="zh-CN" sz="1000" dirty="0">
                <a:cs typeface="+mn-ea"/>
                <a:sym typeface="+mn-lt"/>
              </a:rPr>
              <a:t>… …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C7849170-B626-4E17-829A-AB1AD2968F96}"/>
              </a:ext>
            </a:extLst>
          </p:cNvPr>
          <p:cNvCxnSpPr>
            <a:cxnSpLocks/>
          </p:cNvCxnSpPr>
          <p:nvPr/>
        </p:nvCxnSpPr>
        <p:spPr>
          <a:xfrm flipH="1">
            <a:off x="9507827" y="2307913"/>
            <a:ext cx="201107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ED686D78-85D0-41B8-AE93-171A09A6B930}"/>
              </a:ext>
            </a:extLst>
          </p:cNvPr>
          <p:cNvSpPr txBox="1"/>
          <p:nvPr/>
        </p:nvSpPr>
        <p:spPr>
          <a:xfrm>
            <a:off x="9507827" y="2380483"/>
            <a:ext cx="201107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05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AC2D51E-CFBD-4D93-9BC3-A4FDA03A193C}"/>
              </a:ext>
            </a:extLst>
          </p:cNvPr>
          <p:cNvSpPr txBox="1"/>
          <p:nvPr/>
        </p:nvSpPr>
        <p:spPr>
          <a:xfrm>
            <a:off x="9507827" y="2976272"/>
            <a:ext cx="2011073" cy="12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Adjust the spacing to adapt to Chinese typesetting, use the reference line in PPT.</a:t>
            </a:r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lang="en-US" altLang="zh-CN" sz="1000" dirty="0">
              <a:cs typeface="+mn-ea"/>
              <a:sym typeface="+mn-lt"/>
            </a:endParaRPr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80075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lt"/>
                <a:ea typeface="+mn-ea"/>
                <a:cs typeface="+mn-ea"/>
                <a:sym typeface="+mn-lt"/>
              </a:rPr>
              <a:t>Use "Title Only" Layout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1D0F7C96-9EF7-4ADB-8CA7-68EDFC1862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567249"/>
              </p:ext>
            </p:extLst>
          </p:nvPr>
        </p:nvGraphicFramePr>
        <p:xfrm>
          <a:off x="844876" y="2486050"/>
          <a:ext cx="4707002" cy="2944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3" name="组合 32">
            <a:extLst>
              <a:ext uri="{FF2B5EF4-FFF2-40B4-BE49-F238E27FC236}">
                <a16:creationId xmlns:a16="http://schemas.microsoft.com/office/drawing/2014/main" id="{37CB5AD5-D5A9-4C32-B38C-92341DBA64D7}"/>
              </a:ext>
            </a:extLst>
          </p:cNvPr>
          <p:cNvGrpSpPr/>
          <p:nvPr/>
        </p:nvGrpSpPr>
        <p:grpSpPr>
          <a:xfrm>
            <a:off x="6461556" y="2688227"/>
            <a:ext cx="2307439" cy="677714"/>
            <a:chOff x="1052631" y="3631185"/>
            <a:chExt cx="2307439" cy="67771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AE4DED3-A0C0-49BD-9B91-F7570EE8D901}"/>
                </a:ext>
              </a:extLst>
            </p:cNvPr>
            <p:cNvSpPr/>
            <p:nvPr/>
          </p:nvSpPr>
          <p:spPr>
            <a:xfrm>
              <a:off x="1052631" y="3908789"/>
              <a:ext cx="2307439" cy="400110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Adjust the spacing to adapt to</a:t>
              </a:r>
            </a:p>
            <a:p>
              <a:pPr marL="0" marR="0" lvl="0" indent="0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Chinese typesetting.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1748CA2-864F-40E5-B54E-A57AB6989961}"/>
                </a:ext>
              </a:extLst>
            </p:cNvPr>
            <p:cNvSpPr txBox="1"/>
            <p:nvPr/>
          </p:nvSpPr>
          <p:spPr>
            <a:xfrm>
              <a:off x="1052631" y="3631185"/>
              <a:ext cx="1081515" cy="338554"/>
            </a:xfrm>
            <a:prstGeom prst="roundRect">
              <a:avLst>
                <a:gd name="adj" fmla="val 0"/>
              </a:avLst>
            </a:prstGeom>
            <a:noFill/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chemeClr val="tx1"/>
                  </a:solidFill>
                  <a:cs typeface="+mn-ea"/>
                  <a:sym typeface="+mn-lt"/>
                </a:rPr>
                <a:t>Text here</a:t>
              </a:r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8EBD1CE-0D3D-4090-91E7-D743754EAB50}"/>
              </a:ext>
            </a:extLst>
          </p:cNvPr>
          <p:cNvCxnSpPr>
            <a:cxnSpLocks/>
          </p:cNvCxnSpPr>
          <p:nvPr/>
        </p:nvCxnSpPr>
        <p:spPr>
          <a:xfrm>
            <a:off x="6311244" y="2789081"/>
            <a:ext cx="0" cy="63379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6AEB3C5-6611-4A8F-87A7-5EF2D9884655}"/>
              </a:ext>
            </a:extLst>
          </p:cNvPr>
          <p:cNvGrpSpPr/>
          <p:nvPr/>
        </p:nvGrpSpPr>
        <p:grpSpPr>
          <a:xfrm>
            <a:off x="8723595" y="2688227"/>
            <a:ext cx="2307439" cy="677714"/>
            <a:chOff x="1052631" y="3631185"/>
            <a:chExt cx="2307439" cy="67771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668C3E0-26BC-4E00-84CD-8D110D78AFC0}"/>
                </a:ext>
              </a:extLst>
            </p:cNvPr>
            <p:cNvSpPr/>
            <p:nvPr/>
          </p:nvSpPr>
          <p:spPr>
            <a:xfrm>
              <a:off x="1052631" y="3908789"/>
              <a:ext cx="2307439" cy="400110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Adjust the spacing to adapt to</a:t>
              </a:r>
            </a:p>
            <a:p>
              <a:pPr marL="0" marR="0" lvl="0" indent="0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Chinese typesetting.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74DFEF3-0BE2-4194-B326-D826660E07C6}"/>
                </a:ext>
              </a:extLst>
            </p:cNvPr>
            <p:cNvSpPr txBox="1"/>
            <p:nvPr/>
          </p:nvSpPr>
          <p:spPr>
            <a:xfrm>
              <a:off x="1052631" y="3631185"/>
              <a:ext cx="1081515" cy="338554"/>
            </a:xfrm>
            <a:prstGeom prst="roundRect">
              <a:avLst>
                <a:gd name="adj" fmla="val 0"/>
              </a:avLst>
            </a:prstGeom>
            <a:noFill/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chemeClr val="tx1"/>
                  </a:solidFill>
                  <a:cs typeface="+mn-ea"/>
                  <a:sym typeface="+mn-lt"/>
                </a:rPr>
                <a:t>Text here</a:t>
              </a:r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33490F1-FD1E-49C0-8A93-A986EB7CE8B6}"/>
              </a:ext>
            </a:extLst>
          </p:cNvPr>
          <p:cNvCxnSpPr>
            <a:cxnSpLocks/>
          </p:cNvCxnSpPr>
          <p:nvPr/>
        </p:nvCxnSpPr>
        <p:spPr>
          <a:xfrm>
            <a:off x="8654031" y="2789081"/>
            <a:ext cx="0" cy="63379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40928B4-C844-4839-9293-64492240AD7F}"/>
              </a:ext>
            </a:extLst>
          </p:cNvPr>
          <p:cNvGrpSpPr/>
          <p:nvPr/>
        </p:nvGrpSpPr>
        <p:grpSpPr>
          <a:xfrm>
            <a:off x="8723595" y="4345445"/>
            <a:ext cx="2307439" cy="677714"/>
            <a:chOff x="1052631" y="3631185"/>
            <a:chExt cx="2307439" cy="67771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CD91B88-B350-488B-82DE-A3E26CB5C424}"/>
                </a:ext>
              </a:extLst>
            </p:cNvPr>
            <p:cNvSpPr/>
            <p:nvPr/>
          </p:nvSpPr>
          <p:spPr>
            <a:xfrm>
              <a:off x="1052631" y="3908789"/>
              <a:ext cx="2307439" cy="400110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Adjust the spacing to adapt to</a:t>
              </a:r>
            </a:p>
            <a:p>
              <a:pPr marL="0" marR="0" lvl="0" indent="0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Chinese typesetting.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7065D38-9A40-4CC5-BFBA-D3AC7C247977}"/>
                </a:ext>
              </a:extLst>
            </p:cNvPr>
            <p:cNvSpPr txBox="1"/>
            <p:nvPr/>
          </p:nvSpPr>
          <p:spPr>
            <a:xfrm>
              <a:off x="1052631" y="3631185"/>
              <a:ext cx="1081515" cy="338554"/>
            </a:xfrm>
            <a:prstGeom prst="roundRect">
              <a:avLst>
                <a:gd name="adj" fmla="val 0"/>
              </a:avLst>
            </a:prstGeom>
            <a:noFill/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chemeClr val="tx1"/>
                  </a:solidFill>
                  <a:cs typeface="+mn-ea"/>
                  <a:sym typeface="+mn-lt"/>
                </a:rPr>
                <a:t>Text here</a:t>
              </a: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6E7241C-6305-4F0D-94F5-3DB0F7045030}"/>
              </a:ext>
            </a:extLst>
          </p:cNvPr>
          <p:cNvCxnSpPr>
            <a:cxnSpLocks/>
          </p:cNvCxnSpPr>
          <p:nvPr/>
        </p:nvCxnSpPr>
        <p:spPr>
          <a:xfrm>
            <a:off x="8654031" y="4446299"/>
            <a:ext cx="0" cy="63379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08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3525157"/>
            <a:ext cx="6466114" cy="535531"/>
          </a:xfrm>
        </p:spPr>
        <p:txBody>
          <a:bodyPr/>
          <a:lstStyle/>
          <a:p>
            <a:pPr algn="l"/>
            <a:r>
              <a:rPr lang="zh-CN" altLang="en-US" sz="3200" b="0" dirty="0">
                <a:solidFill>
                  <a:schemeClr val="tx1"/>
                </a:solidFill>
                <a:cs typeface="+mn-ea"/>
                <a:sym typeface="+mn-lt"/>
              </a:rPr>
              <a:t>嵌入式测试流程体系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1" y="4169228"/>
            <a:ext cx="6466114" cy="313932"/>
          </a:xfrm>
        </p:spPr>
        <p:txBody>
          <a:bodyPr/>
          <a:lstStyle/>
          <a:p>
            <a:r>
              <a:rPr lang="en-GB" altLang="zh-CN" dirty="0">
                <a:cs typeface="+mn-ea"/>
                <a:sym typeface="+mn-lt"/>
              </a:rPr>
              <a:t>Embedded testing process system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pPr/>
              <a:t>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E5CA52-386C-48B1-A1A8-B9817D1C5FE5}"/>
              </a:ext>
            </a:extLst>
          </p:cNvPr>
          <p:cNvSpPr txBox="1">
            <a:spLocks/>
          </p:cNvSpPr>
          <p:nvPr/>
        </p:nvSpPr>
        <p:spPr>
          <a:xfrm>
            <a:off x="660401" y="2327088"/>
            <a:ext cx="6466114" cy="10895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7200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en-GB" sz="72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450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36" y="140445"/>
            <a:ext cx="10858500" cy="102870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嵌入式工具以及常见问题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725592-1E62-42AB-B3DF-8E8DB7E3D4D7}"/>
              </a:ext>
            </a:extLst>
          </p:cNvPr>
          <p:cNvSpPr txBox="1"/>
          <p:nvPr/>
        </p:nvSpPr>
        <p:spPr>
          <a:xfrm flipH="1">
            <a:off x="984248" y="1553959"/>
            <a:ext cx="10867571" cy="591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6800" rIns="18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b="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Theme color makes PPT more convenient to change. </a:t>
            </a:r>
          </a:p>
          <a:p>
            <a:pPr algn="l">
              <a:lnSpc>
                <a:spcPct val="120000"/>
              </a:lnSpc>
            </a:pPr>
            <a:r>
              <a:rPr lang="en-US" altLang="zh-CN" b="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Adjust the spacing to adapt to Chinese typesetting, use the reference line in PPT……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82DD099-3228-47ED-99ED-FA0567B4492A}"/>
              </a:ext>
            </a:extLst>
          </p:cNvPr>
          <p:cNvCxnSpPr>
            <a:cxnSpLocks/>
          </p:cNvCxnSpPr>
          <p:nvPr/>
        </p:nvCxnSpPr>
        <p:spPr>
          <a:xfrm>
            <a:off x="676728" y="4283511"/>
            <a:ext cx="10842172" cy="0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56AF076D-5FCF-43BB-BB2C-78CA7FC4DEC0}"/>
              </a:ext>
            </a:extLst>
          </p:cNvPr>
          <p:cNvSpPr/>
          <p:nvPr/>
        </p:nvSpPr>
        <p:spPr>
          <a:xfrm>
            <a:off x="913692" y="3181431"/>
            <a:ext cx="2872011" cy="762479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cs typeface="+mn-ea"/>
                <a:sym typeface="+mn-lt"/>
              </a:rPr>
              <a:t>Theme color makes PPT more convenient to change. 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2E04499-BE01-4B48-B6BD-A8793684671E}"/>
              </a:ext>
            </a:extLst>
          </p:cNvPr>
          <p:cNvSpPr/>
          <p:nvPr/>
        </p:nvSpPr>
        <p:spPr>
          <a:xfrm>
            <a:off x="1823978" y="2761189"/>
            <a:ext cx="1051438" cy="540000"/>
          </a:xfrm>
          <a:prstGeom prst="rect">
            <a:avLst/>
          </a:prstGeom>
          <a:solidFill>
            <a:schemeClr val="accent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en-US" altLang="zh-CN" sz="2000" b="1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zh-CN" altLang="en-US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6AB82D8-992D-4FEB-8465-A33AE32DB3F1}"/>
              </a:ext>
            </a:extLst>
          </p:cNvPr>
          <p:cNvCxnSpPr>
            <a:cxnSpLocks/>
          </p:cNvCxnSpPr>
          <p:nvPr/>
        </p:nvCxnSpPr>
        <p:spPr>
          <a:xfrm>
            <a:off x="4254456" y="2658963"/>
            <a:ext cx="0" cy="3468779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FE9EB86-0F68-46EF-B49A-D19AA55AB4BF}"/>
              </a:ext>
            </a:extLst>
          </p:cNvPr>
          <p:cNvCxnSpPr>
            <a:cxnSpLocks/>
          </p:cNvCxnSpPr>
          <p:nvPr/>
        </p:nvCxnSpPr>
        <p:spPr>
          <a:xfrm>
            <a:off x="8063973" y="2658963"/>
            <a:ext cx="0" cy="3468779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330516D-8F13-4D23-A228-C45C8AFF79C7}"/>
              </a:ext>
            </a:extLst>
          </p:cNvPr>
          <p:cNvSpPr/>
          <p:nvPr/>
        </p:nvSpPr>
        <p:spPr>
          <a:xfrm>
            <a:off x="913692" y="5231609"/>
            <a:ext cx="2872011" cy="762479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内存问题危害很大，不容易排查，主要有三种类型：内存泄露、内存碎片和内存崩溃。</a:t>
            </a:r>
            <a:endParaRPr lang="en-US" altLang="zh-CN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714F5F1-7BDF-4C94-861D-629BC31F8084}"/>
              </a:ext>
            </a:extLst>
          </p:cNvPr>
          <p:cNvSpPr/>
          <p:nvPr/>
        </p:nvSpPr>
        <p:spPr>
          <a:xfrm>
            <a:off x="1823978" y="4703753"/>
            <a:ext cx="1051438" cy="540000"/>
          </a:xfrm>
          <a:prstGeom prst="rect">
            <a:avLst/>
          </a:prstGeom>
          <a:solidFill>
            <a:schemeClr val="accent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en-US" altLang="zh-CN" sz="2000" b="1" dirty="0">
                <a:solidFill>
                  <a:srgbClr val="FFFFFF"/>
                </a:solidFill>
                <a:cs typeface="+mn-ea"/>
                <a:sym typeface="+mn-lt"/>
              </a:rPr>
              <a:t>06</a:t>
            </a:r>
            <a:endParaRPr lang="zh-CN" altLang="en-US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4E8DF52-641F-4D5C-9652-5409D7B40B01}"/>
              </a:ext>
            </a:extLst>
          </p:cNvPr>
          <p:cNvSpPr/>
          <p:nvPr/>
        </p:nvSpPr>
        <p:spPr>
          <a:xfrm>
            <a:off x="8532725" y="5043355"/>
            <a:ext cx="2872011" cy="762479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cs typeface="+mn-ea"/>
                <a:sym typeface="+mn-lt"/>
              </a:rPr>
              <a:t>Theme color makes PPT more convenient </a:t>
            </a:r>
            <a:r>
              <a:rPr lang="en-US" altLang="zh-CN" sz="1200">
                <a:solidFill>
                  <a:schemeClr val="tx1"/>
                </a:solidFill>
                <a:cs typeface="+mn-ea"/>
                <a:sym typeface="+mn-lt"/>
              </a:rPr>
              <a:t>to change. </a:t>
            </a:r>
            <a:endParaRPr lang="en-US" altLang="zh-CN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03FCADC-086E-4391-9A76-ECBFF7007DC0}"/>
              </a:ext>
            </a:extLst>
          </p:cNvPr>
          <p:cNvSpPr/>
          <p:nvPr/>
        </p:nvSpPr>
        <p:spPr>
          <a:xfrm>
            <a:off x="9443011" y="4623113"/>
            <a:ext cx="1051438" cy="540000"/>
          </a:xfrm>
          <a:prstGeom prst="rect">
            <a:avLst/>
          </a:prstGeom>
          <a:solidFill>
            <a:schemeClr val="accent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en-US" altLang="zh-CN" sz="2000" b="1" dirty="0">
                <a:solidFill>
                  <a:srgbClr val="FFFFFF"/>
                </a:solidFill>
                <a:cs typeface="+mn-ea"/>
                <a:sym typeface="+mn-lt"/>
              </a:rPr>
              <a:t>04</a:t>
            </a:r>
            <a:endParaRPr lang="zh-CN" altLang="en-US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EB1FE02-7CC6-4EAD-9AEB-116DA709D9B0}"/>
              </a:ext>
            </a:extLst>
          </p:cNvPr>
          <p:cNvSpPr/>
          <p:nvPr/>
        </p:nvSpPr>
        <p:spPr>
          <a:xfrm>
            <a:off x="4723209" y="5043355"/>
            <a:ext cx="2872011" cy="762479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cs typeface="+mn-ea"/>
                <a:sym typeface="+mn-lt"/>
              </a:rPr>
              <a:t>Theme color makes PPT more convenient to change. 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D0699B9-5621-4318-8330-D79399743106}"/>
              </a:ext>
            </a:extLst>
          </p:cNvPr>
          <p:cNvSpPr/>
          <p:nvPr/>
        </p:nvSpPr>
        <p:spPr>
          <a:xfrm>
            <a:off x="5633495" y="4623113"/>
            <a:ext cx="1051438" cy="540000"/>
          </a:xfrm>
          <a:prstGeom prst="rect">
            <a:avLst/>
          </a:prstGeom>
          <a:solidFill>
            <a:schemeClr val="accent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en-US" altLang="zh-CN" sz="2000" b="1" dirty="0">
                <a:solidFill>
                  <a:srgbClr val="FFFFFF"/>
                </a:solidFill>
                <a:cs typeface="+mn-ea"/>
                <a:sym typeface="+mn-lt"/>
              </a:rPr>
              <a:t>05</a:t>
            </a:r>
            <a:endParaRPr lang="zh-CN" altLang="en-US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D7BAE7C-901B-4620-B0AE-43158F80FB30}"/>
              </a:ext>
            </a:extLst>
          </p:cNvPr>
          <p:cNvSpPr/>
          <p:nvPr/>
        </p:nvSpPr>
        <p:spPr>
          <a:xfrm>
            <a:off x="8532725" y="3181431"/>
            <a:ext cx="2872011" cy="762479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cs typeface="+mn-ea"/>
                <a:sym typeface="+mn-lt"/>
              </a:rPr>
              <a:t>Theme color makes PPT more convenient to change. 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83EAA03-E213-449E-B848-E5AAA4CD9C3B}"/>
              </a:ext>
            </a:extLst>
          </p:cNvPr>
          <p:cNvSpPr>
            <a:spLocks/>
          </p:cNvSpPr>
          <p:nvPr/>
        </p:nvSpPr>
        <p:spPr>
          <a:xfrm>
            <a:off x="9443011" y="2761189"/>
            <a:ext cx="1051438" cy="540000"/>
          </a:xfrm>
          <a:prstGeom prst="rect">
            <a:avLst/>
          </a:prstGeom>
          <a:solidFill>
            <a:schemeClr val="accent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en-US" altLang="zh-CN" sz="2000" b="1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zh-CN" altLang="en-US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53BCC91-622A-4B70-92A0-4C911FA94609}"/>
              </a:ext>
            </a:extLst>
          </p:cNvPr>
          <p:cNvSpPr/>
          <p:nvPr/>
        </p:nvSpPr>
        <p:spPr>
          <a:xfrm>
            <a:off x="4723209" y="3181431"/>
            <a:ext cx="2872011" cy="762479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cs typeface="+mn-ea"/>
                <a:sym typeface="+mn-lt"/>
              </a:rPr>
              <a:t>Theme color makes PPT more convenient to change. 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B614FA-628E-417A-96C7-E5EB0475AAD8}"/>
              </a:ext>
            </a:extLst>
          </p:cNvPr>
          <p:cNvSpPr>
            <a:spLocks/>
          </p:cNvSpPr>
          <p:nvPr/>
        </p:nvSpPr>
        <p:spPr>
          <a:xfrm>
            <a:off x="5633495" y="2761189"/>
            <a:ext cx="1051438" cy="540000"/>
          </a:xfrm>
          <a:prstGeom prst="rect">
            <a:avLst/>
          </a:prstGeom>
          <a:solidFill>
            <a:schemeClr val="accent3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en-US" altLang="zh-CN" sz="2000" b="1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zh-CN" altLang="en-US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520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lt"/>
                <a:ea typeface="+mn-ea"/>
                <a:cs typeface="+mn-ea"/>
                <a:sym typeface="+mn-lt"/>
              </a:rPr>
              <a:t>Use "Title Only" Layout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8</a:t>
            </a:fld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9855AC9-5154-4B99-8987-44D581F7BF49}"/>
              </a:ext>
            </a:extLst>
          </p:cNvPr>
          <p:cNvCxnSpPr>
            <a:cxnSpLocks/>
          </p:cNvCxnSpPr>
          <p:nvPr/>
        </p:nvCxnSpPr>
        <p:spPr>
          <a:xfrm>
            <a:off x="660400" y="0"/>
            <a:ext cx="0" cy="685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8305A24-D611-4E9C-93B0-CFC7A241C4EC}"/>
              </a:ext>
            </a:extLst>
          </p:cNvPr>
          <p:cNvCxnSpPr>
            <a:cxnSpLocks/>
          </p:cNvCxnSpPr>
          <p:nvPr/>
        </p:nvCxnSpPr>
        <p:spPr>
          <a:xfrm>
            <a:off x="11518900" y="0"/>
            <a:ext cx="0" cy="685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87CC3DC-CC22-4346-9E32-D0C8DD3BCC85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0" cy="685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FBAE39E-5FE3-47BE-B12C-A26086718418}"/>
              </a:ext>
            </a:extLst>
          </p:cNvPr>
          <p:cNvCxnSpPr>
            <a:cxnSpLocks/>
          </p:cNvCxnSpPr>
          <p:nvPr/>
        </p:nvCxnSpPr>
        <p:spPr>
          <a:xfrm>
            <a:off x="7175500" y="0"/>
            <a:ext cx="0" cy="685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CEB825E-0516-44F1-B333-120DB08FF714}"/>
              </a:ext>
            </a:extLst>
          </p:cNvPr>
          <p:cNvCxnSpPr>
            <a:cxnSpLocks/>
          </p:cNvCxnSpPr>
          <p:nvPr/>
        </p:nvCxnSpPr>
        <p:spPr>
          <a:xfrm>
            <a:off x="5003800" y="0"/>
            <a:ext cx="0" cy="685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3974FA4-B335-4F3A-AE55-CC3AEF2FDEB4}"/>
              </a:ext>
            </a:extLst>
          </p:cNvPr>
          <p:cNvCxnSpPr>
            <a:cxnSpLocks/>
          </p:cNvCxnSpPr>
          <p:nvPr/>
        </p:nvCxnSpPr>
        <p:spPr>
          <a:xfrm>
            <a:off x="2832100" y="0"/>
            <a:ext cx="0" cy="685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FD95CA6-C167-467E-9F83-DA8193E20CF9}"/>
              </a:ext>
            </a:extLst>
          </p:cNvPr>
          <p:cNvSpPr/>
          <p:nvPr/>
        </p:nvSpPr>
        <p:spPr>
          <a:xfrm>
            <a:off x="2844350" y="3060932"/>
            <a:ext cx="2158932" cy="1455553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r>
              <a:rPr lang="zh-CN" altLang="en-US" sz="3200" b="0" i="0" dirty="0">
                <a:solidFill>
                  <a:srgbClr val="4D4D4D"/>
                </a:solidFill>
                <a:effectLst/>
                <a:latin typeface="-apple-system"/>
              </a:rPr>
              <a:t>模块测试</a:t>
            </a:r>
            <a:endParaRPr lang="en-GB" sz="32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E437319-15BF-49BB-B0E3-4521486BFF74}"/>
              </a:ext>
            </a:extLst>
          </p:cNvPr>
          <p:cNvSpPr/>
          <p:nvPr/>
        </p:nvSpPr>
        <p:spPr>
          <a:xfrm>
            <a:off x="2738902" y="4586553"/>
            <a:ext cx="2263535" cy="418389"/>
          </a:xfrm>
          <a:prstGeom prst="rect">
            <a:avLst/>
          </a:prstGeom>
          <a:noFill/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  <a:cs typeface="+mn-ea"/>
                <a:sym typeface="+mn-lt"/>
              </a:rPr>
              <a:t>Supporting text here.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443044-7EBE-4873-8D90-EFCBBA981D0B}"/>
              </a:ext>
            </a:extLst>
          </p:cNvPr>
          <p:cNvSpPr/>
          <p:nvPr/>
        </p:nvSpPr>
        <p:spPr>
          <a:xfrm>
            <a:off x="2738901" y="5060998"/>
            <a:ext cx="2263523" cy="814005"/>
          </a:xfrm>
          <a:prstGeom prst="rect">
            <a:avLst/>
          </a:prstGeom>
          <a:solidFill>
            <a:schemeClr val="bg1">
              <a:alpha val="10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000" dirty="0">
                <a:solidFill>
                  <a:schemeClr val="tx1"/>
                </a:solidFill>
                <a:cs typeface="+mn-ea"/>
                <a:sym typeface="+mn-lt"/>
              </a:rPr>
              <a:t>Theme  </a:t>
            </a:r>
            <a:r>
              <a:rPr lang="en-GB" sz="1000" dirty="0" err="1">
                <a:solidFill>
                  <a:schemeClr val="tx1"/>
                </a:solidFill>
                <a:cs typeface="+mn-ea"/>
                <a:sym typeface="+mn-lt"/>
              </a:rPr>
              <a:t>color</a:t>
            </a:r>
            <a:r>
              <a:rPr lang="en-GB" sz="1000" dirty="0">
                <a:solidFill>
                  <a:schemeClr val="tx1"/>
                </a:solidFill>
                <a:cs typeface="+mn-ea"/>
                <a:sym typeface="+mn-lt"/>
              </a:rPr>
              <a:t> makes PPT more convenient to change.</a:t>
            </a:r>
          </a:p>
          <a:p>
            <a:pPr>
              <a:lnSpc>
                <a:spcPct val="120000"/>
              </a:lnSpc>
            </a:pPr>
            <a:r>
              <a:rPr lang="en-GB" sz="1000" dirty="0">
                <a:solidFill>
                  <a:schemeClr val="tx1"/>
                </a:solidFill>
                <a:cs typeface="+mn-ea"/>
                <a:sym typeface="+mn-lt"/>
              </a:rPr>
              <a:t>Copy paste  fonts. Choose the only option to retain text.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53A01BE-7CE5-4FA3-9BDD-B95B99C039BA}"/>
              </a:ext>
            </a:extLst>
          </p:cNvPr>
          <p:cNvSpPr/>
          <p:nvPr/>
        </p:nvSpPr>
        <p:spPr>
          <a:xfrm>
            <a:off x="5016534" y="3041548"/>
            <a:ext cx="2158932" cy="1455553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r>
              <a:rPr lang="zh-CN" altLang="en-US" sz="3200" b="0" i="0" dirty="0">
                <a:solidFill>
                  <a:srgbClr val="4D4D4D"/>
                </a:solidFill>
                <a:effectLst/>
                <a:latin typeface="-apple-system"/>
              </a:rPr>
              <a:t>集成测试</a:t>
            </a:r>
            <a:endParaRPr lang="en-GB" sz="32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BAD1E0-8B1C-47C5-A80F-4C0FA813FAFD}"/>
              </a:ext>
            </a:extLst>
          </p:cNvPr>
          <p:cNvSpPr/>
          <p:nvPr/>
        </p:nvSpPr>
        <p:spPr>
          <a:xfrm>
            <a:off x="4910152" y="4586553"/>
            <a:ext cx="2263535" cy="418389"/>
          </a:xfrm>
          <a:prstGeom prst="rect">
            <a:avLst/>
          </a:prstGeom>
          <a:noFill/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  <a:cs typeface="+mn-ea"/>
                <a:sym typeface="+mn-lt"/>
              </a:rPr>
              <a:t>Supporting text here.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E0DA88B-962A-491B-AA41-CCB0404FAC87}"/>
              </a:ext>
            </a:extLst>
          </p:cNvPr>
          <p:cNvSpPr/>
          <p:nvPr/>
        </p:nvSpPr>
        <p:spPr>
          <a:xfrm>
            <a:off x="4910151" y="5060998"/>
            <a:ext cx="2263523" cy="814005"/>
          </a:xfrm>
          <a:prstGeom prst="rect">
            <a:avLst/>
          </a:prstGeom>
          <a:solidFill>
            <a:schemeClr val="bg1">
              <a:alpha val="10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000" dirty="0">
                <a:solidFill>
                  <a:schemeClr val="tx1"/>
                </a:solidFill>
                <a:cs typeface="+mn-ea"/>
                <a:sym typeface="+mn-lt"/>
              </a:rPr>
              <a:t>Theme  </a:t>
            </a:r>
            <a:r>
              <a:rPr lang="en-GB" sz="1000" dirty="0" err="1">
                <a:solidFill>
                  <a:schemeClr val="tx1"/>
                </a:solidFill>
                <a:cs typeface="+mn-ea"/>
                <a:sym typeface="+mn-lt"/>
              </a:rPr>
              <a:t>color</a:t>
            </a:r>
            <a:r>
              <a:rPr lang="en-GB" sz="1000" dirty="0">
                <a:solidFill>
                  <a:schemeClr val="tx1"/>
                </a:solidFill>
                <a:cs typeface="+mn-ea"/>
                <a:sym typeface="+mn-lt"/>
              </a:rPr>
              <a:t> makes PPT more convenient to change.</a:t>
            </a:r>
          </a:p>
          <a:p>
            <a:pPr>
              <a:lnSpc>
                <a:spcPct val="120000"/>
              </a:lnSpc>
            </a:pPr>
            <a:r>
              <a:rPr lang="en-GB" sz="1000" dirty="0">
                <a:solidFill>
                  <a:schemeClr val="tx1"/>
                </a:solidFill>
                <a:cs typeface="+mn-ea"/>
                <a:sym typeface="+mn-lt"/>
              </a:rPr>
              <a:t>Copy paste  fonts. Choose the only option to retain text.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32EFF1-90E8-40AB-A4D0-619315F0516E}"/>
              </a:ext>
            </a:extLst>
          </p:cNvPr>
          <p:cNvSpPr/>
          <p:nvPr/>
        </p:nvSpPr>
        <p:spPr>
          <a:xfrm>
            <a:off x="7188718" y="3060932"/>
            <a:ext cx="2158932" cy="1455553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r>
              <a:rPr lang="zh-CN" altLang="en-US" sz="3200" b="0" i="0" dirty="0">
                <a:solidFill>
                  <a:srgbClr val="4D4D4D"/>
                </a:solidFill>
                <a:effectLst/>
                <a:latin typeface="-apple-system"/>
              </a:rPr>
              <a:t>系统测试</a:t>
            </a:r>
            <a:endParaRPr lang="en-GB" sz="32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16FCA3-C13E-4DAD-9430-BF28C3D01538}"/>
              </a:ext>
            </a:extLst>
          </p:cNvPr>
          <p:cNvSpPr/>
          <p:nvPr/>
        </p:nvSpPr>
        <p:spPr>
          <a:xfrm>
            <a:off x="7081402" y="4586553"/>
            <a:ext cx="2263535" cy="418389"/>
          </a:xfrm>
          <a:prstGeom prst="rect">
            <a:avLst/>
          </a:prstGeom>
          <a:noFill/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  <a:cs typeface="+mn-ea"/>
                <a:sym typeface="+mn-lt"/>
              </a:rPr>
              <a:t>Supporting text here.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A08317-524E-4FFC-8F07-4DB01B018DC5}"/>
              </a:ext>
            </a:extLst>
          </p:cNvPr>
          <p:cNvSpPr/>
          <p:nvPr/>
        </p:nvSpPr>
        <p:spPr>
          <a:xfrm>
            <a:off x="7081401" y="5060998"/>
            <a:ext cx="2263523" cy="814005"/>
          </a:xfrm>
          <a:prstGeom prst="rect">
            <a:avLst/>
          </a:prstGeom>
          <a:solidFill>
            <a:schemeClr val="bg1">
              <a:alpha val="10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000" dirty="0">
                <a:solidFill>
                  <a:schemeClr val="tx1"/>
                </a:solidFill>
                <a:cs typeface="+mn-ea"/>
                <a:sym typeface="+mn-lt"/>
              </a:rPr>
              <a:t>Theme  </a:t>
            </a:r>
            <a:r>
              <a:rPr lang="en-GB" sz="1000" dirty="0" err="1">
                <a:solidFill>
                  <a:schemeClr val="tx1"/>
                </a:solidFill>
                <a:cs typeface="+mn-ea"/>
                <a:sym typeface="+mn-lt"/>
              </a:rPr>
              <a:t>color</a:t>
            </a:r>
            <a:r>
              <a:rPr lang="en-GB" sz="1000" dirty="0">
                <a:solidFill>
                  <a:schemeClr val="tx1"/>
                </a:solidFill>
                <a:cs typeface="+mn-ea"/>
                <a:sym typeface="+mn-lt"/>
              </a:rPr>
              <a:t> makes PPT more convenient to change.</a:t>
            </a:r>
          </a:p>
          <a:p>
            <a:pPr>
              <a:lnSpc>
                <a:spcPct val="120000"/>
              </a:lnSpc>
            </a:pPr>
            <a:r>
              <a:rPr lang="en-GB" sz="1000" dirty="0">
                <a:solidFill>
                  <a:schemeClr val="tx1"/>
                </a:solidFill>
                <a:cs typeface="+mn-ea"/>
                <a:sym typeface="+mn-lt"/>
              </a:rPr>
              <a:t>Copy paste  fonts. Choose the only option to retain text.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807D97-9622-4AA0-A3F3-0887C021457E}"/>
              </a:ext>
            </a:extLst>
          </p:cNvPr>
          <p:cNvSpPr/>
          <p:nvPr/>
        </p:nvSpPr>
        <p:spPr>
          <a:xfrm>
            <a:off x="9359968" y="3060932"/>
            <a:ext cx="2158932" cy="1455553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r>
              <a:rPr lang="zh-CN" altLang="en-US" sz="3200" b="0" i="0" dirty="0">
                <a:solidFill>
                  <a:srgbClr val="4D4D4D"/>
                </a:solidFill>
                <a:effectLst/>
                <a:latin typeface="-apple-system"/>
              </a:rPr>
              <a:t>硬件</a:t>
            </a:r>
            <a:r>
              <a:rPr lang="en-US" altLang="zh-CN" sz="3200" b="0" i="0" dirty="0">
                <a:solidFill>
                  <a:srgbClr val="4D4D4D"/>
                </a:solidFill>
                <a:effectLst/>
                <a:latin typeface="-apple-system"/>
              </a:rPr>
              <a:t>/</a:t>
            </a:r>
            <a:r>
              <a:rPr lang="zh-CN" altLang="en-US" sz="3200" b="0" i="0" dirty="0">
                <a:solidFill>
                  <a:srgbClr val="4D4D4D"/>
                </a:solidFill>
                <a:effectLst/>
                <a:latin typeface="-apple-system"/>
              </a:rPr>
              <a:t>软件集成测试</a:t>
            </a:r>
            <a:endParaRPr lang="en-GB" sz="32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C07E2B-B143-489D-B827-6FED3BC136A6}"/>
              </a:ext>
            </a:extLst>
          </p:cNvPr>
          <p:cNvSpPr/>
          <p:nvPr/>
        </p:nvSpPr>
        <p:spPr>
          <a:xfrm>
            <a:off x="9264968" y="4556128"/>
            <a:ext cx="2263535" cy="418389"/>
          </a:xfrm>
          <a:prstGeom prst="rect">
            <a:avLst/>
          </a:prstGeom>
          <a:noFill/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  <a:cs typeface="+mn-ea"/>
                <a:sym typeface="+mn-lt"/>
              </a:rPr>
              <a:t>Supporting text here.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C65707-94C6-471B-B0A4-57DEDEFCE3EE}"/>
              </a:ext>
            </a:extLst>
          </p:cNvPr>
          <p:cNvSpPr/>
          <p:nvPr/>
        </p:nvSpPr>
        <p:spPr>
          <a:xfrm>
            <a:off x="9252651" y="5060998"/>
            <a:ext cx="2263523" cy="814005"/>
          </a:xfrm>
          <a:prstGeom prst="rect">
            <a:avLst/>
          </a:prstGeom>
          <a:solidFill>
            <a:schemeClr val="bg1">
              <a:alpha val="10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000" dirty="0">
                <a:solidFill>
                  <a:schemeClr val="tx1"/>
                </a:solidFill>
                <a:cs typeface="+mn-ea"/>
                <a:sym typeface="+mn-lt"/>
              </a:rPr>
              <a:t>Theme  </a:t>
            </a:r>
            <a:r>
              <a:rPr lang="en-GB" sz="1000" dirty="0" err="1">
                <a:solidFill>
                  <a:schemeClr val="tx1"/>
                </a:solidFill>
                <a:cs typeface="+mn-ea"/>
                <a:sym typeface="+mn-lt"/>
              </a:rPr>
              <a:t>color</a:t>
            </a:r>
            <a:r>
              <a:rPr lang="en-GB" sz="1000" dirty="0">
                <a:solidFill>
                  <a:schemeClr val="tx1"/>
                </a:solidFill>
                <a:cs typeface="+mn-ea"/>
                <a:sym typeface="+mn-lt"/>
              </a:rPr>
              <a:t> makes PPT more convenient to change.</a:t>
            </a:r>
          </a:p>
          <a:p>
            <a:pPr>
              <a:lnSpc>
                <a:spcPct val="120000"/>
              </a:lnSpc>
            </a:pPr>
            <a:r>
              <a:rPr lang="en-GB" sz="1000" dirty="0">
                <a:solidFill>
                  <a:schemeClr val="tx1"/>
                </a:solidFill>
                <a:cs typeface="+mn-ea"/>
                <a:sym typeface="+mn-lt"/>
              </a:rPr>
              <a:t>Copy paste  fonts. Choose the only option to retain text.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1FF65B-8478-4880-8530-BDB3723FC80A}"/>
              </a:ext>
            </a:extLst>
          </p:cNvPr>
          <p:cNvSpPr txBox="1"/>
          <p:nvPr/>
        </p:nvSpPr>
        <p:spPr>
          <a:xfrm>
            <a:off x="580194" y="1370277"/>
            <a:ext cx="1094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嵌入式软件测试分为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个阶段，即模块测试、集成测试、系统测试、硬件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/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软件集成测试。前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个阶段适用于任何软件的测试，硬件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/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软件集成测试阶段是嵌入式软件所特有的，目的是验证嵌入式软件与其所控制的硬件设备能否正确地交互。</a:t>
            </a:r>
            <a:endParaRPr lang="en-US" altLang="zh-CN" sz="24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A703638-48B3-4BB5-92B3-F26EA197764A}"/>
              </a:ext>
            </a:extLst>
          </p:cNvPr>
          <p:cNvCxnSpPr>
            <a:cxnSpLocks/>
          </p:cNvCxnSpPr>
          <p:nvPr/>
        </p:nvCxnSpPr>
        <p:spPr>
          <a:xfrm flipH="1">
            <a:off x="660400" y="2620735"/>
            <a:ext cx="673107" cy="0"/>
          </a:xfrm>
          <a:prstGeom prst="line">
            <a:avLst/>
          </a:prstGeom>
          <a:ln w="158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47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131"/>
            <a:ext cx="4070216" cy="591048"/>
          </a:xfrm>
        </p:spPr>
        <p:txBody>
          <a:bodyPr/>
          <a:lstStyle/>
          <a:p>
            <a:pPr algn="ctr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测试流程图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21F74373-C8BF-4B3A-AB36-0DF15FD2F603}"/>
              </a:ext>
            </a:extLst>
          </p:cNvPr>
          <p:cNvSpPr/>
          <p:nvPr/>
        </p:nvSpPr>
        <p:spPr>
          <a:xfrm>
            <a:off x="4231532" y="0"/>
            <a:ext cx="7840494" cy="6858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20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EC64345-A47B-4CE6-B4C7-69DAA6F59FE4}"/>
              </a:ext>
            </a:extLst>
          </p:cNvPr>
          <p:cNvCxnSpPr>
            <a:cxnSpLocks/>
          </p:cNvCxnSpPr>
          <p:nvPr/>
        </p:nvCxnSpPr>
        <p:spPr>
          <a:xfrm flipH="1">
            <a:off x="-58709" y="884979"/>
            <a:ext cx="146361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64B17BB6-E4DA-42C8-93BC-98690F4BDCBB}"/>
              </a:ext>
            </a:extLst>
          </p:cNvPr>
          <p:cNvSpPr/>
          <p:nvPr/>
        </p:nvSpPr>
        <p:spPr>
          <a:xfrm>
            <a:off x="-445769" y="437652"/>
            <a:ext cx="1564231" cy="591048"/>
          </a:xfrm>
          <a:prstGeom prst="rect">
            <a:avLst/>
          </a:prstGeom>
        </p:spPr>
        <p:txBody>
          <a:bodyPr wrap="square" lIns="180000" rIns="180000" anchor="t" anchorCtr="0">
            <a:noAutofit/>
          </a:bodyPr>
          <a:lstStyle/>
          <a:p>
            <a:pPr algn="r">
              <a:buSzPct val="25000"/>
            </a:pPr>
            <a:r>
              <a:rPr lang="en-US" altLang="zh-CN" sz="1400" dirty="0">
                <a:cs typeface="+mn-ea"/>
                <a:sym typeface="+mn-lt"/>
              </a:rPr>
              <a:t>Data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109C4A7-DF78-4642-A3B0-A60A3AB0B2D9}"/>
              </a:ext>
            </a:extLst>
          </p:cNvPr>
          <p:cNvSpPr txBox="1"/>
          <p:nvPr/>
        </p:nvSpPr>
        <p:spPr>
          <a:xfrm flipH="1">
            <a:off x="-98432" y="940869"/>
            <a:ext cx="4168648" cy="49346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6800" rIns="18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b="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Theme color makes PPT more convenient to change. </a:t>
            </a:r>
          </a:p>
          <a:p>
            <a:pPr algn="l">
              <a:lnSpc>
                <a:spcPct val="120000"/>
              </a:lnSpc>
            </a:pPr>
            <a:r>
              <a:rPr lang="en-US" altLang="zh-CN" b="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Adjust the spacing to adapt to Chinese typesetting, use the reference line in PPT……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69A2E1-02B2-2F73-FC19-809B9798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69" y="196948"/>
            <a:ext cx="7284941" cy="647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961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2eb5e834-e368-42a3-87e9-d1ae505a9314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B764CB"/>
      </a:accent1>
      <a:accent2>
        <a:srgbClr val="44A5BE"/>
      </a:accent2>
      <a:accent3>
        <a:srgbClr val="00CAD0"/>
      </a:accent3>
      <a:accent4>
        <a:srgbClr val="6BE7EE"/>
      </a:accent4>
      <a:accent5>
        <a:srgbClr val="B651C4"/>
      </a:accent5>
      <a:accent6>
        <a:srgbClr val="B654C6"/>
      </a:accent6>
      <a:hlink>
        <a:srgbClr val="F84D4D"/>
      </a:hlink>
      <a:folHlink>
        <a:srgbClr val="979797"/>
      </a:folHlink>
    </a:clrScheme>
    <a:fontScheme name="0zedpg3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B764CB"/>
    </a:accent1>
    <a:accent2>
      <a:srgbClr val="44A5BE"/>
    </a:accent2>
    <a:accent3>
      <a:srgbClr val="00CAD0"/>
    </a:accent3>
    <a:accent4>
      <a:srgbClr val="6BE7EE"/>
    </a:accent4>
    <a:accent5>
      <a:srgbClr val="B651C4"/>
    </a:accent5>
    <a:accent6>
      <a:srgbClr val="B654C6"/>
    </a:accent6>
    <a:hlink>
      <a:srgbClr val="F84D4D"/>
    </a:hlink>
    <a:folHlink>
      <a:srgbClr val="979797"/>
    </a:folHlink>
  </a:clrScheme>
</a:themeOverride>
</file>

<file path=ppt/theme/themeOverride10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B764CB"/>
    </a:accent1>
    <a:accent2>
      <a:srgbClr val="44A5BE"/>
    </a:accent2>
    <a:accent3>
      <a:srgbClr val="00CAD0"/>
    </a:accent3>
    <a:accent4>
      <a:srgbClr val="6BE7EE"/>
    </a:accent4>
    <a:accent5>
      <a:srgbClr val="B651C4"/>
    </a:accent5>
    <a:accent6>
      <a:srgbClr val="B654C6"/>
    </a:accent6>
    <a:hlink>
      <a:srgbClr val="F84D4D"/>
    </a:hlink>
    <a:folHlink>
      <a:srgbClr val="979797"/>
    </a:folHlink>
  </a:clrScheme>
</a:themeOverride>
</file>

<file path=ppt/theme/themeOverride1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B764CB"/>
    </a:accent1>
    <a:accent2>
      <a:srgbClr val="44A5BE"/>
    </a:accent2>
    <a:accent3>
      <a:srgbClr val="00CAD0"/>
    </a:accent3>
    <a:accent4>
      <a:srgbClr val="6BE7EE"/>
    </a:accent4>
    <a:accent5>
      <a:srgbClr val="B651C4"/>
    </a:accent5>
    <a:accent6>
      <a:srgbClr val="B654C6"/>
    </a:accent6>
    <a:hlink>
      <a:srgbClr val="F84D4D"/>
    </a:hlink>
    <a:folHlink>
      <a:srgbClr val="979797"/>
    </a:folHlink>
  </a:clrScheme>
</a:themeOverride>
</file>

<file path=ppt/theme/themeOverride1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B764CB"/>
    </a:accent1>
    <a:accent2>
      <a:srgbClr val="44A5BE"/>
    </a:accent2>
    <a:accent3>
      <a:srgbClr val="00CAD0"/>
    </a:accent3>
    <a:accent4>
      <a:srgbClr val="6BE7EE"/>
    </a:accent4>
    <a:accent5>
      <a:srgbClr val="B651C4"/>
    </a:accent5>
    <a:accent6>
      <a:srgbClr val="B654C6"/>
    </a:accent6>
    <a:hlink>
      <a:srgbClr val="F84D4D"/>
    </a:hlink>
    <a:folHlink>
      <a:srgbClr val="979797"/>
    </a:folHlink>
  </a:clrScheme>
</a:themeOverride>
</file>

<file path=ppt/theme/themeOverride1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B764CB"/>
    </a:accent1>
    <a:accent2>
      <a:srgbClr val="44A5BE"/>
    </a:accent2>
    <a:accent3>
      <a:srgbClr val="00CAD0"/>
    </a:accent3>
    <a:accent4>
      <a:srgbClr val="6BE7EE"/>
    </a:accent4>
    <a:accent5>
      <a:srgbClr val="B651C4"/>
    </a:accent5>
    <a:accent6>
      <a:srgbClr val="B654C6"/>
    </a:accent6>
    <a:hlink>
      <a:srgbClr val="F84D4D"/>
    </a:hlink>
    <a:folHlink>
      <a:srgbClr val="979797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B764CB"/>
    </a:accent1>
    <a:accent2>
      <a:srgbClr val="44A5BE"/>
    </a:accent2>
    <a:accent3>
      <a:srgbClr val="00CAD0"/>
    </a:accent3>
    <a:accent4>
      <a:srgbClr val="6BE7EE"/>
    </a:accent4>
    <a:accent5>
      <a:srgbClr val="B651C4"/>
    </a:accent5>
    <a:accent6>
      <a:srgbClr val="B654C6"/>
    </a:accent6>
    <a:hlink>
      <a:srgbClr val="F84D4D"/>
    </a:hlink>
    <a:folHlink>
      <a:srgbClr val="979797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B764CB"/>
    </a:accent1>
    <a:accent2>
      <a:srgbClr val="44A5BE"/>
    </a:accent2>
    <a:accent3>
      <a:srgbClr val="00CAD0"/>
    </a:accent3>
    <a:accent4>
      <a:srgbClr val="6BE7EE"/>
    </a:accent4>
    <a:accent5>
      <a:srgbClr val="B651C4"/>
    </a:accent5>
    <a:accent6>
      <a:srgbClr val="B654C6"/>
    </a:accent6>
    <a:hlink>
      <a:srgbClr val="F84D4D"/>
    </a:hlink>
    <a:folHlink>
      <a:srgbClr val="979797"/>
    </a:folHlink>
  </a:clrScheme>
</a:themeOverride>
</file>

<file path=ppt/theme/themeOverride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B764CB"/>
    </a:accent1>
    <a:accent2>
      <a:srgbClr val="44A5BE"/>
    </a:accent2>
    <a:accent3>
      <a:srgbClr val="00CAD0"/>
    </a:accent3>
    <a:accent4>
      <a:srgbClr val="6BE7EE"/>
    </a:accent4>
    <a:accent5>
      <a:srgbClr val="B651C4"/>
    </a:accent5>
    <a:accent6>
      <a:srgbClr val="B654C6"/>
    </a:accent6>
    <a:hlink>
      <a:srgbClr val="F84D4D"/>
    </a:hlink>
    <a:folHlink>
      <a:srgbClr val="979797"/>
    </a:folHlink>
  </a:clrScheme>
</a:themeOverride>
</file>

<file path=ppt/theme/themeOverride5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B764CB"/>
    </a:accent1>
    <a:accent2>
      <a:srgbClr val="44A5BE"/>
    </a:accent2>
    <a:accent3>
      <a:srgbClr val="00CAD0"/>
    </a:accent3>
    <a:accent4>
      <a:srgbClr val="6BE7EE"/>
    </a:accent4>
    <a:accent5>
      <a:srgbClr val="B651C4"/>
    </a:accent5>
    <a:accent6>
      <a:srgbClr val="B654C6"/>
    </a:accent6>
    <a:hlink>
      <a:srgbClr val="F84D4D"/>
    </a:hlink>
    <a:folHlink>
      <a:srgbClr val="979797"/>
    </a:folHlink>
  </a:clrScheme>
</a:themeOverride>
</file>

<file path=ppt/theme/themeOverride6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B764CB"/>
    </a:accent1>
    <a:accent2>
      <a:srgbClr val="44A5BE"/>
    </a:accent2>
    <a:accent3>
      <a:srgbClr val="00CAD0"/>
    </a:accent3>
    <a:accent4>
      <a:srgbClr val="6BE7EE"/>
    </a:accent4>
    <a:accent5>
      <a:srgbClr val="B651C4"/>
    </a:accent5>
    <a:accent6>
      <a:srgbClr val="B654C6"/>
    </a:accent6>
    <a:hlink>
      <a:srgbClr val="F84D4D"/>
    </a:hlink>
    <a:folHlink>
      <a:srgbClr val="979797"/>
    </a:folHlink>
  </a:clrScheme>
</a:themeOverride>
</file>

<file path=ppt/theme/themeOverride7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B764CB"/>
    </a:accent1>
    <a:accent2>
      <a:srgbClr val="44A5BE"/>
    </a:accent2>
    <a:accent3>
      <a:srgbClr val="00CAD0"/>
    </a:accent3>
    <a:accent4>
      <a:srgbClr val="6BE7EE"/>
    </a:accent4>
    <a:accent5>
      <a:srgbClr val="B651C4"/>
    </a:accent5>
    <a:accent6>
      <a:srgbClr val="B654C6"/>
    </a:accent6>
    <a:hlink>
      <a:srgbClr val="F84D4D"/>
    </a:hlink>
    <a:folHlink>
      <a:srgbClr val="979797"/>
    </a:folHlink>
  </a:clrScheme>
</a:themeOverride>
</file>

<file path=ppt/theme/themeOverride8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B764CB"/>
    </a:accent1>
    <a:accent2>
      <a:srgbClr val="44A5BE"/>
    </a:accent2>
    <a:accent3>
      <a:srgbClr val="00CAD0"/>
    </a:accent3>
    <a:accent4>
      <a:srgbClr val="6BE7EE"/>
    </a:accent4>
    <a:accent5>
      <a:srgbClr val="B651C4"/>
    </a:accent5>
    <a:accent6>
      <a:srgbClr val="B654C6"/>
    </a:accent6>
    <a:hlink>
      <a:srgbClr val="F84D4D"/>
    </a:hlink>
    <a:folHlink>
      <a:srgbClr val="979797"/>
    </a:folHlink>
  </a:clrScheme>
</a:themeOverride>
</file>

<file path=ppt/theme/themeOverride9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B764CB"/>
    </a:accent1>
    <a:accent2>
      <a:srgbClr val="44A5BE"/>
    </a:accent2>
    <a:accent3>
      <a:srgbClr val="00CAD0"/>
    </a:accent3>
    <a:accent4>
      <a:srgbClr val="6BE7EE"/>
    </a:accent4>
    <a:accent5>
      <a:srgbClr val="B651C4"/>
    </a:accent5>
    <a:accent6>
      <a:srgbClr val="B654C6"/>
    </a:accent6>
    <a:hlink>
      <a:srgbClr val="F84D4D"/>
    </a:hlink>
    <a:folHlink>
      <a:srgbClr val="9797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Yu</Template>
  <TotalTime>49</TotalTime>
  <Words>904</Words>
  <Application>Microsoft Office PowerPoint</Application>
  <PresentationFormat>宽屏</PresentationFormat>
  <Paragraphs>135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等线</vt:lpstr>
      <vt:lpstr>Microsoft YaHei</vt:lpstr>
      <vt:lpstr>Arial</vt:lpstr>
      <vt:lpstr>Designed by iSlide</vt:lpstr>
      <vt:lpstr>嵌入式测试流程</vt:lpstr>
      <vt:lpstr>PowerPoint 演示文稿</vt:lpstr>
      <vt:lpstr>嵌入式系统现状</vt:lpstr>
      <vt:lpstr>智能硬件（硬件+软件）:随着物联网、互联网技术的发展和普及，嵌入式系统应用的领域越来越广泛</vt:lpstr>
      <vt:lpstr>Use "Title Only" Layout</vt:lpstr>
      <vt:lpstr>嵌入式测试流程体系</vt:lpstr>
      <vt:lpstr>嵌入式工具以及常见问题</vt:lpstr>
      <vt:lpstr>Use "Title Only" Layout</vt:lpstr>
      <vt:lpstr>测试流程图</vt:lpstr>
      <vt:lpstr>AI 机器人发展</vt:lpstr>
      <vt:lpstr>Use "Title Only" Layout</vt:lpstr>
      <vt:lpstr>Use "Title Only" Layout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</dc:creator>
  <cp:lastModifiedBy>cong he</cp:lastModifiedBy>
  <cp:revision>9</cp:revision>
  <cp:lastPrinted>2022-03-04T16:00:00Z</cp:lastPrinted>
  <dcterms:created xsi:type="dcterms:W3CDTF">2022-03-04T16:00:00Z</dcterms:created>
  <dcterms:modified xsi:type="dcterms:W3CDTF">2023-07-05T17:22:59Z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2eb5e834-e368-42a3-87e9-d1ae505a9314</vt:lpwstr>
  </property>
</Properties>
</file>