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bfedb252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bfedb252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bfedb252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bfedb25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5c81a2dfe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c81a2dfe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5c81a2dfe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5c81a2dfe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5c81a2dfe_0_1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5c81a2dfe_0_1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5c81a2dfe_0_1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5c81a2dfe_0_1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5c81a2dfe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5c81a2dfe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bfedb252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bfedb252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bfedb25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bfedb25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dataset is composed of two distinct populations, i.e. personal data and global data. The visualizations are thus divided accordingly</a:t>
            </a:r>
            <a:endParaRPr/>
          </a:p>
          <a:p>
            <a:pPr indent="0" lvl="0" marL="0" rtl="0" algn="l">
              <a:spcBef>
                <a:spcPts val="0"/>
              </a:spcBef>
              <a:spcAft>
                <a:spcPts val="0"/>
              </a:spcAft>
              <a:buNone/>
            </a:pPr>
            <a:r>
              <a:rPr lang="en"/>
              <a:t>Since all of our data spans attributes with numerical values we decided to focus on visualizations that could represent numerical data effectively to understand the data</a:t>
            </a:r>
            <a:endParaRPr/>
          </a:p>
          <a:p>
            <a:pPr indent="0" lvl="0" marL="0" rtl="0" algn="l">
              <a:spcBef>
                <a:spcPts val="0"/>
              </a:spcBef>
              <a:spcAft>
                <a:spcPts val="0"/>
              </a:spcAft>
              <a:buNone/>
            </a:pPr>
            <a:r>
              <a:rPr lang="en"/>
              <a:t>Therefore we focussed on plots and statistical representations of our data. The interaction in our visualizations mainly focus on toggling between attributes and users. We can compare attributes of one user to another as well as how each user’s songs attributes vary and correlate with one another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spotify.com/documentation/web-api/" TargetMode="External"/><Relationship Id="rId4" Type="http://schemas.openxmlformats.org/officeDocument/2006/relationships/hyperlink" Target="https://spotifycharts.com/regional/global/weekly/2019-09-20--2019-09-2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35.229.64.212/VisualAnalytics_Project/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12100" y="1645875"/>
            <a:ext cx="5110500" cy="10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Visualizing Music </a:t>
            </a:r>
            <a:endParaRPr sz="3600"/>
          </a:p>
          <a:p>
            <a:pPr indent="0" lvl="0" marL="0" rtl="0" algn="l">
              <a:spcBef>
                <a:spcPts val="0"/>
              </a:spcBef>
              <a:spcAft>
                <a:spcPts val="0"/>
              </a:spcAft>
              <a:buNone/>
            </a:pPr>
            <a:r>
              <a:rPr lang="en" sz="3600"/>
              <a:t>through Spotify</a:t>
            </a:r>
            <a:endParaRPr sz="3600"/>
          </a:p>
        </p:txBody>
      </p:sp>
      <p:sp>
        <p:nvSpPr>
          <p:cNvPr id="135" name="Google Shape;135;p13"/>
          <p:cNvSpPr txBox="1"/>
          <p:nvPr>
            <p:ph idx="1" type="subTitle"/>
          </p:nvPr>
        </p:nvSpPr>
        <p:spPr>
          <a:xfrm>
            <a:off x="3075625" y="2944500"/>
            <a:ext cx="4635900" cy="10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Team:</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Hely Mehta, Rucha Dalwadi, Alex Donovan, Cai Chen</a:t>
            </a:r>
            <a:endParaRPr>
              <a:latin typeface="Montserrat"/>
              <a:ea typeface="Montserrat"/>
              <a:cs typeface="Montserrat"/>
              <a:sym typeface="Montserrat"/>
            </a:endParaRPr>
          </a:p>
        </p:txBody>
      </p:sp>
      <p:pic>
        <p:nvPicPr>
          <p:cNvPr id="136" name="Google Shape;136;p13"/>
          <p:cNvPicPr preferRelativeResize="0"/>
          <p:nvPr/>
        </p:nvPicPr>
        <p:blipFill rotWithShape="1">
          <a:blip r:embed="rId3">
            <a:alphaModFix/>
          </a:blip>
          <a:srcRect b="0" l="0" r="68381" t="0"/>
          <a:stretch/>
        </p:blipFill>
        <p:spPr>
          <a:xfrm>
            <a:off x="7165279" y="1858700"/>
            <a:ext cx="1076653" cy="1022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Montserrat"/>
              <a:buChar char="●"/>
            </a:pPr>
            <a:r>
              <a:rPr i="1" lang="en">
                <a:latin typeface="Montserrat"/>
                <a:ea typeface="Montserrat"/>
                <a:cs typeface="Montserrat"/>
                <a:sym typeface="Montserrat"/>
              </a:rPr>
              <a:t>Hely : </a:t>
            </a:r>
            <a:r>
              <a:rPr lang="en">
                <a:latin typeface="Montserrat"/>
                <a:ea typeface="Montserrat"/>
                <a:cs typeface="Montserrat"/>
                <a:sym typeface="Montserrat"/>
              </a:rPr>
              <a:t>Initial Proposal, Procedure for data extraction, Python script for generating ID’s and merging data, Revised Proposal Presentation, Website design, Setting up the server, Parallel Coordinate Plots, Scatter Plots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i="1" lang="en">
                <a:latin typeface="Montserrat"/>
                <a:ea typeface="Montserrat"/>
                <a:cs typeface="Montserrat"/>
                <a:sym typeface="Montserrat"/>
              </a:rPr>
              <a:t>Rucha:</a:t>
            </a:r>
            <a:r>
              <a:rPr lang="en">
                <a:latin typeface="Montserrat"/>
                <a:ea typeface="Montserrat"/>
                <a:cs typeface="Montserrat"/>
                <a:sym typeface="Montserrat"/>
              </a:rPr>
              <a:t> Status Report, Python script for conversion from JSON to CSV,  Website design, K-Means Clustering</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i="1" lang="en">
                <a:latin typeface="Montserrat"/>
                <a:ea typeface="Montserrat"/>
                <a:cs typeface="Montserrat"/>
                <a:sym typeface="Montserrat"/>
              </a:rPr>
              <a:t>Alex: </a:t>
            </a:r>
            <a:r>
              <a:rPr lang="en">
                <a:latin typeface="Montserrat"/>
                <a:ea typeface="Montserrat"/>
                <a:cs typeface="Montserrat"/>
                <a:sym typeface="Montserrat"/>
              </a:rPr>
              <a:t> Revised Proposal, Revised Proposal Presentation, Box Plots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i="1" lang="en">
                <a:latin typeface="Montserrat"/>
                <a:ea typeface="Montserrat"/>
                <a:cs typeface="Montserrat"/>
                <a:sym typeface="Montserrat"/>
              </a:rPr>
              <a:t>Cai:</a:t>
            </a:r>
            <a:r>
              <a:rPr lang="en">
                <a:latin typeface="Montserrat"/>
                <a:ea typeface="Montserrat"/>
                <a:cs typeface="Montserrat"/>
                <a:sym typeface="Montserrat"/>
              </a:rPr>
              <a:t> Revised Proposal, Revised Proposal Presentation, Correlation Matrix</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b="1" lang="en">
                <a:latin typeface="Montserrat"/>
                <a:ea typeface="Montserrat"/>
                <a:cs typeface="Montserrat"/>
                <a:sym typeface="Montserrat"/>
              </a:rPr>
              <a:t>Each member was responsible for extracting their user data from Spotify using the data procedure and merging data using Python Script.</a:t>
            </a:r>
            <a:endParaRPr b="1">
              <a:latin typeface="Montserrat"/>
              <a:ea typeface="Montserrat"/>
              <a:cs typeface="Montserrat"/>
              <a:sym typeface="Montserrat"/>
            </a:endParaRPr>
          </a:p>
          <a:p>
            <a:pPr indent="0" lvl="0" marL="0" rtl="0" algn="l">
              <a:spcBef>
                <a:spcPts val="1600"/>
              </a:spcBef>
              <a:spcAft>
                <a:spcPts val="0"/>
              </a:spcAft>
              <a:buNone/>
            </a:pPr>
            <a:r>
              <a:t/>
            </a:r>
            <a:endParaRPr b="1">
              <a:latin typeface="Montserrat"/>
              <a:ea typeface="Montserrat"/>
              <a:cs typeface="Montserrat"/>
              <a:sym typeface="Montserrat"/>
            </a:endParaRPr>
          </a:p>
          <a:p>
            <a:pPr indent="0" lvl="0" marL="0" rtl="0" algn="l">
              <a:spcBef>
                <a:spcPts val="1600"/>
              </a:spcBef>
              <a:spcAft>
                <a:spcPts val="1600"/>
              </a:spcAft>
              <a:buNone/>
            </a:pPr>
            <a:r>
              <a:t/>
            </a:r>
            <a:endParaRPr b="1">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How do </a:t>
            </a:r>
            <a:r>
              <a:rPr lang="en" sz="1800">
                <a:latin typeface="Montserrat"/>
                <a:ea typeface="Montserrat"/>
                <a:cs typeface="Montserrat"/>
                <a:sym typeface="Montserrat"/>
              </a:rPr>
              <a:t>music preferences compare on a personal and global scale?</a:t>
            </a:r>
            <a:endParaRPr sz="1800">
              <a:latin typeface="Montserrat"/>
              <a:ea typeface="Montserrat"/>
              <a:cs typeface="Montserrat"/>
              <a:sym typeface="Montserrat"/>
            </a:endParaRPr>
          </a:p>
          <a:p>
            <a:pPr indent="0" lvl="0" marL="457200" rtl="0" algn="l">
              <a:spcBef>
                <a:spcPts val="1600"/>
              </a:spcBef>
              <a:spcAft>
                <a:spcPts val="0"/>
              </a:spcAft>
              <a:buNone/>
            </a:pPr>
            <a:r>
              <a:t/>
            </a:r>
            <a:endParaRPr sz="1800">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 sz="1800">
                <a:latin typeface="Montserrat"/>
                <a:ea typeface="Montserrat"/>
                <a:cs typeface="Montserrat"/>
                <a:sym typeface="Montserrat"/>
              </a:rPr>
              <a:t>How varied is a user’s playlist in terms of music attributes?</a:t>
            </a:r>
            <a:endParaRPr sz="1800">
              <a:latin typeface="Montserrat"/>
              <a:ea typeface="Montserrat"/>
              <a:cs typeface="Montserrat"/>
              <a:sym typeface="Montserrat"/>
            </a:endParaRPr>
          </a:p>
          <a:p>
            <a:pPr indent="0" lvl="0" marL="457200" rtl="0" algn="l">
              <a:spcBef>
                <a:spcPts val="1600"/>
              </a:spcBef>
              <a:spcAft>
                <a:spcPts val="0"/>
              </a:spcAft>
              <a:buNone/>
            </a:pPr>
            <a:r>
              <a:t/>
            </a:r>
            <a:endParaRPr sz="1800">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 sz="1800">
                <a:latin typeface="Montserrat"/>
                <a:ea typeface="Montserrat"/>
                <a:cs typeface="Montserrat"/>
                <a:sym typeface="Montserrat"/>
              </a:rPr>
              <a:t>How do song attributes correlate with one another?</a:t>
            </a:r>
            <a:endParaRPr sz="1800">
              <a:latin typeface="Montserrat"/>
              <a:ea typeface="Montserrat"/>
              <a:cs typeface="Montserrat"/>
              <a:sym typeface="Montserrat"/>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48" name="Google Shape;148;p15"/>
          <p:cNvSpPr txBox="1"/>
          <p:nvPr>
            <p:ph idx="1" type="body"/>
          </p:nvPr>
        </p:nvSpPr>
        <p:spPr>
          <a:xfrm>
            <a:off x="1349330" y="1197250"/>
            <a:ext cx="7038900" cy="29112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FFFFFF"/>
              </a:buClr>
              <a:buSzPts val="1800"/>
              <a:buFont typeface="Arial"/>
              <a:buAutoNum type="arabicPeriod"/>
            </a:pPr>
            <a:r>
              <a:rPr b="1" lang="en" sz="1200">
                <a:solidFill>
                  <a:srgbClr val="FFFFFF"/>
                </a:solidFill>
                <a:latin typeface="Montserrat"/>
                <a:ea typeface="Montserrat"/>
                <a:cs typeface="Montserrat"/>
                <a:sym typeface="Montserrat"/>
              </a:rPr>
              <a:t> </a:t>
            </a:r>
            <a:r>
              <a:rPr lang="en" sz="1800">
                <a:solidFill>
                  <a:srgbClr val="FFFFFF"/>
                </a:solidFill>
                <a:latin typeface="Montserrat"/>
                <a:ea typeface="Montserrat"/>
                <a:cs typeface="Montserrat"/>
                <a:sym typeface="Montserrat"/>
              </a:rPr>
              <a:t>Individual music data extracted through the Spotify API</a:t>
            </a:r>
            <a:r>
              <a:rPr lang="en" sz="1200">
                <a:solidFill>
                  <a:srgbClr val="FFFFFF"/>
                </a:solidFill>
                <a:latin typeface="Montserrat"/>
                <a:ea typeface="Montserrat"/>
                <a:cs typeface="Montserrat"/>
                <a:sym typeface="Montserrat"/>
              </a:rPr>
              <a:t> ​</a:t>
            </a:r>
            <a:endParaRPr sz="1200">
              <a:solidFill>
                <a:srgbClr val="FFFFFF"/>
              </a:solidFill>
              <a:latin typeface="Montserrat"/>
              <a:ea typeface="Montserrat"/>
              <a:cs typeface="Montserrat"/>
              <a:sym typeface="Montserrat"/>
            </a:endParaRPr>
          </a:p>
          <a:p>
            <a:pPr indent="-317500" lvl="0" marL="914400" rtl="0" algn="l">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Using Spotify API:​​</a:t>
            </a:r>
            <a:endParaRPr sz="1400">
              <a:solidFill>
                <a:srgbClr val="FFFFFF"/>
              </a:solidFill>
              <a:latin typeface="Montserrat"/>
              <a:ea typeface="Montserrat"/>
              <a:cs typeface="Montserrat"/>
              <a:sym typeface="Montserrat"/>
            </a:endParaRPr>
          </a:p>
          <a:p>
            <a:pPr indent="0" lvl="0" marL="914400" rtl="0" algn="l">
              <a:spcBef>
                <a:spcPts val="1200"/>
              </a:spcBef>
              <a:spcAft>
                <a:spcPts val="0"/>
              </a:spcAft>
              <a:buNone/>
            </a:pPr>
            <a:r>
              <a:rPr lang="en" sz="1400" u="sng">
                <a:solidFill>
                  <a:srgbClr val="FFFFFF"/>
                </a:solidFill>
                <a:latin typeface="Montserrat"/>
                <a:ea typeface="Montserrat"/>
                <a:cs typeface="Montserrat"/>
                <a:sym typeface="Montserrat"/>
                <a:hlinkClick r:id="rId3"/>
              </a:rPr>
              <a:t>https://developer.spotify.com/documentation/web-api/</a:t>
            </a:r>
            <a:r>
              <a:rPr lang="en" sz="1400">
                <a:solidFill>
                  <a:srgbClr val="FFFFFF"/>
                </a:solidFill>
                <a:latin typeface="Montserrat"/>
                <a:ea typeface="Montserrat"/>
                <a:cs typeface="Montserrat"/>
                <a:sym typeface="Montserrat"/>
              </a:rPr>
              <a:t>​</a:t>
            </a:r>
            <a:endParaRPr sz="1400">
              <a:solidFill>
                <a:srgbClr val="FFFFFF"/>
              </a:solidFill>
              <a:latin typeface="Montserrat"/>
              <a:ea typeface="Montserrat"/>
              <a:cs typeface="Montserrat"/>
              <a:sym typeface="Montserrat"/>
            </a:endParaRPr>
          </a:p>
          <a:p>
            <a:pPr indent="0" lvl="0" marL="914400" rtl="0" algn="l">
              <a:spcBef>
                <a:spcPts val="1200"/>
              </a:spcBef>
              <a:spcAft>
                <a:spcPts val="0"/>
              </a:spcAft>
              <a:buNone/>
            </a:pPr>
            <a:r>
              <a:t/>
            </a:r>
            <a:endParaRPr sz="1200">
              <a:solidFill>
                <a:srgbClr val="FFFFFF"/>
              </a:solidFill>
              <a:latin typeface="Montserrat"/>
              <a:ea typeface="Montserrat"/>
              <a:cs typeface="Montserrat"/>
              <a:sym typeface="Montserrat"/>
            </a:endParaRPr>
          </a:p>
          <a:p>
            <a:pPr indent="-342900" lvl="0" marL="457200" rtl="0" algn="l">
              <a:spcBef>
                <a:spcPts val="1200"/>
              </a:spcBef>
              <a:spcAft>
                <a:spcPts val="0"/>
              </a:spcAft>
              <a:buClr>
                <a:srgbClr val="FFFFFF"/>
              </a:buClr>
              <a:buSzPts val="1800"/>
              <a:buFont typeface="Montserrat"/>
              <a:buAutoNum type="arabicPeriod"/>
            </a:pPr>
            <a:r>
              <a:rPr lang="en" sz="1800">
                <a:solidFill>
                  <a:srgbClr val="FFFFFF"/>
                </a:solidFill>
                <a:latin typeface="Montserrat"/>
                <a:ea typeface="Montserrat"/>
                <a:cs typeface="Montserrat"/>
                <a:sym typeface="Montserrat"/>
              </a:rPr>
              <a:t>Global Top 100 hits for the week from 9/20/2019 to 9/27/2019​</a:t>
            </a:r>
            <a:endParaRPr sz="1800">
              <a:solidFill>
                <a:srgbClr val="FFFFFF"/>
              </a:solidFill>
              <a:latin typeface="Montserrat"/>
              <a:ea typeface="Montserrat"/>
              <a:cs typeface="Montserrat"/>
              <a:sym typeface="Montserrat"/>
            </a:endParaRPr>
          </a:p>
          <a:p>
            <a:pPr indent="-317500" lvl="0" marL="914400" rtl="0" algn="l">
              <a:spcBef>
                <a:spcPts val="0"/>
              </a:spcBef>
              <a:spcAft>
                <a:spcPts val="0"/>
              </a:spcAft>
              <a:buSzPts val="1400"/>
              <a:buFont typeface="Montserrat"/>
              <a:buChar char="●"/>
            </a:pPr>
            <a:r>
              <a:rPr lang="en" sz="1400" u="sng">
                <a:solidFill>
                  <a:srgbClr val="FFFFFF"/>
                </a:solidFill>
                <a:latin typeface="Montserrat"/>
                <a:ea typeface="Montserrat"/>
                <a:cs typeface="Montserrat"/>
                <a:sym typeface="Montserrat"/>
                <a:hlinkClick r:id="rId4"/>
              </a:rPr>
              <a:t>https://spotifycharts.com/regional/global/weekly/2019-09-20--2019-09-27</a:t>
            </a:r>
            <a:endParaRPr sz="1400">
              <a:solidFill>
                <a:srgbClr val="FFFF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Data Extraction</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Creating Web Server</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Website/Dashboard Design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Final Design</a:t>
            </a:r>
            <a:endParaRPr sz="18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Visualizations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Interactions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400">
                <a:latin typeface="Montserrat"/>
                <a:ea typeface="Montserrat"/>
                <a:cs typeface="Montserrat"/>
                <a:sym typeface="Montserrat"/>
              </a:rPr>
              <a:t>Underlying Systems</a:t>
            </a:r>
            <a:endParaRPr sz="14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Extraction</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Font typeface="Montserrat"/>
              <a:buChar char="●"/>
            </a:pPr>
            <a:r>
              <a:rPr lang="en" sz="1400">
                <a:solidFill>
                  <a:srgbClr val="FFFFFF"/>
                </a:solidFill>
                <a:latin typeface="Montserrat"/>
                <a:ea typeface="Montserrat"/>
                <a:cs typeface="Montserrat"/>
                <a:sym typeface="Montserrat"/>
              </a:rPr>
              <a:t>Top songs and audio features of each member: </a:t>
            </a:r>
            <a:endParaRPr sz="1400">
              <a:solidFill>
                <a:srgbClr val="FFFFFF"/>
              </a:solidFill>
              <a:latin typeface="Montserrat"/>
              <a:ea typeface="Montserrat"/>
              <a:cs typeface="Montserrat"/>
              <a:sym typeface="Montserrat"/>
            </a:endParaRPr>
          </a:p>
          <a:p>
            <a:pPr indent="-317500" lvl="1" marL="914400" rtl="0" algn="l">
              <a:lnSpc>
                <a:spcPct val="115000"/>
              </a:lnSpc>
              <a:spcBef>
                <a:spcPts val="0"/>
              </a:spcBef>
              <a:spcAft>
                <a:spcPts val="0"/>
              </a:spcAft>
              <a:buSzPts val="1400"/>
              <a:buFont typeface="Montserrat"/>
              <a:buChar char="○"/>
            </a:pPr>
            <a:r>
              <a:rPr lang="en" sz="1400">
                <a:solidFill>
                  <a:srgbClr val="FFFFFF"/>
                </a:solidFill>
                <a:latin typeface="Montserrat"/>
                <a:ea typeface="Montserrat"/>
                <a:cs typeface="Montserrat"/>
                <a:sym typeface="Montserrat"/>
              </a:rPr>
              <a:t>Create curl commands with user auth on Spotify API.</a:t>
            </a:r>
            <a:endParaRPr sz="1400">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Extract top 100 global songs data</a:t>
            </a:r>
            <a:endParaRPr sz="1400">
              <a:solidFill>
                <a:srgbClr val="FFFFFF"/>
              </a:solidFill>
              <a:latin typeface="Montserrat"/>
              <a:ea typeface="Montserrat"/>
              <a:cs typeface="Montserrat"/>
              <a:sym typeface="Montserrat"/>
            </a:endParaRPr>
          </a:p>
          <a:p>
            <a:pPr indent="-317500" lvl="1" marL="91440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Extract  trackIDs from the Global Hits csv file.</a:t>
            </a:r>
            <a:endParaRPr sz="1400">
              <a:solidFill>
                <a:srgbClr val="FFFFFF"/>
              </a:solidFill>
              <a:latin typeface="Montserrat"/>
              <a:ea typeface="Montserrat"/>
              <a:cs typeface="Montserrat"/>
              <a:sym typeface="Montserrat"/>
            </a:endParaRPr>
          </a:p>
          <a:p>
            <a:pPr indent="-317500" lvl="1" marL="91440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Get audio features from Spotify API.</a:t>
            </a:r>
            <a:endParaRPr sz="1400">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Python scripts for merging track ID’s, popularity and audio features and to convert data from json format to csv.</a:t>
            </a:r>
            <a:endParaRPr sz="1400">
              <a:solidFill>
                <a:srgbClr val="FFFFFF"/>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Final data files : the </a:t>
            </a:r>
            <a:r>
              <a:rPr lang="en" sz="1400">
                <a:latin typeface="Montserrat"/>
                <a:ea typeface="Montserrat"/>
                <a:cs typeface="Montserrat"/>
                <a:sym typeface="Montserrat"/>
              </a:rPr>
              <a:t>csv files with </a:t>
            </a:r>
            <a:r>
              <a:rPr lang="en" sz="1400">
                <a:solidFill>
                  <a:srgbClr val="FFFFFF"/>
                </a:solidFill>
                <a:latin typeface="Montserrat"/>
                <a:ea typeface="Montserrat"/>
                <a:cs typeface="Montserrat"/>
                <a:sym typeface="Montserrat"/>
              </a:rPr>
              <a:t>combined data of all group members and the global data.</a:t>
            </a:r>
            <a:endParaRPr sz="1400">
              <a:solidFill>
                <a:srgbClr val="FFFFFF"/>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400">
                <a:solidFill>
                  <a:srgbClr val="FFFFFF"/>
                </a:solidFill>
                <a:latin typeface="Montserrat"/>
                <a:ea typeface="Montserrat"/>
                <a:cs typeface="Montserrat"/>
                <a:sym typeface="Montserrat"/>
              </a:rPr>
              <a:t> </a:t>
            </a:r>
            <a:endParaRPr sz="1400">
              <a:solidFill>
                <a:srgbClr val="FFFF00"/>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400">
              <a:solidFill>
                <a:srgbClr val="FFFF00"/>
              </a:solidFill>
              <a:latin typeface="Montserrat"/>
              <a:ea typeface="Montserrat"/>
              <a:cs typeface="Montserrat"/>
              <a:sym typeface="Montserrat"/>
            </a:endParaRPr>
          </a:p>
          <a:p>
            <a:pPr indent="0" lvl="0" marL="457200" rtl="0" algn="l">
              <a:spcBef>
                <a:spcPts val="1200"/>
              </a:spcBef>
              <a:spcAft>
                <a:spcPts val="1200"/>
              </a:spcAft>
              <a:buNone/>
            </a:pPr>
            <a:r>
              <a:t/>
            </a:r>
            <a:endParaRPr sz="120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Web Server</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latin typeface="Montserrat"/>
                <a:ea typeface="Montserrat"/>
                <a:cs typeface="Montserrat"/>
                <a:sym typeface="Montserrat"/>
              </a:rPr>
              <a:t>Motivation for creating a web server:</a:t>
            </a:r>
            <a:endParaRPr b="1" sz="1800" u="sng">
              <a:latin typeface="Montserrat"/>
              <a:ea typeface="Montserrat"/>
              <a:cs typeface="Montserrat"/>
              <a:sym typeface="Montserrat"/>
            </a:endParaRPr>
          </a:p>
          <a:p>
            <a:pPr indent="-317500" lvl="0" marL="457200" rtl="0" algn="l">
              <a:spcBef>
                <a:spcPts val="1600"/>
              </a:spcBef>
              <a:spcAft>
                <a:spcPts val="0"/>
              </a:spcAft>
              <a:buSzPts val="1400"/>
              <a:buFont typeface="Montserrat"/>
              <a:buChar char="●"/>
            </a:pPr>
            <a:r>
              <a:rPr lang="en" sz="1400">
                <a:latin typeface="Montserrat"/>
                <a:ea typeface="Montserrat"/>
                <a:cs typeface="Montserrat"/>
                <a:sym typeface="Montserrat"/>
              </a:rPr>
              <a:t>A</a:t>
            </a:r>
            <a:r>
              <a:rPr lang="en" sz="1400">
                <a:latin typeface="Montserrat"/>
                <a:ea typeface="Montserrat"/>
                <a:cs typeface="Montserrat"/>
                <a:sym typeface="Montserrat"/>
              </a:rPr>
              <a:t>ccessibility</a:t>
            </a:r>
            <a:r>
              <a:rPr lang="en" sz="1400">
                <a:latin typeface="Montserrat"/>
                <a:ea typeface="Montserrat"/>
                <a:cs typeface="Montserrat"/>
                <a:sym typeface="Montserrat"/>
              </a:rPr>
              <a:t> to everybody.</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Difficult to access csv data locally and any changes to data would have to be made locally which might lead to inconsistent data.</a:t>
            </a:r>
            <a:endParaRPr sz="1400">
              <a:latin typeface="Montserrat"/>
              <a:ea typeface="Montserrat"/>
              <a:cs typeface="Montserrat"/>
              <a:sym typeface="Montserrat"/>
            </a:endParaRPr>
          </a:p>
          <a:p>
            <a:pPr indent="0" lvl="0" marL="0" rtl="0" algn="l">
              <a:spcBef>
                <a:spcPts val="1600"/>
              </a:spcBef>
              <a:spcAft>
                <a:spcPts val="0"/>
              </a:spcAft>
              <a:buNone/>
            </a:pPr>
            <a:r>
              <a:rPr b="1" lang="en" sz="1800" u="sng">
                <a:latin typeface="Montserrat"/>
                <a:ea typeface="Montserrat"/>
                <a:cs typeface="Montserrat"/>
                <a:sym typeface="Montserrat"/>
              </a:rPr>
              <a:t>Server:</a:t>
            </a:r>
            <a:endParaRPr b="1" sz="1800" u="sng">
              <a:latin typeface="Montserrat"/>
              <a:ea typeface="Montserrat"/>
              <a:cs typeface="Montserrat"/>
              <a:sym typeface="Montserrat"/>
            </a:endParaRPr>
          </a:p>
          <a:p>
            <a:pPr indent="-317500" lvl="0" marL="457200" rtl="0" algn="l">
              <a:spcBef>
                <a:spcPts val="1600"/>
              </a:spcBef>
              <a:spcAft>
                <a:spcPts val="0"/>
              </a:spcAft>
              <a:buSzPts val="1400"/>
              <a:buFont typeface="Montserrat"/>
              <a:buChar char="●"/>
            </a:pPr>
            <a:r>
              <a:rPr lang="en" sz="1400">
                <a:latin typeface="Montserrat"/>
                <a:ea typeface="Montserrat"/>
                <a:cs typeface="Montserrat"/>
                <a:sym typeface="Montserrat"/>
              </a:rPr>
              <a:t>Debian VM on Google Cloud Platform.</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Installed the apache web server.</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Added project git repo to our server to push changes to the server directly.</a:t>
            </a:r>
            <a:endParaRPr sz="1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Website/Dashboard Design</a:t>
            </a:r>
            <a:endParaRPr/>
          </a:p>
        </p:txBody>
      </p:sp>
      <p:sp>
        <p:nvSpPr>
          <p:cNvPr id="172" name="Google Shape;172;p19"/>
          <p:cNvSpPr txBox="1"/>
          <p:nvPr/>
        </p:nvSpPr>
        <p:spPr>
          <a:xfrm>
            <a:off x="1161800" y="1534025"/>
            <a:ext cx="7038900" cy="2952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HTML5 and CSS3 based template.</a:t>
            </a:r>
            <a:endParaRPr>
              <a:solidFill>
                <a:schemeClr val="l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lt1"/>
              </a:buClr>
              <a:buSzPts val="1300"/>
              <a:buFont typeface="Montserrat"/>
              <a:buChar char="●"/>
            </a:pPr>
            <a:r>
              <a:rPr lang="en">
                <a:solidFill>
                  <a:schemeClr val="lt1"/>
                </a:solidFill>
                <a:latin typeface="Montserrat"/>
                <a:ea typeface="Montserrat"/>
                <a:cs typeface="Montserrat"/>
                <a:sym typeface="Montserrat"/>
              </a:rPr>
              <a:t>Baseline framework built on top of Skel. </a:t>
            </a:r>
            <a:endParaRPr>
              <a:solidFill>
                <a:schemeClr val="l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lt1"/>
              </a:buClr>
              <a:buSzPts val="1300"/>
              <a:buFont typeface="Montserrat"/>
              <a:buChar char="●"/>
            </a:pPr>
            <a:r>
              <a:rPr lang="en">
                <a:solidFill>
                  <a:schemeClr val="lt1"/>
                </a:solidFill>
                <a:latin typeface="Montserrat"/>
                <a:ea typeface="Montserrat"/>
                <a:cs typeface="Montserrat"/>
                <a:sym typeface="Montserrat"/>
              </a:rPr>
              <a:t>Used for keeping a uniform user interface </a:t>
            </a:r>
            <a:r>
              <a:rPr lang="en">
                <a:solidFill>
                  <a:schemeClr val="lt1"/>
                </a:solidFill>
                <a:latin typeface="Montserrat"/>
                <a:ea typeface="Montserrat"/>
                <a:cs typeface="Montserrat"/>
                <a:sym typeface="Montserrat"/>
              </a:rPr>
              <a:t>throughout</a:t>
            </a:r>
            <a:r>
              <a:rPr lang="en">
                <a:solidFill>
                  <a:schemeClr val="lt1"/>
                </a:solidFill>
                <a:latin typeface="Montserrat"/>
                <a:ea typeface="Montserrat"/>
                <a:cs typeface="Montserrat"/>
                <a:sym typeface="Montserrat"/>
              </a:rPr>
              <a:t> the prototype.</a:t>
            </a:r>
            <a:endParaRPr>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Libraries</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D3.js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D3. parcoords.js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D3 divgrid.js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Simplestatistics.js</a:t>
            </a:r>
            <a:endParaRPr sz="1400">
              <a:latin typeface="Montserrat"/>
              <a:ea typeface="Montserrat"/>
              <a:cs typeface="Montserrat"/>
              <a:sym typeface="Montserrat"/>
            </a:endParaRPr>
          </a:p>
          <a:p>
            <a:pPr indent="0" lvl="0" marL="0" rtl="0" algn="l">
              <a:spcBef>
                <a:spcPts val="1600"/>
              </a:spcBef>
              <a:spcAft>
                <a:spcPts val="0"/>
              </a:spcAft>
              <a:buNone/>
            </a:pPr>
            <a:r>
              <a:t/>
            </a:r>
            <a:endParaRPr>
              <a:latin typeface="Montserrat"/>
              <a:ea typeface="Montserrat"/>
              <a:cs typeface="Montserrat"/>
              <a:sym typeface="Montserrat"/>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Design </a:t>
            </a:r>
            <a:endParaRPr/>
          </a:p>
        </p:txBody>
      </p:sp>
      <p:sp>
        <p:nvSpPr>
          <p:cNvPr id="184" name="Google Shape;184;p21"/>
          <p:cNvSpPr txBox="1"/>
          <p:nvPr>
            <p:ph idx="1" type="body"/>
          </p:nvPr>
        </p:nvSpPr>
        <p:spPr>
          <a:xfrm>
            <a:off x="1297500" y="1264100"/>
            <a:ext cx="7038900" cy="329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Montserrat"/>
                <a:ea typeface="Montserrat"/>
                <a:cs typeface="Montserrat"/>
                <a:sym typeface="Montserrat"/>
              </a:rPr>
              <a:t>Visualizations</a:t>
            </a:r>
            <a:endParaRPr sz="1400">
              <a:latin typeface="Montserrat"/>
              <a:ea typeface="Montserrat"/>
              <a:cs typeface="Montserrat"/>
              <a:sym typeface="Montserrat"/>
            </a:endParaRPr>
          </a:p>
          <a:p>
            <a:pPr indent="0" lvl="0" marL="457200" rtl="0" algn="l">
              <a:lnSpc>
                <a:spcPct val="100000"/>
              </a:lnSpc>
              <a:spcBef>
                <a:spcPts val="0"/>
              </a:spcBef>
              <a:spcAft>
                <a:spcPts val="0"/>
              </a:spcAft>
              <a:buNone/>
            </a:pPr>
            <a:r>
              <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Parallel Coordinates Plot</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Box plots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Scatter Plots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Correlation Matrix</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Clusters</a:t>
            </a:r>
            <a:endParaRPr sz="1400">
              <a:latin typeface="Montserrat"/>
              <a:ea typeface="Montserrat"/>
              <a:cs typeface="Montserrat"/>
              <a:sym typeface="Montserrat"/>
            </a:endParaRPr>
          </a:p>
          <a:p>
            <a:pPr indent="0" lvl="0" marL="0" rtl="0" algn="l">
              <a:spcBef>
                <a:spcPts val="1600"/>
              </a:spcBef>
              <a:spcAft>
                <a:spcPts val="0"/>
              </a:spcAft>
              <a:buNone/>
            </a:pPr>
            <a:r>
              <a:rPr lang="en" sz="1400">
                <a:latin typeface="Montserrat"/>
                <a:ea typeface="Montserrat"/>
                <a:cs typeface="Montserrat"/>
                <a:sym typeface="Montserrat"/>
              </a:rPr>
              <a:t>Variables for interaction</a:t>
            </a:r>
            <a:endParaRPr sz="1400">
              <a:latin typeface="Montserrat"/>
              <a:ea typeface="Montserrat"/>
              <a:cs typeface="Montserrat"/>
              <a:sym typeface="Montserrat"/>
            </a:endParaRPr>
          </a:p>
          <a:p>
            <a:pPr indent="-317500" lvl="0" marL="457200" rtl="0" algn="l">
              <a:spcBef>
                <a:spcPts val="1600"/>
              </a:spcBef>
              <a:spcAft>
                <a:spcPts val="0"/>
              </a:spcAft>
              <a:buSzPts val="1400"/>
              <a:buFont typeface="Montserrat"/>
              <a:buChar char="●"/>
            </a:pPr>
            <a:r>
              <a:rPr lang="en" sz="1400">
                <a:latin typeface="Montserrat"/>
                <a:ea typeface="Montserrat"/>
                <a:cs typeface="Montserrat"/>
                <a:sym typeface="Montserrat"/>
              </a:rPr>
              <a:t>Song Attributes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Members </a:t>
            </a:r>
            <a:endParaRPr sz="1400">
              <a:latin typeface="Montserrat"/>
              <a:ea typeface="Montserrat"/>
              <a:cs typeface="Montserrat"/>
              <a:sym typeface="Montserrat"/>
            </a:endParaRPr>
          </a:p>
          <a:p>
            <a:pPr indent="0" lvl="0" marL="0" rtl="0" algn="l">
              <a:spcBef>
                <a:spcPts val="1600"/>
              </a:spcBef>
              <a:spcAft>
                <a:spcPts val="0"/>
              </a:spcAft>
              <a:buNone/>
            </a:pPr>
            <a:r>
              <a:rPr lang="en">
                <a:latin typeface="Montserrat"/>
                <a:ea typeface="Montserrat"/>
                <a:cs typeface="Montserrat"/>
                <a:sym typeface="Montserrat"/>
              </a:rPr>
              <a:t>Demo: </a:t>
            </a:r>
            <a:r>
              <a:rPr lang="en" sz="1100" u="sng">
                <a:solidFill>
                  <a:schemeClr val="accent5"/>
                </a:solidFill>
                <a:latin typeface="Arial"/>
                <a:ea typeface="Arial"/>
                <a:cs typeface="Arial"/>
                <a:sym typeface="Arial"/>
                <a:hlinkClick r:id="rId3"/>
              </a:rPr>
              <a:t>http://35.229.64.212/VisualAnalytics_Project/html/</a:t>
            </a:r>
            <a:endParaRPr>
              <a:latin typeface="Montserrat"/>
              <a:ea typeface="Montserrat"/>
              <a:cs typeface="Montserrat"/>
              <a:sym typeface="Montserrat"/>
            </a:endParaRPr>
          </a:p>
          <a:p>
            <a:pPr indent="0" lvl="0" marL="0" rtl="0" algn="l">
              <a:spcBef>
                <a:spcPts val="1600"/>
              </a:spcBef>
              <a:spcAft>
                <a:spcPts val="1600"/>
              </a:spcAft>
              <a:buNone/>
            </a:pPr>
            <a:r>
              <a:t/>
            </a:r>
            <a:endParaRPr sz="14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