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0"/>
  </p:notesMasterIdLst>
  <p:sldIdLst>
    <p:sldId id="256" r:id="rId2"/>
    <p:sldId id="258" r:id="rId3"/>
    <p:sldId id="261" r:id="rId4"/>
    <p:sldId id="311" r:id="rId5"/>
    <p:sldId id="308" r:id="rId6"/>
    <p:sldId id="312" r:id="rId7"/>
    <p:sldId id="262" r:id="rId8"/>
    <p:sldId id="343" r:id="rId9"/>
    <p:sldId id="314" r:id="rId10"/>
    <p:sldId id="344" r:id="rId11"/>
    <p:sldId id="305" r:id="rId12"/>
    <p:sldId id="345" r:id="rId13"/>
    <p:sldId id="346" r:id="rId14"/>
    <p:sldId id="347" r:id="rId15"/>
    <p:sldId id="320" r:id="rId16"/>
    <p:sldId id="321" r:id="rId17"/>
    <p:sldId id="322" r:id="rId18"/>
    <p:sldId id="323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48" r:id="rId27"/>
    <p:sldId id="349" r:id="rId28"/>
    <p:sldId id="333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260" r:id="rId37"/>
    <p:sldId id="332" r:id="rId38"/>
    <p:sldId id="350" r:id="rId39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41"/>
      <p:bold r:id="rId42"/>
    </p:embeddedFont>
    <p:embeddedFont>
      <p:font typeface="Figtree Black" panose="020B0604020202020204" charset="0"/>
      <p:bold r:id="rId43"/>
      <p:boldItalic r:id="rId44"/>
    </p:embeddedFont>
    <p:embeddedFont>
      <p:font typeface="Hanken Grotesk" panose="020B0604020202020204" charset="0"/>
      <p:regular r:id="rId45"/>
      <p:bold r:id="rId46"/>
      <p:italic r:id="rId47"/>
      <p:boldItalic r:id="rId48"/>
    </p:embeddedFont>
    <p:embeddedFont>
      <p:font typeface="Inter" panose="020B0604020202020204" charset="0"/>
      <p:regular r:id="rId49"/>
      <p:bold r:id="rId50"/>
      <p:italic r:id="rId51"/>
      <p:boldItalic r:id="rId52"/>
    </p:embeddedFont>
    <p:embeddedFont>
      <p:font typeface="Lato" panose="020F05020202040302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46008-2980-484B-8681-6885F22D1AAA}">
  <a:tblStyle styleId="{94346008-2980-484B-8681-6885F22D1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4660"/>
  </p:normalViewPr>
  <p:slideViewPr>
    <p:cSldViewPr snapToGrid="0">
      <p:cViewPr>
        <p:scale>
          <a:sx n="75" d="100"/>
          <a:sy n="75" d="100"/>
        </p:scale>
        <p:origin x="1872" y="5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8880B269-C031-5CB2-6AAC-9FC5166CA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FFD39E15-0EA1-0CCD-6DDD-7F9E7A59A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39401868-50F1-EE6A-08B2-4DC8827A3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7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8D6557F2-FF1B-DEC1-A4F7-732D1257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255BECA6-B1DC-F30C-B7AC-32417F34D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565A10FA-224B-01B8-26ED-CFE79F8BF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2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9F83108B-8A5B-8750-2F1D-4C907B8F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>
            <a:extLst>
              <a:ext uri="{FF2B5EF4-FFF2-40B4-BE49-F238E27FC236}">
                <a16:creationId xmlns:a16="http://schemas.microsoft.com/office/drawing/2014/main" id="{5DE44AB3-DA7F-B2C1-020D-C66355F38B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>
            <a:extLst>
              <a:ext uri="{FF2B5EF4-FFF2-40B4-BE49-F238E27FC236}">
                <a16:creationId xmlns:a16="http://schemas.microsoft.com/office/drawing/2014/main" id="{4698A58D-57FB-B7A6-1491-B6EDDA328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528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A3BE552F-7EBB-AD89-D930-5BD495EE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4495F698-BDD6-46B6-DF6A-457B27E1C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6454769E-B55C-0A4E-C18C-7D340F73D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416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64DC1AD0-108C-A232-6311-315E8343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09BAB7BB-D1F8-6A80-0040-88F9C18347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41D7CC7B-4CF0-95FA-883E-3A1E65A33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187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DA74A97B-C477-2925-CA23-AD82DE8B5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02BD2B52-24BE-1FC9-BEEA-75FE0EFA1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12991421-55D7-81E0-0806-A470079FD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849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F101F368-1A70-96B0-8061-1A809CDD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>
            <a:extLst>
              <a:ext uri="{FF2B5EF4-FFF2-40B4-BE49-F238E27FC236}">
                <a16:creationId xmlns:a16="http://schemas.microsoft.com/office/drawing/2014/main" id="{567ECC75-6247-82B4-4ADA-B01DC9B68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>
            <a:extLst>
              <a:ext uri="{FF2B5EF4-FFF2-40B4-BE49-F238E27FC236}">
                <a16:creationId xmlns:a16="http://schemas.microsoft.com/office/drawing/2014/main" id="{15AEA52D-CF6E-414F-1A95-EB4C15F6D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5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1182B125-8018-6306-8B86-4B1CAB776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A177F270-E6AC-3B38-29FA-A65D23683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F310940F-135B-1B97-6CCD-B0F27932B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74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6281B9EA-DEB1-B3EC-E9C3-667E7B68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A676001C-3900-9D67-96B8-910BB7860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E38223E9-E963-242E-CA24-DA46FA4521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23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212C8F7-DBDF-2DB3-8495-C5772D802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D9712E99-4AF7-90AB-C115-D87B1F76F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1A216778-3AF2-7FC1-4D7E-6746A7D474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761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1C4BD300-7A03-A0FD-9680-EE6C7464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>
            <a:extLst>
              <a:ext uri="{FF2B5EF4-FFF2-40B4-BE49-F238E27FC236}">
                <a16:creationId xmlns:a16="http://schemas.microsoft.com/office/drawing/2014/main" id="{1C6D9AA2-8DA9-59D4-4240-5FB91416C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>
            <a:extLst>
              <a:ext uri="{FF2B5EF4-FFF2-40B4-BE49-F238E27FC236}">
                <a16:creationId xmlns:a16="http://schemas.microsoft.com/office/drawing/2014/main" id="{2AA83075-9D22-7C7B-CECC-A9B317C81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424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6D9EDF5E-3379-EDF3-34EC-B8EFA8F3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>
            <a:extLst>
              <a:ext uri="{FF2B5EF4-FFF2-40B4-BE49-F238E27FC236}">
                <a16:creationId xmlns:a16="http://schemas.microsoft.com/office/drawing/2014/main" id="{2A35F71A-988D-803E-B058-09B913ACF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>
            <a:extLst>
              <a:ext uri="{FF2B5EF4-FFF2-40B4-BE49-F238E27FC236}">
                <a16:creationId xmlns:a16="http://schemas.microsoft.com/office/drawing/2014/main" id="{B8CC6DD2-7AE5-9A8E-180C-1E26E0ED7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025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>
          <a:extLst>
            <a:ext uri="{FF2B5EF4-FFF2-40B4-BE49-F238E27FC236}">
              <a16:creationId xmlns:a16="http://schemas.microsoft.com/office/drawing/2014/main" id="{137EC9F8-F3E9-9FBC-B36B-B9ED4498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>
            <a:extLst>
              <a:ext uri="{FF2B5EF4-FFF2-40B4-BE49-F238E27FC236}">
                <a16:creationId xmlns:a16="http://schemas.microsoft.com/office/drawing/2014/main" id="{97D13EA4-A7FD-0724-BCC9-3F3A3B136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>
            <a:extLst>
              <a:ext uri="{FF2B5EF4-FFF2-40B4-BE49-F238E27FC236}">
                <a16:creationId xmlns:a16="http://schemas.microsoft.com/office/drawing/2014/main" id="{1270C17D-7F7C-0639-F35D-7F11F8000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6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>
          <a:extLst>
            <a:ext uri="{FF2B5EF4-FFF2-40B4-BE49-F238E27FC236}">
              <a16:creationId xmlns:a16="http://schemas.microsoft.com/office/drawing/2014/main" id="{BC0D742F-3E31-303B-148D-50B1D07B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4dda1946d_6_344:notes">
            <a:extLst>
              <a:ext uri="{FF2B5EF4-FFF2-40B4-BE49-F238E27FC236}">
                <a16:creationId xmlns:a16="http://schemas.microsoft.com/office/drawing/2014/main" id="{FD5B669D-2FC3-4BED-4E34-DB89B1735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4dda1946d_6_344:notes">
            <a:extLst>
              <a:ext uri="{FF2B5EF4-FFF2-40B4-BE49-F238E27FC236}">
                <a16:creationId xmlns:a16="http://schemas.microsoft.com/office/drawing/2014/main" id="{BE06C712-FB25-FE2A-237D-4086568F8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F3249DB-2DF5-43C5-FB06-66404E02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B02A8CC2-9B26-AAE2-2D97-F9BE6E69D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4A55BD56-074C-CEFB-E1DE-B4E98CE5E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0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28CDBDA8-78BA-48E5-2E73-A7FC4D0C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>
            <a:extLst>
              <a:ext uri="{FF2B5EF4-FFF2-40B4-BE49-F238E27FC236}">
                <a16:creationId xmlns:a16="http://schemas.microsoft.com/office/drawing/2014/main" id="{B4D5F9CD-2199-B3D0-9AD2-3950805754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>
            <a:extLst>
              <a:ext uri="{FF2B5EF4-FFF2-40B4-BE49-F238E27FC236}">
                <a16:creationId xmlns:a16="http://schemas.microsoft.com/office/drawing/2014/main" id="{2CEAC2FA-3384-FE62-E05F-7C88AFF30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6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27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5" r:id="rId10"/>
    <p:sldLayoutId id="2147483666" r:id="rId11"/>
    <p:sldLayoutId id="2147483670" r:id="rId12"/>
    <p:sldLayoutId id="2147483672" r:id="rId13"/>
    <p:sldLayoutId id="2147483674" r:id="rId14"/>
    <p:sldLayoutId id="2147483675" r:id="rId15"/>
    <p:sldLayoutId id="214748367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770035" y="584592"/>
            <a:ext cx="7326830" cy="1834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U-Net Convolutional Networks for Biomedical Image Segmentation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3974690" y="2436461"/>
            <a:ext cx="329005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>
                <a:cs typeface="B Nazanin" panose="00000400000000000000" pitchFamily="2" charset="-78"/>
              </a:rPr>
              <a:t>تهیه کنندگان: شمیم نجفی و هلیا حاجی</a:t>
            </a:r>
            <a:endParaRPr sz="1600" b="1" dirty="0">
              <a:cs typeface="B Nazanin" panose="00000400000000000000" pitchFamily="2" charset="-78"/>
              <a:sym typeface="Hanken Grotesk"/>
            </a:endParaRPr>
          </a:p>
        </p:txBody>
      </p:sp>
      <p:sp>
        <p:nvSpPr>
          <p:cNvPr id="2" name="Google Shape;290;p33">
            <a:extLst>
              <a:ext uri="{FF2B5EF4-FFF2-40B4-BE49-F238E27FC236}">
                <a16:creationId xmlns:a16="http://schemas.microsoft.com/office/drawing/2014/main" id="{86647F84-5D3C-4D26-5C95-23EF3A02CAA2}"/>
              </a:ext>
            </a:extLst>
          </p:cNvPr>
          <p:cNvSpPr txBox="1">
            <a:spLocks/>
          </p:cNvSpPr>
          <p:nvPr/>
        </p:nvSpPr>
        <p:spPr>
          <a:xfrm>
            <a:off x="3852073" y="3303027"/>
            <a:ext cx="335988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fa-IR" sz="1600" b="1" dirty="0">
                <a:cs typeface="B Nazanin" panose="00000400000000000000" pitchFamily="2" charset="-78"/>
              </a:rPr>
              <a:t>استاد درس: سرکار خانم دکتر مهسا اخباری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FE1A0-EA0F-30CF-181E-CF650B2B61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38889"/>
          <a:stretch/>
        </p:blipFill>
        <p:spPr>
          <a:xfrm>
            <a:off x="7211960" y="3758460"/>
            <a:ext cx="1187246" cy="777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0549C-9FE8-E354-1AC9-67D7297DB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0" y="2699490"/>
            <a:ext cx="2576985" cy="1623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AE723-A218-69E2-D270-91BFF96D616E}"/>
              </a:ext>
            </a:extLst>
          </p:cNvPr>
          <p:cNvSpPr txBox="1"/>
          <p:nvPr/>
        </p:nvSpPr>
        <p:spPr>
          <a:xfrm>
            <a:off x="4184854" y="4169593"/>
            <a:ext cx="77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آبان 1403</a:t>
            </a:r>
            <a:endParaRPr lang="en-US" sz="12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B2EA7AA8-3C02-A31C-3930-CB9D7EB9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BEE2524D-F377-38D6-E097-8E3F080E4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9342" y="678657"/>
            <a:ext cx="5785316" cy="607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>
              <a:lnSpc>
                <a:spcPct val="115000"/>
              </a:lnSpc>
              <a:spcBef>
                <a:spcPts val="200"/>
              </a:spcBef>
            </a:pPr>
            <a:r>
              <a:rPr lang="fa-IR" sz="4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غلبه بر چالش‌ها</a:t>
            </a:r>
            <a:endParaRPr lang="en-US" sz="40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660;p53">
            <a:extLst>
              <a:ext uri="{FF2B5EF4-FFF2-40B4-BE49-F238E27FC236}">
                <a16:creationId xmlns:a16="http://schemas.microsoft.com/office/drawing/2014/main" id="{FF5F145E-4923-B725-E7BB-B2B3DC5E31B3}"/>
              </a:ext>
            </a:extLst>
          </p:cNvPr>
          <p:cNvSpPr txBox="1"/>
          <p:nvPr/>
        </p:nvSpPr>
        <p:spPr>
          <a:xfrm>
            <a:off x="4193382" y="1436606"/>
            <a:ext cx="3923691" cy="199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یادگیری سراسری (</a:t>
            </a:r>
            <a:r>
              <a:rPr lang="en-US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End-to-End Learning</a:t>
            </a:r>
            <a:r>
              <a:rPr lang="fa-IR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)</a:t>
            </a: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معماری تمام کانولوشنال</a:t>
            </a:r>
            <a:r>
              <a:rPr lang="fa-I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dk1"/>
              </a:solidFill>
              <a:latin typeface="Hanken Grotesk"/>
              <a:ea typeface="Hanken Grotesk"/>
              <a:cs typeface="B Nazanin" panose="00000400000000000000" pitchFamily="2" charset="-78"/>
              <a:sym typeface="Hanken Grotesk"/>
            </a:endParaRP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معماری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شکل با اتصالات پرشی</a:t>
            </a:r>
            <a:endParaRPr lang="en-US" sz="1600" dirty="0">
              <a:solidFill>
                <a:schemeClr val="dk1"/>
              </a:solidFill>
              <a:latin typeface="Hanken Grotesk"/>
              <a:ea typeface="Hanken Grotesk"/>
              <a:cs typeface="B Nazanin" panose="00000400000000000000" pitchFamily="2" charset="-78"/>
              <a:sym typeface="Hanken Grotesk"/>
            </a:endParaRP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" name="Google Shape;660;p53">
            <a:extLst>
              <a:ext uri="{FF2B5EF4-FFF2-40B4-BE49-F238E27FC236}">
                <a16:creationId xmlns:a16="http://schemas.microsoft.com/office/drawing/2014/main" id="{A33C3DD9-3FCE-8522-AC9F-47498BE461F5}"/>
              </a:ext>
            </a:extLst>
          </p:cNvPr>
          <p:cNvSpPr txBox="1"/>
          <p:nvPr/>
        </p:nvSpPr>
        <p:spPr>
          <a:xfrm>
            <a:off x="1026927" y="1436606"/>
            <a:ext cx="2968315" cy="182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اطلاعات متنی و محلی‌سازی</a:t>
            </a:r>
            <a:endParaRPr lang="en-US" sz="16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افزایش و منظم سازی داده ها</a:t>
            </a:r>
            <a:endParaRPr sz="16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7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467F1340-D890-ECD5-95E2-AE0DE071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444E853A-2FF2-95C5-EF9D-A9D1AFFA1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365" y="650081"/>
            <a:ext cx="5984652" cy="572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برسی کلی 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</a:t>
            </a:r>
            <a:r>
              <a:rPr lang="fa-IR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52ECD-6A90-E755-4D49-26A229CDFE01}"/>
              </a:ext>
            </a:extLst>
          </p:cNvPr>
          <p:cNvSpPr txBox="1"/>
          <p:nvPr/>
        </p:nvSpPr>
        <p:spPr>
          <a:xfrm>
            <a:off x="657226" y="1148214"/>
            <a:ext cx="5743575" cy="39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</a:t>
            </a:r>
            <a:r>
              <a:rPr lang="fa-IR" dirty="0">
                <a:cs typeface="B Nazanin" panose="00000400000000000000" pitchFamily="2" charset="-78"/>
              </a:rPr>
              <a:t> یک ساختار شبکه عصبی تمام پیچشی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  <a:r>
              <a:rPr lang="fa-IR" dirty="0">
                <a:cs typeface="B Nazanin" panose="00000400000000000000" pitchFamily="2" charset="-78"/>
              </a:rPr>
              <a:t>) است که در تقسیم بندی تصاویر کاربرد دارد. 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بخاطر شبیه شکل نموداری آن به یک ساختار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fa-IR" dirty="0">
                <a:cs typeface="B Nazanin" panose="00000400000000000000" pitchFamily="2" charset="-78"/>
              </a:rPr>
              <a:t>-شکل بدین نام معروف شده است.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اولین بار در سال 2015 توسط </a:t>
            </a:r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Olaf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Ronneberger</a:t>
            </a:r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, Philipp Fischer, 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 و </a:t>
            </a:r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 Thomas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Brox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+mj-cs"/>
              </a:rPr>
              <a:t> 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معرفی شد.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383838"/>
                </a:solidFill>
                <a:latin typeface="Inter" panose="020B0604020202020204" charset="0"/>
                <a:cs typeface="B Nazanin" panose="00000400000000000000" pitchFamily="2" charset="-78"/>
              </a:rPr>
              <a:t>بخاطر دقت اش در تقسیم بندی تصاویر استفاده می شود.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383838"/>
                </a:solidFill>
                <a:latin typeface="Inter" panose="020B0604020202020204" charset="0"/>
                <a:cs typeface="B Nazanin" panose="00000400000000000000" pitchFamily="2" charset="-78"/>
              </a:rPr>
              <a:t>یک مسیر رمزگذاری(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fa-IR" dirty="0">
                <a:solidFill>
                  <a:srgbClr val="383838"/>
                </a:solidFill>
                <a:latin typeface="Inter" panose="020B0604020202020204" charset="0"/>
                <a:cs typeface="B Nazanin" panose="00000400000000000000" pitchFamily="2" charset="-78"/>
              </a:rPr>
              <a:t>) را با یک مسیر رمزگشایی</a:t>
            </a:r>
            <a:r>
              <a:rPr lang="en-US" dirty="0">
                <a:solidFill>
                  <a:srgbClr val="383838"/>
                </a:solidFill>
                <a:latin typeface="Inter" panose="020B0604020202020204" charset="0"/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383838"/>
                </a:solidFill>
                <a:latin typeface="Inter" panose="020B0604020202020204" charset="0"/>
                <a:cs typeface="B Nazanin" panose="00000400000000000000" pitchFamily="2" charset="-78"/>
              </a:rPr>
              <a:t>(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fa-IR" dirty="0">
                <a:solidFill>
                  <a:srgbClr val="383838"/>
                </a:solidFill>
                <a:latin typeface="Inter" panose="020B0604020202020204" charset="0"/>
                <a:cs typeface="B Nazanin" panose="00000400000000000000" pitchFamily="2" charset="-78"/>
              </a:rPr>
              <a:t>) ترکیب می کند. </a:t>
            </a:r>
            <a:endParaRPr lang="en-US" dirty="0">
              <a:solidFill>
                <a:srgbClr val="383838"/>
              </a:solidFill>
              <a:latin typeface="Inter" panose="020B060402020202020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a-IR" dirty="0">
              <a:solidFill>
                <a:srgbClr val="383838"/>
              </a:solidFill>
              <a:latin typeface="Inter" panose="020B060402020202020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791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6">
            <a:extLst>
              <a:ext uri="{FF2B5EF4-FFF2-40B4-BE49-F238E27FC236}">
                <a16:creationId xmlns:a16="http://schemas.microsoft.com/office/drawing/2014/main" id="{34E205E8-4C8E-AAD5-2784-9DCA70576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471" y="623693"/>
            <a:ext cx="7149774" cy="556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اجزای اساسی ساختار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5813-BB97-0179-004F-3636D1FF9D79}"/>
              </a:ext>
            </a:extLst>
          </p:cNvPr>
          <p:cNvSpPr txBox="1"/>
          <p:nvPr/>
        </p:nvSpPr>
        <p:spPr>
          <a:xfrm>
            <a:off x="2628900" y="1179871"/>
            <a:ext cx="51435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لایه های کانولوشن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(Convolutional Layers)</a:t>
            </a:r>
            <a:endParaRPr lang="fa-I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لایه های ادغام</a:t>
            </a:r>
            <a:r>
              <a:rPr lang="fa-I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Pooling Layers</a:t>
            </a:r>
            <a:r>
              <a:rPr lang="fa-I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لایه های کانولوشن معکوس</a:t>
            </a:r>
            <a:r>
              <a:rPr lang="fa-I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Transposed Convolutions</a:t>
            </a:r>
            <a:r>
              <a:rPr lang="fa-I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اتصالات پرشی (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Skip Connections</a:t>
            </a:r>
            <a:r>
              <a:rPr lang="fa-I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17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2540-61BE-0937-F311-46984FE2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657915"/>
            <a:ext cx="6847293" cy="531900"/>
          </a:xfrm>
        </p:spPr>
        <p:txBody>
          <a:bodyPr/>
          <a:lstStyle/>
          <a:p>
            <a:pPr rtl="1"/>
            <a:r>
              <a:rPr lang="fa-IR" sz="2000" b="1" dirty="0">
                <a:cs typeface="B Nazanin" panose="00000400000000000000" pitchFamily="2" charset="-78"/>
              </a:rPr>
              <a:t>لایه های کانولوشن (</a:t>
            </a:r>
            <a:r>
              <a:rPr lang="en-US" sz="2000" b="1" dirty="0">
                <a:cs typeface="B Nazanin" panose="00000400000000000000" pitchFamily="2" charset="-78"/>
              </a:rPr>
              <a:t>Convolutional Layers</a:t>
            </a:r>
            <a:r>
              <a:rPr lang="fa-IR" sz="2000" b="1" dirty="0">
                <a:cs typeface="B Nazanin" panose="00000400000000000000" pitchFamily="2" charset="-78"/>
              </a:rPr>
              <a:t>)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4DB56-2C5A-3A95-3BEB-187D0741AD1D}"/>
              </a:ext>
            </a:extLst>
          </p:cNvPr>
          <p:cNvSpPr txBox="1"/>
          <p:nvPr/>
        </p:nvSpPr>
        <p:spPr>
          <a:xfrm>
            <a:off x="1614488" y="1329890"/>
            <a:ext cx="6432956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فرآیند انکودینگ با مجموعه ای از لایه های کانولوشنال شروع می شود.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این لایه ها با اعمال فیلتر های قابل آموزش به تصویر ورودی، اطلاعات استخراج می کند.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فیلتر ها در زمینه گیرنده های جزئی عمل می کنند و به شبکه اجازه می دهد الگو های فضایی و ویژگی های جزئی را پیدا کند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هر لایه ی کانولوشن، عمق نقشه های ویژگی افزایش می یابد و باعث می شود شبکه طرح های پیچیده تری را بیاموزد.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226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E81DF3-5B93-0967-E82D-34ADD94C41F3}"/>
              </a:ext>
            </a:extLst>
          </p:cNvPr>
          <p:cNvSpPr txBox="1"/>
          <p:nvPr/>
        </p:nvSpPr>
        <p:spPr>
          <a:xfrm>
            <a:off x="1428011" y="1256156"/>
            <a:ext cx="587861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بعد از هر لایه کانولوشن، یک تابع فعال سازی مثل </a:t>
            </a:r>
            <a:r>
              <a:rPr lang="en-US" dirty="0">
                <a:cs typeface="B Nazanin" panose="00000400000000000000" pitchFamily="2" charset="-78"/>
              </a:rPr>
              <a:t>Rectified Linear Unit (</a:t>
            </a:r>
            <a:r>
              <a:rPr lang="en-US" dirty="0" err="1">
                <a:cs typeface="B Nazanin" panose="00000400000000000000" pitchFamily="2" charset="-78"/>
              </a:rPr>
              <a:t>ReLU</a:t>
            </a:r>
            <a:r>
              <a:rPr lang="en-US" dirty="0">
                <a:cs typeface="B Nazanin" panose="00000400000000000000" pitchFamily="2" charset="-78"/>
              </a:rPr>
              <a:t>)</a:t>
            </a:r>
            <a:r>
              <a:rPr lang="fa-IR" dirty="0">
                <a:cs typeface="B Nazanin" panose="00000400000000000000" pitchFamily="2" charset="-78"/>
              </a:rPr>
              <a:t> به المان ها اعمال می شود.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با این کار غیر خطی بودن در شبکه ایجاد می شود.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این توابع به شبکه در آموزش همبستگی های غیر خطی بین تصویر ورودی و ویژگی های بازیابی شده کمک می کند.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Google Shape;375;p38">
            <a:extLst>
              <a:ext uri="{FF2B5EF4-FFF2-40B4-BE49-F238E27FC236}">
                <a16:creationId xmlns:a16="http://schemas.microsoft.com/office/drawing/2014/main" id="{5AD02284-0D3C-644B-9156-421B47878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670" y="665498"/>
            <a:ext cx="4929044" cy="59065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توابع فعال سازی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172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E5C80B19-9B3F-C14D-8795-0C74025C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>
            <a:extLst>
              <a:ext uri="{FF2B5EF4-FFF2-40B4-BE49-F238E27FC236}">
                <a16:creationId xmlns:a16="http://schemas.microsoft.com/office/drawing/2014/main" id="{B9171CB1-5FF3-E194-FFCD-40DF83214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لایه های ادغام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Pooling Layers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9EA0A-E184-2421-4AC6-1F28861A3755}"/>
              </a:ext>
            </a:extLst>
          </p:cNvPr>
          <p:cNvSpPr txBox="1"/>
          <p:nvPr/>
        </p:nvSpPr>
        <p:spPr>
          <a:xfrm>
            <a:off x="1585913" y="1052837"/>
            <a:ext cx="668807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لایه های ادغام برای کاهش ابعاد فضایی نقشه های ویژگی بکار میروندکه این امر با اعمال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بر روی نقشه های ویژگی صورت می گیرد.</a:t>
            </a:r>
            <a:endParaRPr lang="fa-IR" dirty="0">
              <a:cs typeface="+mj-cs"/>
            </a:endParaRP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نقشه های ویژگی را به نواحی ای تقسیم می کند که همپوشانی نداشته باشند و فقط ماکزیمم مقدار را در داخل هر ناحیه نگه میدارد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فرایند انکودینگ بر روی استخراج اطلاعات کلی و سطح بالا در حین کاهش ابعاد فضایی تمرکز دارد.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054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1EF87F27-03A1-7CC7-98C4-AA6F305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F44CB957-BEA8-AE4C-0D0C-9317E6AC3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5995" y="579774"/>
            <a:ext cx="6866429" cy="60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cs typeface="B Nazanin" panose="00000400000000000000" pitchFamily="2" charset="-78"/>
              </a:rPr>
              <a:t>لایه های پرشی (</a:t>
            </a:r>
            <a:r>
              <a:rPr lang="en-US" sz="2000" b="1" dirty="0">
                <a:cs typeface="B Nazanin" panose="00000400000000000000" pitchFamily="2" charset="-78"/>
              </a:rPr>
              <a:t>Skip Connections</a:t>
            </a:r>
            <a:r>
              <a:rPr lang="fa-IR" sz="2000" b="1" dirty="0">
                <a:cs typeface="B Nazanin" panose="00000400000000000000" pitchFamily="2" charset="-78"/>
              </a:rPr>
              <a:t>)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FF6DC-CEDF-6AB5-7697-4E9DF70EAD79}"/>
              </a:ext>
            </a:extLst>
          </p:cNvPr>
          <p:cNvSpPr txBox="1"/>
          <p:nvPr/>
        </p:nvSpPr>
        <p:spPr>
          <a:xfrm>
            <a:off x="1105995" y="1544180"/>
            <a:ext cx="712946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اتصالات پرشی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سطوح مناسب مسیر انکودینگ را به مسیر دیکدینگ متصل می کنند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ادغام شدن نقشه های ویژگی با نقشه های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Upsample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شده با استفاده از اتصالات پرشی، باعث ورود داده های چند مقیاسی، ویژگی های سطح پایین و اطلاعات سطح بالا به، فرایند تقسیم بندی می شود.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حفظ اطلاعات فضایی از لایه های قبلی،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قادر است اشیاء را به طور دقیق مکان یابی کرده و جزئیات ریز را در نتایج طبقه بندی نگه دارد.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42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0E6B01B1-9E7D-98CF-31DC-51058A67D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2A288CD3-B184-A828-1C5B-076799F58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6806" y="625832"/>
            <a:ext cx="6741458" cy="551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مسیر دیکدینگ یا رمزگشایی در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660;p53">
            <a:extLst>
              <a:ext uri="{FF2B5EF4-FFF2-40B4-BE49-F238E27FC236}">
                <a16:creationId xmlns:a16="http://schemas.microsoft.com/office/drawing/2014/main" id="{BA83D461-3B6E-EA28-ACBC-9AF4A8B44D36}"/>
              </a:ext>
            </a:extLst>
          </p:cNvPr>
          <p:cNvSpPr txBox="1"/>
          <p:nvPr/>
        </p:nvSpPr>
        <p:spPr>
          <a:xfrm>
            <a:off x="1294641" y="1490094"/>
            <a:ext cx="6283623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200000"/>
              </a:lnSpc>
              <a:spcAft>
                <a:spcPts val="800"/>
              </a:spcAft>
            </a:pPr>
            <a:r>
              <a:rPr lang="fa-I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بخش مهم از ساختار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r>
              <a:rPr lang="fa-I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مسیر دیکدینگ است که به آن مسیر گسترش نیز گفته می شود. این بخش مسئول بالا بردن ابعاد نقشه های ویژگی مسیر انکودینگ و ساختن طرح نهایی طبقه بندی است.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31670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847ED60B-A456-4018-7F21-CA5C6B252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53A79017-42A9-A004-3241-B0AC2E9E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621" y="586918"/>
            <a:ext cx="6582584" cy="631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لایه های کانولوشن معکوس (</a:t>
            </a:r>
            <a:r>
              <a:rPr lang="en-US" sz="20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Upsampling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Layers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727A4-D19E-9FDE-18D5-143B33F2E780}"/>
              </a:ext>
            </a:extLst>
          </p:cNvPr>
          <p:cNvSpPr txBox="1"/>
          <p:nvPr/>
        </p:nvSpPr>
        <p:spPr>
          <a:xfrm>
            <a:off x="1293020" y="1367313"/>
            <a:ext cx="691469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این قست از مسیر دیکدینگ شامل لایه های نمونه افزایی (</a:t>
            </a:r>
            <a:r>
              <a:rPr lang="en-US" dirty="0" err="1">
                <a:cs typeface="B Nazanin" panose="00000400000000000000" pitchFamily="2" charset="-78"/>
              </a:rPr>
              <a:t>Upsampling</a:t>
            </a:r>
            <a:r>
              <a:rPr lang="fa-IR" dirty="0">
                <a:cs typeface="B Nazanin" panose="00000400000000000000" pitchFamily="2" charset="-78"/>
              </a:rPr>
              <a:t>) برای افزایش رزولوشن فضایی نقشه های ویژگی می باشد.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این کار با کانولوشن های ترانهاده یا معکوس (</a:t>
            </a:r>
            <a:r>
              <a:rPr lang="en-US" dirty="0">
                <a:cs typeface="B Nazanin" panose="00000400000000000000" pitchFamily="2" charset="-78"/>
              </a:rPr>
              <a:t>Deconvolutions</a:t>
            </a:r>
            <a:r>
              <a:rPr lang="fa-IR" dirty="0">
                <a:cs typeface="B Nazanin" panose="00000400000000000000" pitchFamily="2" charset="-78"/>
              </a:rPr>
              <a:t>) صورت میگیرد.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شبکه یاد می گیرد که فاصله های بین مکان های فضایی فعلی را پرکند و به این ترتیب رزولوشن نقشه های ویژگی را افزایش می دهد.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317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16A0742B-AD63-86E4-D14C-8C6291E6F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>
            <a:extLst>
              <a:ext uri="{FF2B5EF4-FFF2-40B4-BE49-F238E27FC236}">
                <a16:creationId xmlns:a16="http://schemas.microsoft.com/office/drawing/2014/main" id="{17239A46-D72A-89B4-C846-FFA674BC68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اتصال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Concatenation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C5B8-0C1D-7769-BE8C-E04E61C3CE84}"/>
              </a:ext>
            </a:extLst>
          </p:cNvPr>
          <p:cNvSpPr txBox="1"/>
          <p:nvPr/>
        </p:nvSpPr>
        <p:spPr>
          <a:xfrm>
            <a:off x="862875" y="962294"/>
            <a:ext cx="7298532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نقشه های ویژگی از لایه های قبلی در مرحله دیکدینگ به نقشه های ویژگی نمونه افزایی متصل می شوند.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این اتصال به شبکه امکان می دهد تا اطلاعات چند مقیاسی را برای تقسیم بندی صحیح تجمیع کند و از اطلاعات سطح بالا و ویژگی های سطح پایین بهره برداری کند.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شبکه می تواند با اتصال نقشه های ویژگی از طریق اتصالات پرشی ، ویژگی های دقیق و جزئی که در مرحله انکودینگ از دست رفته اند را بازیابی و یکپارچه کند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18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stCxn id="30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cs typeface="B Nazanin" panose="00000400000000000000" pitchFamily="2" charset="-78"/>
              </a:rPr>
              <a:t>فهرست مطالب</a:t>
            </a:r>
            <a:endParaRPr b="1" dirty="0">
              <a:cs typeface="B Nazanin" panose="00000400000000000000" pitchFamily="2" charset="-78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338850" y="1868200"/>
            <a:ext cx="2573956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شبکه‌های </a:t>
            </a:r>
            <a:r>
              <a:rPr lang="fa-IR" b="1" kern="1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عصبی پیچشی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95358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تابع خطا در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2559837" y="3513052"/>
            <a:ext cx="2629825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cs typeface="B Nazanin" panose="00000400000000000000" pitchFamily="2" charset="-78"/>
              </a:rPr>
              <a:t>یک مثال کاربردی از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200400" y="1848775"/>
            <a:ext cx="1762432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تقسیم بندی تصویر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5706193" y="3481588"/>
            <a:ext cx="1327278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cs typeface="B Nazanin" panose="00000400000000000000" pitchFamily="2" charset="-78"/>
              </a:rPr>
              <a:t>نتیجه گیری</a:t>
            </a:r>
            <a:endParaRPr b="1" dirty="0">
              <a:cs typeface="B Nazanin" panose="00000400000000000000" pitchFamily="2" charset="-78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5651178" y="1868200"/>
            <a:ext cx="1702993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معماری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U-Net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>
            <a:spLocks noGrp="1"/>
          </p:cNvSpPr>
          <p:nvPr>
            <p:ph type="title"/>
          </p:nvPr>
        </p:nvSpPr>
        <p:spPr>
          <a:xfrm>
            <a:off x="235743" y="445025"/>
            <a:ext cx="84153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مسیر های فشرده سازی و گسترش در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Contracting and Expanding Paths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6" name="Google Shape;646;p52"/>
          <p:cNvSpPr txBox="1">
            <a:spLocks noGrp="1"/>
          </p:cNvSpPr>
          <p:nvPr>
            <p:ph type="subTitle" idx="1"/>
          </p:nvPr>
        </p:nvSpPr>
        <p:spPr>
          <a:xfrm>
            <a:off x="585220" y="1017725"/>
            <a:ext cx="8065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U-Net</a:t>
            </a: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از ساختار " انکودر-دیکدر" پیروی می کند</a:t>
            </a:r>
            <a:endParaRPr lang="en-US" sz="1600" i="0" dirty="0">
              <a:solidFill>
                <a:srgbClr val="383838"/>
              </a:solidFill>
              <a:effectLst/>
              <a:latin typeface="Hanken Grotesk" panose="020B0604020202020204" charset="0"/>
            </a:endParaRPr>
          </a:p>
        </p:txBody>
      </p:sp>
      <p:sp>
        <p:nvSpPr>
          <p:cNvPr id="647" name="Google Shape;647;p52"/>
          <p:cNvSpPr txBox="1">
            <a:spLocks noGrp="1"/>
          </p:cNvSpPr>
          <p:nvPr>
            <p:ph type="subTitle" idx="2"/>
          </p:nvPr>
        </p:nvSpPr>
        <p:spPr>
          <a:xfrm>
            <a:off x="4774361" y="2840988"/>
            <a:ext cx="3772800" cy="1383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مسیر گسترش همان دیکدر می باشد که اطلاعات فضایی را بازیابی و نقشه ی تقسیم بندی نهایی را تولید می کند.</a:t>
            </a:r>
            <a:endParaRPr lang="en-US" dirty="0">
              <a:cs typeface="B Nazanin" panose="00000400000000000000" pitchFamily="2" charset="-78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latin typeface="Hanken Grotesk" panose="020B0604020202020204" charset="0"/>
            </a:endParaRPr>
          </a:p>
        </p:txBody>
      </p:sp>
      <p:sp>
        <p:nvSpPr>
          <p:cNvPr id="648" name="Google Shape;648;p52"/>
          <p:cNvSpPr txBox="1">
            <a:spLocks noGrp="1"/>
          </p:cNvSpPr>
          <p:nvPr>
            <p:ph type="subTitle" idx="3"/>
          </p:nvPr>
        </p:nvSpPr>
        <p:spPr>
          <a:xfrm>
            <a:off x="140336" y="239100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مسیر فشره سازی (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Encoder</a:t>
            </a:r>
            <a:r>
              <a:rPr lang="fa-IR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Google Shape;649;p52"/>
          <p:cNvSpPr txBox="1">
            <a:spLocks noGrp="1"/>
          </p:cNvSpPr>
          <p:nvPr>
            <p:ph type="subTitle" idx="4"/>
          </p:nvPr>
        </p:nvSpPr>
        <p:spPr>
          <a:xfrm>
            <a:off x="4164804" y="2479488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مسیر گسترش (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Decoder</a:t>
            </a:r>
            <a:r>
              <a:rPr lang="fa-IR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647;p52">
            <a:extLst>
              <a:ext uri="{FF2B5EF4-FFF2-40B4-BE49-F238E27FC236}">
                <a16:creationId xmlns:a16="http://schemas.microsoft.com/office/drawing/2014/main" id="{03DFB1FB-70DA-C54C-341B-1FBB6AA3B0B6}"/>
              </a:ext>
            </a:extLst>
          </p:cNvPr>
          <p:cNvSpPr txBox="1">
            <a:spLocks/>
          </p:cNvSpPr>
          <p:nvPr/>
        </p:nvSpPr>
        <p:spPr>
          <a:xfrm>
            <a:off x="392004" y="2733832"/>
            <a:ext cx="3772800" cy="88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2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 algn="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مسیر فشرده سازی به عنوان انکودر عمل می کند و اطلاعات تصویر ورودی را جمع آوری و فشرده می کند.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5904AB-488A-1EF9-7C2D-9CE70B063E73}"/>
              </a:ext>
            </a:extLst>
          </p:cNvPr>
          <p:cNvCxnSpPr>
            <a:cxnSpLocks/>
          </p:cNvCxnSpPr>
          <p:nvPr/>
        </p:nvCxnSpPr>
        <p:spPr>
          <a:xfrm flipH="1">
            <a:off x="235743" y="2441006"/>
            <a:ext cx="1100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534A10-28FD-796E-168D-3DA8FF690814}"/>
              </a:ext>
            </a:extLst>
          </p:cNvPr>
          <p:cNvCxnSpPr>
            <a:cxnSpLocks/>
          </p:cNvCxnSpPr>
          <p:nvPr/>
        </p:nvCxnSpPr>
        <p:spPr>
          <a:xfrm flipH="1">
            <a:off x="7822405" y="2557687"/>
            <a:ext cx="1100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4CE4EFDF-BFF4-63D2-A105-93A0E3DF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CC10A456-8065-1DE7-F79E-3A1AEBFE6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5996" y="579774"/>
            <a:ext cx="6582584" cy="631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حفظ اطلاعات فضایی 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Preserving Spatial Information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ABA1A5-DD5D-D543-E852-A199D9D7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34564-9C2A-2DB5-CBA7-A68AB2F09506}"/>
              </a:ext>
            </a:extLst>
          </p:cNvPr>
          <p:cNvSpPr txBox="1"/>
          <p:nvPr/>
        </p:nvSpPr>
        <p:spPr>
          <a:xfrm>
            <a:off x="2021681" y="1028700"/>
            <a:ext cx="5907882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برخی از اطلاعات فضایی ممکن است در مسیر انکودینگ از دست بروند.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این از دست رفتن اطلاعات می تواند به کاهش دقت مکان یابی و از بین رفتن جزئیات دقیق در طرح طبقه بندی منجر شود. 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اتصالات پرشی این مشکل را حل می‌کنند زیرا اطلاعات فضایی مهم را که در غیر این صورت در حین </a:t>
            </a:r>
            <a:r>
              <a:rPr lang="en-US" dirty="0" err="1">
                <a:cs typeface="B Nazanin" panose="00000400000000000000" pitchFamily="2" charset="-78"/>
              </a:rPr>
              <a:t>Downsampling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از دست می‌رود، حفظ می‌کنند.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154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C969C8CC-2585-A0AB-F694-B6D9F496C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>
            <a:extLst>
              <a:ext uri="{FF2B5EF4-FFF2-40B4-BE49-F238E27FC236}">
                <a16:creationId xmlns:a16="http://schemas.microsoft.com/office/drawing/2014/main" id="{CB4887B1-7A69-E3E6-41C7-27FCB56D3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6149" y="1108367"/>
            <a:ext cx="7149773" cy="3068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اتصالات پرشی امکان ادغام اطلاعات چند مقیاسی را از لایه‌های مختلف شبکه فراهم می‌کنند.</a:t>
            </a:r>
          </a:p>
          <a:p>
            <a:pPr marL="285750" lvl="0" indent="-28575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U-Net </a:t>
            </a: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 می‌تواند به‌طور موفقیت‌آمیزی اطلاعات جزئی و کلی را با اتصال نقشه‌های ویژگی از مسیر انکودینگ به لایه‌های معادل در مسیر دیکدینگ ترکیب کند.</a:t>
            </a:r>
          </a:p>
          <a:p>
            <a:pPr marL="285750" lvl="0" indent="-28575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این ادغام اطلاعات چند مقیاسی دقت تقسیم‌بندی را به‌طور کلی بهبود می‌بخشد.</a:t>
            </a:r>
            <a:endParaRPr dirty="0">
              <a:latin typeface="Hanken Grotesk" panose="020B0604020202020204" charset="0"/>
              <a:cs typeface="B Nazanin" panose="00000400000000000000" pitchFamily="2" charset="-78"/>
            </a:endParaRPr>
          </a:p>
        </p:txBody>
      </p:sp>
      <p:sp>
        <p:nvSpPr>
          <p:cNvPr id="12" name="Google Shape;329;p36">
            <a:extLst>
              <a:ext uri="{FF2B5EF4-FFF2-40B4-BE49-F238E27FC236}">
                <a16:creationId xmlns:a16="http://schemas.microsoft.com/office/drawing/2014/main" id="{61B5A059-6CA2-F635-2CF8-9D80C05C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097" y="623693"/>
            <a:ext cx="7149774" cy="5561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اطلاعات چند مقیاسی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Multi-scale Information Fusion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3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08D1AA06-5A14-C64B-F30D-8B917457F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EE9BCB66-0EBB-AA79-4D48-69D57B0AF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641" y="579774"/>
            <a:ext cx="7437979" cy="863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</a:t>
            </a:r>
            <a:r>
              <a:rPr lang="fa-IR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 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بالا و جزئیات سطح پایین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Combining High-Level Context and Low-Level Details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38CCB-B07D-947F-A5BA-2364CBFD4C19}"/>
              </a:ext>
            </a:extLst>
          </p:cNvPr>
          <p:cNvSpPr txBox="1"/>
          <p:nvPr/>
        </p:nvSpPr>
        <p:spPr>
          <a:xfrm>
            <a:off x="1900237" y="1607344"/>
            <a:ext cx="6240780" cy="162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effectLst/>
                <a:latin typeface="Hanken Grotesk" panose="020B0604020202020204" charset="0"/>
                <a:ea typeface="Calibri" panose="020F0502020204030204" pitchFamily="34" charset="0"/>
                <a:cs typeface="B Nazanin" panose="00000400000000000000" pitchFamily="2" charset="-78"/>
              </a:rPr>
              <a:t>اتصالات پرشی به مسیر دیکدینگ اجازه می‌دهند تا اطلاعات سطح بالا و جزئیات سطح پایین را ترکیب کند.</a:t>
            </a:r>
          </a:p>
          <a:p>
            <a:pPr marL="285750" lvl="0" indent="-28575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effectLst/>
                <a:latin typeface="Hanken Grotesk" panose="020B0604020202020204" charset="0"/>
                <a:ea typeface="Calibri" panose="020F0502020204030204" pitchFamily="34" charset="0"/>
                <a:cs typeface="B Nazanin" panose="00000400000000000000" pitchFamily="2" charset="-78"/>
              </a:rPr>
              <a:t>این ترکیب به شبکه این امکان را می‌دهد که از اطلاعات سطح بالای ثبت‌شده در مسیر دیکدینگ و ویژگی‌های دقیق ضبط‌شده در مسیر انکودینگ بهره‌برداری کند.</a:t>
            </a:r>
            <a:endParaRPr lang="en-US" sz="1400" dirty="0">
              <a:effectLst/>
              <a:latin typeface="Hanken Grotesk" panose="020B060402020202020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83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4;p38">
            <a:extLst>
              <a:ext uri="{FF2B5EF4-FFF2-40B4-BE49-F238E27FC236}">
                <a16:creationId xmlns:a16="http://schemas.microsoft.com/office/drawing/2014/main" id="{AACDD5A2-79E5-375D-8673-D8892816A4D2}"/>
              </a:ext>
            </a:extLst>
          </p:cNvPr>
          <p:cNvSpPr txBox="1">
            <a:spLocks/>
          </p:cNvSpPr>
          <p:nvPr/>
        </p:nvSpPr>
        <p:spPr>
          <a:xfrm>
            <a:off x="1412175" y="595868"/>
            <a:ext cx="5913900" cy="2189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>
              <a:lnSpc>
                <a:spcPct val="200000"/>
              </a:lnSpc>
            </a:pPr>
            <a:r>
              <a:rPr lang="fa-IR" sz="1600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با افزودن اتصالات عبوری </a:t>
            </a:r>
            <a:r>
              <a:rPr lang="en-US" sz="16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r>
              <a:rPr lang="fa-IR" sz="1600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 می‌تواند از اطلاعات چند مقیاسی بهره‌برداری کند، جزئیات فضایی را حفظ کند و اطلاعات سطح بالا را با جزئیات سطح پایین ترکیب نماید. در نتیجه، دقت تقسیم‌بندی بهبود می‌یابد، مکان یابی اشیاء بهتر می‌شود و اطلاعات دقیق در طرح تقسیم‌بندی حفظ می‌شود.</a:t>
            </a:r>
            <a:endParaRPr lang="en-US" sz="1600" dirty="0">
              <a:latin typeface="Hanken Grotesk" panose="020B060402020202020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CC72B52F-271A-0BA9-A9AF-6B5FF269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>
            <a:extLst>
              <a:ext uri="{FF2B5EF4-FFF2-40B4-BE49-F238E27FC236}">
                <a16:creationId xmlns:a16="http://schemas.microsoft.com/office/drawing/2014/main" id="{0FB5EA7E-88F0-D6A3-DDCD-CB49AB91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تابع خطا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Loss Function in U-Net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Google Shape;647;p52">
            <a:extLst>
              <a:ext uri="{FF2B5EF4-FFF2-40B4-BE49-F238E27FC236}">
                <a16:creationId xmlns:a16="http://schemas.microsoft.com/office/drawing/2014/main" id="{69303307-633B-FD4F-26DE-443F1165280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14563" y="1631544"/>
            <a:ext cx="5900051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 rtl="1">
              <a:lnSpc>
                <a:spcPct val="250000"/>
              </a:lnSpc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ضریب دایس یک آمار شباهت است که همپوشانی بین طرح تقسیم‌بندی پیش‌بینی‌شده و واقعی را محاسبه می‌کند.</a:t>
            </a:r>
          </a:p>
          <a:p>
            <a:pPr marL="285750" indent="-285750" algn="r" rtl="1">
              <a:lnSpc>
                <a:spcPct val="250000"/>
              </a:lnSpc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ضرر ضریب دایس به‌ویژه برای مجموعه داده‌های نامتعادل که در آن کلاس پس‌زمینه دارای پیکسل‌های زیادی است، مؤثر است.</a:t>
            </a:r>
            <a:endParaRPr dirty="0">
              <a:latin typeface="Hanken Grotesk" panose="020B0604020202020204" charset="0"/>
              <a:cs typeface="B Nazanin" panose="00000400000000000000" pitchFamily="2" charset="-78"/>
            </a:endParaRPr>
          </a:p>
        </p:txBody>
      </p:sp>
      <p:sp>
        <p:nvSpPr>
          <p:cNvPr id="648" name="Google Shape;648;p52">
            <a:extLst>
              <a:ext uri="{FF2B5EF4-FFF2-40B4-BE49-F238E27FC236}">
                <a16:creationId xmlns:a16="http://schemas.microsoft.com/office/drawing/2014/main" id="{566E2618-B2CD-A2F9-9022-D39984CA835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572000" y="920985"/>
            <a:ext cx="3772800" cy="814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Aft>
                <a:spcPts val="800"/>
              </a:spcAft>
            </a:pPr>
            <a:r>
              <a:rPr lang="fa-IR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ضریب خطا دایس (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Dice Coefficient Loss</a:t>
            </a:r>
            <a:r>
              <a:rPr lang="fa-IR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586AD56A-7F04-A158-D881-4D427729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>
            <a:extLst>
              <a:ext uri="{FF2B5EF4-FFF2-40B4-BE49-F238E27FC236}">
                <a16:creationId xmlns:a16="http://schemas.microsoft.com/office/drawing/2014/main" id="{C7872052-A34B-BFD2-A2DC-FFEBEDEA9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تابع خطا 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Loss Function in U-Net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6" name="Google Shape;646;p52">
            <a:extLst>
              <a:ext uri="{FF2B5EF4-FFF2-40B4-BE49-F238E27FC236}">
                <a16:creationId xmlns:a16="http://schemas.microsoft.com/office/drawing/2014/main" id="{323BA2FD-EB46-E82A-F9ED-084F92586E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1688" y="1667741"/>
            <a:ext cx="6273731" cy="25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0480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این معیار ناهماهنگی بین احتمال‌های کلاس پیش‌بینی‌شده و برچسب‌های واقعی را اندازه‌گیری می‌کند.</a:t>
            </a:r>
          </a:p>
          <a:p>
            <a:pPr marL="314325" lvl="0" indent="-304800" algn="r" rtl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خطا کراس انتروپی شبکه را تشویق می‌کند تا احتمال‌های بالایی را به برچسب‌های کلاس صحیح برای هر پیکسل اختصاص دهد.</a:t>
            </a:r>
            <a:endParaRPr lang="en-US" b="0" i="0" dirty="0">
              <a:solidFill>
                <a:srgbClr val="383838"/>
              </a:solidFill>
              <a:effectLst/>
              <a:latin typeface="Hanken Grotesk" panose="020B0604020202020204" charset="0"/>
              <a:cs typeface="B Nazanin" panose="00000400000000000000" pitchFamily="2" charset="-78"/>
            </a:endParaRPr>
          </a:p>
        </p:txBody>
      </p:sp>
      <p:sp>
        <p:nvSpPr>
          <p:cNvPr id="649" name="Google Shape;649;p52">
            <a:extLst>
              <a:ext uri="{FF2B5EF4-FFF2-40B4-BE49-F238E27FC236}">
                <a16:creationId xmlns:a16="http://schemas.microsoft.com/office/drawing/2014/main" id="{E8DEAD24-247B-4AE4-319C-5EE5BFB4CCD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94144" y="937031"/>
            <a:ext cx="3772800" cy="730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Aft>
                <a:spcPts val="800"/>
              </a:spcAft>
            </a:pPr>
            <a:r>
              <a:rPr lang="fa-IR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خطا کراس انتروپی (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Cross-Entropy Loss</a:t>
            </a:r>
            <a:r>
              <a:rPr lang="fa-IR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25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4DD23-D793-44FA-4DCC-623ED2C78DBC}"/>
              </a:ext>
            </a:extLst>
          </p:cNvPr>
          <p:cNvSpPr txBox="1"/>
          <p:nvPr/>
        </p:nvSpPr>
        <p:spPr>
          <a:xfrm>
            <a:off x="3028950" y="692914"/>
            <a:ext cx="512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مزایای و معایب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8761B-7860-2F66-A02D-4571220D2BFB}"/>
              </a:ext>
            </a:extLst>
          </p:cNvPr>
          <p:cNvSpPr txBox="1"/>
          <p:nvPr/>
        </p:nvSpPr>
        <p:spPr>
          <a:xfrm>
            <a:off x="5066109" y="1551615"/>
            <a:ext cx="276463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کارآمد بودن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خوب وظایف چند کلاسه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کارآمد از داده های آموزشی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8208-195E-F4EB-3977-1FA1AA5D3B3C}"/>
              </a:ext>
            </a:extLst>
          </p:cNvPr>
          <p:cNvSpPr txBox="1"/>
          <p:nvPr/>
        </p:nvSpPr>
        <p:spPr>
          <a:xfrm>
            <a:off x="7450931" y="1323079"/>
            <a:ext cx="75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مزایا: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601DA-3EB0-BDB1-7735-29D2ABB24F2C}"/>
              </a:ext>
            </a:extLst>
          </p:cNvPr>
          <p:cNvSpPr txBox="1"/>
          <p:nvPr/>
        </p:nvSpPr>
        <p:spPr>
          <a:xfrm>
            <a:off x="7386638" y="2876014"/>
            <a:ext cx="75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معایب: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156C8-501A-92B2-949B-BC5DDD829135}"/>
              </a:ext>
            </a:extLst>
          </p:cNvPr>
          <p:cNvSpPr txBox="1"/>
          <p:nvPr/>
        </p:nvSpPr>
        <p:spPr>
          <a:xfrm>
            <a:off x="5066109" y="3276777"/>
            <a:ext cx="276463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زیاد بودن تعداد پارامترها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هزینه محاسباتی بالا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حساس به مقداردهی اولیه</a:t>
            </a:r>
            <a:endParaRPr lang="en-US" sz="1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26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6754-E68B-E5BF-B148-9CE8406C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  Dataset: 2018 Data Science Bowl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2D1-150E-5490-B4F6-C9BC7A86D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sz="800" dirty="0"/>
              <a:t>import </a:t>
            </a:r>
            <a:r>
              <a:rPr lang="en-US" sz="800" dirty="0" err="1"/>
              <a:t>tensorflow</a:t>
            </a:r>
            <a:r>
              <a:rPr lang="en-US" sz="800" dirty="0"/>
              <a:t> as </a:t>
            </a:r>
            <a:r>
              <a:rPr lang="en-US" sz="800" dirty="0" err="1"/>
              <a:t>tf</a:t>
            </a: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import </a:t>
            </a:r>
            <a:r>
              <a:rPr lang="en-US" sz="800" dirty="0" err="1"/>
              <a:t>os</a:t>
            </a: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import </a:t>
            </a:r>
            <a:r>
              <a:rPr lang="en-US" sz="800" dirty="0" err="1"/>
              <a:t>numpy</a:t>
            </a:r>
            <a:r>
              <a:rPr lang="en-US" sz="800" dirty="0"/>
              <a:t> as np</a:t>
            </a:r>
          </a:p>
          <a:p>
            <a:pPr marL="17780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tqdm</a:t>
            </a:r>
            <a:r>
              <a:rPr lang="en-US" sz="800" dirty="0"/>
              <a:t> import </a:t>
            </a:r>
            <a:r>
              <a:rPr lang="en-US" sz="800" dirty="0" err="1"/>
              <a:t>tqdm</a:t>
            </a: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from skimage.io import </a:t>
            </a:r>
            <a:r>
              <a:rPr lang="en-US" sz="800" dirty="0" err="1"/>
              <a:t>imread</a:t>
            </a:r>
            <a:r>
              <a:rPr lang="en-US" sz="800" dirty="0"/>
              <a:t>, </a:t>
            </a:r>
            <a:r>
              <a:rPr lang="en-US" sz="800" dirty="0" err="1"/>
              <a:t>imshow</a:t>
            </a: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skimage.transform</a:t>
            </a:r>
            <a:r>
              <a:rPr lang="en-US" sz="800" dirty="0"/>
              <a:t> import resize</a:t>
            </a:r>
          </a:p>
          <a:p>
            <a:pPr marL="177800" indent="0">
              <a:buNone/>
            </a:pPr>
            <a:r>
              <a:rPr lang="en-US" sz="800" dirty="0"/>
              <a:t>import </a:t>
            </a:r>
            <a:r>
              <a:rPr lang="en-US" sz="800" dirty="0" err="1"/>
              <a:t>matplotlib.pyplot</a:t>
            </a:r>
            <a:r>
              <a:rPr lang="en-US" sz="800" dirty="0"/>
              <a:t> as </a:t>
            </a:r>
            <a:r>
              <a:rPr lang="en-US" sz="800" dirty="0" err="1"/>
              <a:t>plt</a:t>
            </a: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import random</a:t>
            </a:r>
          </a:p>
          <a:p>
            <a:pPr marL="177800" indent="0">
              <a:buNone/>
            </a:pPr>
            <a:r>
              <a:rPr lang="en-US" sz="800" dirty="0"/>
              <a:t>tf.compat.v1.logging.set_verbosity(tf.compat.v1.logging.ERROR)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IMG_WIDTH = 128</a:t>
            </a:r>
          </a:p>
          <a:p>
            <a:pPr marL="177800" indent="0">
              <a:buNone/>
            </a:pPr>
            <a:r>
              <a:rPr lang="en-US" sz="800" dirty="0"/>
              <a:t>IMG_HEIGHT = 128</a:t>
            </a:r>
          </a:p>
          <a:p>
            <a:pPr marL="177800" indent="0">
              <a:buNone/>
            </a:pPr>
            <a:r>
              <a:rPr lang="en-US" sz="800" dirty="0"/>
              <a:t>IMG_CHANNELS = 3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seed = 42</a:t>
            </a:r>
          </a:p>
          <a:p>
            <a:pPr marL="177800" indent="0">
              <a:buNone/>
            </a:pPr>
            <a:r>
              <a:rPr lang="en-US" sz="800" dirty="0" err="1"/>
              <a:t>np.random.seed</a:t>
            </a:r>
            <a:r>
              <a:rPr lang="en-US" sz="800" dirty="0"/>
              <a:t>(seed)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TRAIN_PATH = </a:t>
            </a:r>
            <a:r>
              <a:rPr lang="en-US" sz="800" dirty="0" err="1"/>
              <a:t>r"E</a:t>
            </a:r>
            <a:r>
              <a:rPr lang="en-US" sz="800" dirty="0"/>
              <a:t>:\\New folder\\stage1_train (1)"</a:t>
            </a:r>
          </a:p>
          <a:p>
            <a:pPr marL="177800" indent="0">
              <a:buNone/>
            </a:pPr>
            <a:r>
              <a:rPr lang="en-US" sz="800" dirty="0"/>
              <a:t>TEST_PATH = </a:t>
            </a:r>
            <a:r>
              <a:rPr lang="en-US" sz="800" dirty="0" err="1"/>
              <a:t>r"E</a:t>
            </a:r>
            <a:r>
              <a:rPr lang="en-US" sz="800" dirty="0"/>
              <a:t>:\\New folder\\stage1_test (1)"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 err="1"/>
              <a:t>train_ids</a:t>
            </a:r>
            <a:r>
              <a:rPr lang="en-US" sz="800" dirty="0"/>
              <a:t> = next(</a:t>
            </a:r>
            <a:r>
              <a:rPr lang="en-US" sz="800" dirty="0" err="1"/>
              <a:t>os.walk</a:t>
            </a:r>
            <a:r>
              <a:rPr lang="en-US" sz="800" dirty="0"/>
              <a:t>(TRAIN_PATH))[1]</a:t>
            </a:r>
          </a:p>
          <a:p>
            <a:pPr marL="177800" indent="0">
              <a:buNone/>
            </a:pPr>
            <a:r>
              <a:rPr lang="en-US" sz="800" dirty="0" err="1"/>
              <a:t>test_ids</a:t>
            </a:r>
            <a:r>
              <a:rPr lang="en-US" sz="800" dirty="0"/>
              <a:t> = next(</a:t>
            </a:r>
            <a:r>
              <a:rPr lang="en-US" sz="800" dirty="0" err="1"/>
              <a:t>os.walk</a:t>
            </a:r>
            <a:r>
              <a:rPr lang="en-US" sz="800" dirty="0"/>
              <a:t>(TEST_PATH))[1]</a:t>
            </a:r>
          </a:p>
        </p:txBody>
      </p:sp>
    </p:spTree>
    <p:extLst>
      <p:ext uri="{BB962C8B-B14F-4D97-AF65-F5344CB8AC3E}">
        <p14:creationId xmlns:p14="http://schemas.microsoft.com/office/powerpoint/2010/main" val="2387900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5BD0B-01C1-97D6-639E-58445498F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88079-0E9E-3A58-88C4-7D42B20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19669"/>
            <a:ext cx="7704000" cy="4445620"/>
          </a:xfrm>
        </p:spPr>
        <p:txBody>
          <a:bodyPr/>
          <a:lstStyle/>
          <a:p>
            <a:pPr marL="177800" indent="0">
              <a:buNone/>
            </a:pPr>
            <a:r>
              <a:rPr lang="en-US" sz="800" dirty="0" err="1"/>
              <a:t>X_train</a:t>
            </a:r>
            <a:r>
              <a:rPr lang="en-US" sz="800" dirty="0"/>
              <a:t> = </a:t>
            </a:r>
            <a:r>
              <a:rPr lang="en-US" sz="800" dirty="0" err="1"/>
              <a:t>np.zeros</a:t>
            </a:r>
            <a:r>
              <a:rPr lang="en-US" sz="800" dirty="0"/>
              <a:t>((</a:t>
            </a:r>
            <a:r>
              <a:rPr lang="en-US" sz="800" dirty="0" err="1"/>
              <a:t>len</a:t>
            </a:r>
            <a:r>
              <a:rPr lang="en-US" sz="800" dirty="0"/>
              <a:t>(</a:t>
            </a:r>
            <a:r>
              <a:rPr lang="en-US" sz="800" dirty="0" err="1"/>
              <a:t>train_ids</a:t>
            </a:r>
            <a:r>
              <a:rPr lang="en-US" sz="800" dirty="0"/>
              <a:t>), IMG_HEIGHT, IMG_WIDTH, IMG_CHANNELS), </a:t>
            </a:r>
            <a:r>
              <a:rPr lang="en-US" sz="800" dirty="0" err="1"/>
              <a:t>dtype</a:t>
            </a:r>
            <a:r>
              <a:rPr lang="en-US" sz="800" dirty="0"/>
              <a:t>=np.uint8)</a:t>
            </a:r>
          </a:p>
          <a:p>
            <a:pPr marL="177800" indent="0">
              <a:buNone/>
            </a:pPr>
            <a:r>
              <a:rPr lang="en-US" sz="800" dirty="0" err="1"/>
              <a:t>Y_train</a:t>
            </a:r>
            <a:r>
              <a:rPr lang="en-US" sz="800" dirty="0"/>
              <a:t> = </a:t>
            </a:r>
            <a:r>
              <a:rPr lang="en-US" sz="800" dirty="0" err="1"/>
              <a:t>np.zeros</a:t>
            </a:r>
            <a:r>
              <a:rPr lang="en-US" sz="800" dirty="0"/>
              <a:t>((</a:t>
            </a:r>
            <a:r>
              <a:rPr lang="en-US" sz="800" dirty="0" err="1"/>
              <a:t>len</a:t>
            </a:r>
            <a:r>
              <a:rPr lang="en-US" sz="800" dirty="0"/>
              <a:t>(</a:t>
            </a:r>
            <a:r>
              <a:rPr lang="en-US" sz="800" dirty="0" err="1"/>
              <a:t>train_ids</a:t>
            </a:r>
            <a:r>
              <a:rPr lang="en-US" sz="800" dirty="0"/>
              <a:t>), IMG_HEIGHT, IMG_WIDTH, 1), </a:t>
            </a:r>
            <a:r>
              <a:rPr lang="en-US" sz="800" dirty="0" err="1"/>
              <a:t>dtype</a:t>
            </a:r>
            <a:r>
              <a:rPr lang="en-US" sz="800" dirty="0"/>
              <a:t>=bool)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print('Resizing training images and masks')</a:t>
            </a:r>
          </a:p>
          <a:p>
            <a:pPr marL="177800" indent="0">
              <a:buNone/>
            </a:pPr>
            <a:r>
              <a:rPr lang="en-US" sz="800" dirty="0"/>
              <a:t>for n, id_ in </a:t>
            </a:r>
            <a:r>
              <a:rPr lang="en-US" sz="800" dirty="0" err="1"/>
              <a:t>tqdm</a:t>
            </a:r>
            <a:r>
              <a:rPr lang="en-US" sz="800" dirty="0"/>
              <a:t>(enumerate(</a:t>
            </a:r>
            <a:r>
              <a:rPr lang="en-US" sz="800" dirty="0" err="1"/>
              <a:t>train_ids</a:t>
            </a:r>
            <a:r>
              <a:rPr lang="en-US" sz="800" dirty="0"/>
              <a:t>), total=</a:t>
            </a:r>
            <a:r>
              <a:rPr lang="en-US" sz="800" dirty="0" err="1"/>
              <a:t>len</a:t>
            </a:r>
            <a:r>
              <a:rPr lang="en-US" sz="800" dirty="0"/>
              <a:t>(</a:t>
            </a:r>
            <a:r>
              <a:rPr lang="en-US" sz="800" dirty="0" err="1"/>
              <a:t>train_ids</a:t>
            </a:r>
            <a:r>
              <a:rPr lang="en-US" sz="800" dirty="0"/>
              <a:t>)):</a:t>
            </a:r>
          </a:p>
          <a:p>
            <a:pPr marL="177800" indent="0">
              <a:buNone/>
            </a:pPr>
            <a:r>
              <a:rPr lang="en-US" sz="800" dirty="0"/>
              <a:t>    path = </a:t>
            </a:r>
            <a:r>
              <a:rPr lang="en-US" sz="800" dirty="0" err="1"/>
              <a:t>os.path.join</a:t>
            </a:r>
            <a:r>
              <a:rPr lang="en-US" sz="800" dirty="0"/>
              <a:t>(TRAIN_PATH, id_)</a:t>
            </a:r>
          </a:p>
          <a:p>
            <a:pPr marL="17780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img_path</a:t>
            </a:r>
            <a:r>
              <a:rPr lang="en-US" sz="800" dirty="0"/>
              <a:t> = </a:t>
            </a:r>
            <a:r>
              <a:rPr lang="en-US" sz="800" dirty="0" err="1"/>
              <a:t>os.path.join</a:t>
            </a:r>
            <a:r>
              <a:rPr lang="en-US" sz="800" dirty="0"/>
              <a:t>(path, 'images', f'{id_}.</a:t>
            </a:r>
            <a:r>
              <a:rPr lang="en-US" sz="800" dirty="0" err="1"/>
              <a:t>png</a:t>
            </a:r>
            <a:r>
              <a:rPr lang="en-US" sz="800" dirty="0"/>
              <a:t>')</a:t>
            </a:r>
          </a:p>
          <a:p>
            <a:pPr marL="17780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mask_path</a:t>
            </a:r>
            <a:r>
              <a:rPr lang="en-US" sz="800" dirty="0"/>
              <a:t> = </a:t>
            </a:r>
            <a:r>
              <a:rPr lang="en-US" sz="800" dirty="0" err="1"/>
              <a:t>os.path.join</a:t>
            </a:r>
            <a:r>
              <a:rPr lang="en-US" sz="800" dirty="0"/>
              <a:t>(path, 'masks')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    if not </a:t>
            </a:r>
            <a:r>
              <a:rPr lang="en-US" sz="800" dirty="0" err="1"/>
              <a:t>os.path.exists</a:t>
            </a:r>
            <a:r>
              <a:rPr lang="en-US" sz="800" dirty="0"/>
              <a:t>(</a:t>
            </a:r>
            <a:r>
              <a:rPr lang="en-US" sz="800" dirty="0" err="1"/>
              <a:t>img_path</a:t>
            </a:r>
            <a:r>
              <a:rPr lang="en-US" sz="800" dirty="0"/>
              <a:t>):</a:t>
            </a:r>
          </a:p>
          <a:p>
            <a:pPr marL="177800" indent="0">
              <a:buNone/>
            </a:pPr>
            <a:r>
              <a:rPr lang="en-US" sz="800" dirty="0"/>
              <a:t>        print(</a:t>
            </a:r>
            <a:r>
              <a:rPr lang="en-US" sz="800" dirty="0" err="1"/>
              <a:t>f"Image</a:t>
            </a:r>
            <a:r>
              <a:rPr lang="en-US" sz="800" dirty="0"/>
              <a:t> file not found: {</a:t>
            </a:r>
            <a:r>
              <a:rPr lang="en-US" sz="800" dirty="0" err="1"/>
              <a:t>img_path</a:t>
            </a:r>
            <a:r>
              <a:rPr lang="en-US" sz="800" dirty="0"/>
              <a:t>}")</a:t>
            </a:r>
          </a:p>
          <a:p>
            <a:pPr marL="177800" indent="0">
              <a:buNone/>
            </a:pPr>
            <a:r>
              <a:rPr lang="en-US" sz="800" dirty="0"/>
              <a:t>        continue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img</a:t>
            </a:r>
            <a:r>
              <a:rPr lang="en-US" sz="800" dirty="0"/>
              <a:t> = </a:t>
            </a:r>
            <a:r>
              <a:rPr lang="en-US" sz="800" dirty="0" err="1"/>
              <a:t>imread</a:t>
            </a:r>
            <a:r>
              <a:rPr lang="en-US" sz="800" dirty="0"/>
              <a:t>(</a:t>
            </a:r>
            <a:r>
              <a:rPr lang="en-US" sz="800" dirty="0" err="1"/>
              <a:t>img_path</a:t>
            </a:r>
            <a:r>
              <a:rPr lang="en-US" sz="800" dirty="0"/>
              <a:t>)[:,:,:IMG_CHANNELS]</a:t>
            </a:r>
          </a:p>
          <a:p>
            <a:pPr marL="17780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img</a:t>
            </a:r>
            <a:r>
              <a:rPr lang="en-US" sz="800" dirty="0"/>
              <a:t> = resize(</a:t>
            </a:r>
            <a:r>
              <a:rPr lang="en-US" sz="800" dirty="0" err="1"/>
              <a:t>img</a:t>
            </a:r>
            <a:r>
              <a:rPr lang="en-US" sz="800" dirty="0"/>
              <a:t>, (IMG_HEIGHT, IMG_WIDTH), mode='constant', </a:t>
            </a:r>
            <a:r>
              <a:rPr lang="en-US" sz="800" dirty="0" err="1"/>
              <a:t>preserve_range</a:t>
            </a:r>
            <a:r>
              <a:rPr lang="en-US" sz="800" dirty="0"/>
              <a:t>=True)</a:t>
            </a:r>
          </a:p>
          <a:p>
            <a:pPr marL="17780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X_train</a:t>
            </a:r>
            <a:r>
              <a:rPr lang="en-US" sz="800" dirty="0"/>
              <a:t>[n] = </a:t>
            </a:r>
            <a:r>
              <a:rPr lang="en-US" sz="800" dirty="0" err="1"/>
              <a:t>img</a:t>
            </a:r>
            <a:endParaRPr lang="en-US" sz="800" dirty="0"/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    mask = </a:t>
            </a:r>
            <a:r>
              <a:rPr lang="en-US" sz="800" dirty="0" err="1"/>
              <a:t>np.zeros</a:t>
            </a:r>
            <a:r>
              <a:rPr lang="en-US" sz="800" dirty="0"/>
              <a:t>((IMG_HEIGHT, IMG_WIDTH, 1), </a:t>
            </a:r>
            <a:r>
              <a:rPr lang="en-US" sz="800" dirty="0" err="1"/>
              <a:t>dtype</a:t>
            </a:r>
            <a:r>
              <a:rPr lang="en-US" sz="800" dirty="0"/>
              <a:t>=bool)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    if </a:t>
            </a:r>
            <a:r>
              <a:rPr lang="en-US" sz="800" dirty="0" err="1"/>
              <a:t>os.path.exists</a:t>
            </a:r>
            <a:r>
              <a:rPr lang="en-US" sz="800" dirty="0"/>
              <a:t>(</a:t>
            </a:r>
            <a:r>
              <a:rPr lang="en-US" sz="800" dirty="0" err="1"/>
              <a:t>mask_path</a:t>
            </a:r>
            <a:r>
              <a:rPr lang="en-US" sz="800" dirty="0"/>
              <a:t>) and </a:t>
            </a:r>
            <a:r>
              <a:rPr lang="en-US" sz="800" dirty="0" err="1"/>
              <a:t>len</a:t>
            </a:r>
            <a:r>
              <a:rPr lang="en-US" sz="800" dirty="0"/>
              <a:t>(</a:t>
            </a:r>
            <a:r>
              <a:rPr lang="en-US" sz="800" dirty="0" err="1"/>
              <a:t>os.listdir</a:t>
            </a:r>
            <a:r>
              <a:rPr lang="en-US" sz="800" dirty="0"/>
              <a:t>(</a:t>
            </a:r>
            <a:r>
              <a:rPr lang="en-US" sz="800" dirty="0" err="1"/>
              <a:t>mask_path</a:t>
            </a:r>
            <a:r>
              <a:rPr lang="en-US" sz="800" dirty="0"/>
              <a:t>)) &gt; 0:</a:t>
            </a:r>
          </a:p>
          <a:p>
            <a:pPr marL="177800" indent="0">
              <a:buNone/>
            </a:pPr>
            <a:r>
              <a:rPr lang="en-US" sz="800" dirty="0"/>
              <a:t>        for </a:t>
            </a:r>
            <a:r>
              <a:rPr lang="en-US" sz="800" dirty="0" err="1"/>
              <a:t>mask_file</a:t>
            </a:r>
            <a:r>
              <a:rPr lang="en-US" sz="800" dirty="0"/>
              <a:t> in </a:t>
            </a:r>
            <a:r>
              <a:rPr lang="en-US" sz="800" dirty="0" err="1"/>
              <a:t>os.listdir</a:t>
            </a:r>
            <a:r>
              <a:rPr lang="en-US" sz="800" dirty="0"/>
              <a:t>(</a:t>
            </a:r>
            <a:r>
              <a:rPr lang="en-US" sz="800" dirty="0" err="1"/>
              <a:t>mask_path</a:t>
            </a:r>
            <a:r>
              <a:rPr lang="en-US" sz="800" dirty="0"/>
              <a:t>):</a:t>
            </a:r>
          </a:p>
          <a:p>
            <a:pPr marL="177800" indent="0">
              <a:buNone/>
            </a:pPr>
            <a:r>
              <a:rPr lang="en-US" sz="800" dirty="0"/>
              <a:t>            mask_ = </a:t>
            </a:r>
            <a:r>
              <a:rPr lang="en-US" sz="800" dirty="0" err="1"/>
              <a:t>imread</a:t>
            </a:r>
            <a:r>
              <a:rPr lang="en-US" sz="800" dirty="0"/>
              <a:t>(</a:t>
            </a:r>
            <a:r>
              <a:rPr lang="en-US" sz="800" dirty="0" err="1"/>
              <a:t>os.path.join</a:t>
            </a:r>
            <a:r>
              <a:rPr lang="en-US" sz="800" dirty="0"/>
              <a:t>(</a:t>
            </a:r>
            <a:r>
              <a:rPr lang="en-US" sz="800" dirty="0" err="1"/>
              <a:t>mask_path</a:t>
            </a:r>
            <a:r>
              <a:rPr lang="en-US" sz="800" dirty="0"/>
              <a:t>, </a:t>
            </a:r>
            <a:r>
              <a:rPr lang="en-US" sz="800" dirty="0" err="1"/>
              <a:t>mask_file</a:t>
            </a:r>
            <a:r>
              <a:rPr lang="en-US" sz="800" dirty="0"/>
              <a:t>))</a:t>
            </a:r>
          </a:p>
          <a:p>
            <a:pPr marL="177800" indent="0">
              <a:buNone/>
            </a:pPr>
            <a:r>
              <a:rPr lang="en-US" sz="800" dirty="0"/>
              <a:t>            mask_ = </a:t>
            </a:r>
            <a:r>
              <a:rPr lang="en-US" sz="800" dirty="0" err="1"/>
              <a:t>np.expand_dims</a:t>
            </a:r>
            <a:r>
              <a:rPr lang="en-US" sz="800" dirty="0"/>
              <a:t>(resize(mask_, (IMG_HEIGHT, IMG_WIDTH), mode='constant', </a:t>
            </a:r>
            <a:r>
              <a:rPr lang="en-US" sz="800" dirty="0" err="1"/>
              <a:t>preserve_range</a:t>
            </a:r>
            <a:r>
              <a:rPr lang="en-US" sz="800" dirty="0"/>
              <a:t>=True), axis=-1)</a:t>
            </a:r>
          </a:p>
          <a:p>
            <a:pPr marL="177800" indent="0">
              <a:buNone/>
            </a:pPr>
            <a:r>
              <a:rPr lang="en-US" sz="800" dirty="0"/>
              <a:t>            mask = </a:t>
            </a:r>
            <a:r>
              <a:rPr lang="en-US" sz="800" dirty="0" err="1"/>
              <a:t>np.maximum</a:t>
            </a:r>
            <a:r>
              <a:rPr lang="en-US" sz="800" dirty="0"/>
              <a:t>(mask, mask_)</a:t>
            </a:r>
          </a:p>
          <a:p>
            <a:pPr marL="177800" indent="0">
              <a:buNone/>
            </a:pPr>
            <a:r>
              <a:rPr lang="en-US" sz="800" dirty="0"/>
              <a:t>    else:</a:t>
            </a:r>
          </a:p>
          <a:p>
            <a:pPr marL="177800" indent="0">
              <a:buNone/>
            </a:pPr>
            <a:r>
              <a:rPr lang="en-US" sz="800" dirty="0"/>
              <a:t>        print(</a:t>
            </a:r>
            <a:r>
              <a:rPr lang="en-US" sz="800" dirty="0" err="1"/>
              <a:t>f"No</a:t>
            </a:r>
            <a:r>
              <a:rPr lang="en-US" sz="800" dirty="0"/>
              <a:t> mask files found in path: {</a:t>
            </a:r>
            <a:r>
              <a:rPr lang="en-US" sz="800" dirty="0" err="1"/>
              <a:t>mask_path</a:t>
            </a:r>
            <a:r>
              <a:rPr lang="en-US" sz="800" dirty="0"/>
              <a:t>}")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Y_train</a:t>
            </a:r>
            <a:r>
              <a:rPr lang="en-US" sz="800" dirty="0"/>
              <a:t>[n] = mask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print("Finished processing all images and masks!")</a:t>
            </a:r>
          </a:p>
        </p:txBody>
      </p:sp>
    </p:spTree>
    <p:extLst>
      <p:ext uri="{BB962C8B-B14F-4D97-AF65-F5344CB8AC3E}">
        <p14:creationId xmlns:p14="http://schemas.microsoft.com/office/powerpoint/2010/main" val="3666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799199" y="557651"/>
            <a:ext cx="7607381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cs typeface="B Nazanin" panose="00000400000000000000" pitchFamily="2" charset="-78"/>
              </a:rPr>
              <a:t>شبکه های عصبی مصنوعی (</a:t>
            </a:r>
            <a:r>
              <a:rPr lang="en-US" sz="2000" b="1" dirty="0">
                <a:cs typeface="B Nazanin" panose="00000400000000000000" pitchFamily="2" charset="-78"/>
              </a:rPr>
              <a:t>Convolutional Neural Networks</a:t>
            </a:r>
            <a:r>
              <a:rPr lang="fa-IR" sz="2400" b="1" dirty="0">
                <a:cs typeface="B Nazanin" panose="00000400000000000000" pitchFamily="2" charset="-78"/>
              </a:rPr>
              <a:t>)</a:t>
            </a:r>
            <a:r>
              <a:rPr lang="en-US" sz="2400" b="1" dirty="0">
                <a:cs typeface="B Nazanin" panose="00000400000000000000" pitchFamily="2" charset="-78"/>
              </a:rPr>
              <a:t>    </a:t>
            </a:r>
            <a:endParaRPr sz="2400" b="1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34757-E1DE-F6FA-0DFB-5D84E3ED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1137350"/>
            <a:ext cx="1929185" cy="140800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0DCEF1-F6F5-8CAE-D22C-5B26F07FA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62" y="2593159"/>
            <a:ext cx="2654925" cy="1108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1B45F-C580-F928-DE33-90E5EFCE7419}"/>
              </a:ext>
            </a:extLst>
          </p:cNvPr>
          <p:cNvSpPr txBox="1"/>
          <p:nvPr/>
        </p:nvSpPr>
        <p:spPr>
          <a:xfrm>
            <a:off x="5346291" y="1254912"/>
            <a:ext cx="265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cs typeface="B Nazanin" panose="00000400000000000000" pitchFamily="2" charset="-78"/>
              </a:rPr>
              <a:t>اجزای کلیدی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55ACD-6354-201C-25FA-E0F72369B2FB}"/>
              </a:ext>
            </a:extLst>
          </p:cNvPr>
          <p:cNvSpPr txBox="1"/>
          <p:nvPr/>
        </p:nvSpPr>
        <p:spPr>
          <a:xfrm>
            <a:off x="3672349" y="1789605"/>
            <a:ext cx="40926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لایه های کانولوشنال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</a:t>
            </a:r>
            <a:r>
              <a:rPr lang="fa-IR" sz="1600" dirty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لایه های ادغام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</a:t>
            </a:r>
            <a:r>
              <a:rPr lang="fa-IR" sz="1600" dirty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توابع فعال سازی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  <a:r>
              <a:rPr lang="fa-IR" sz="1600" dirty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لایه های تمام متصل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  <a:r>
              <a:rPr lang="fa-IR" sz="1600" dirty="0">
                <a:cs typeface="B Nazanin" panose="00000400000000000000" pitchFamily="2" charset="-78"/>
              </a:rPr>
              <a:t>)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EE129-FAD0-01A0-8DBF-35CF676E6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9144D-2289-655A-AD11-570F17F5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83220"/>
            <a:ext cx="7704000" cy="3965630"/>
          </a:xfrm>
        </p:spPr>
        <p:txBody>
          <a:bodyPr/>
          <a:lstStyle/>
          <a:p>
            <a:pPr marL="177800" indent="0">
              <a:buNone/>
            </a:pPr>
            <a:r>
              <a:rPr lang="en-US" dirty="0" err="1"/>
              <a:t>image_x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(0,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train_ids</a:t>
            </a:r>
            <a:r>
              <a:rPr lang="en-US" dirty="0"/>
              <a:t>))</a:t>
            </a:r>
          </a:p>
          <a:p>
            <a:pPr marL="177800" indent="0">
              <a:buNone/>
            </a:pP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[</a:t>
            </a:r>
            <a:r>
              <a:rPr lang="en-US" dirty="0" err="1"/>
              <a:t>image_x</a:t>
            </a:r>
            <a:r>
              <a:rPr lang="en-US" dirty="0"/>
              <a:t>])</a:t>
            </a:r>
          </a:p>
          <a:p>
            <a:pPr marL="17780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177800" indent="0">
              <a:buNone/>
            </a:pP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np.squeeze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[</a:t>
            </a:r>
            <a:r>
              <a:rPr lang="en-US" dirty="0" err="1"/>
              <a:t>image_x</a:t>
            </a:r>
            <a:r>
              <a:rPr lang="en-US" dirty="0"/>
              <a:t>]))</a:t>
            </a:r>
          </a:p>
          <a:p>
            <a:pPr marL="17780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/>
              <a:t>inputs = </a:t>
            </a:r>
            <a:r>
              <a:rPr lang="en-US" dirty="0" err="1"/>
              <a:t>tf.keras.layers.Input</a:t>
            </a:r>
            <a:r>
              <a:rPr lang="en-US" dirty="0"/>
              <a:t>((IMG_HEIGHT, IMG_WIDTH, IMG_CHANNELS))</a:t>
            </a:r>
          </a:p>
          <a:p>
            <a:pPr marL="177800" indent="0">
              <a:buNone/>
            </a:pPr>
            <a:r>
              <a:rPr lang="en-US" dirty="0"/>
              <a:t>s = </a:t>
            </a:r>
            <a:r>
              <a:rPr lang="en-US" dirty="0" err="1"/>
              <a:t>tf.keras.layers.Lambda</a:t>
            </a:r>
            <a:r>
              <a:rPr lang="en-US" dirty="0"/>
              <a:t>(lambda x: x / 255)(inputs)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F968-4A8D-C7AD-7DA8-E4A4F09B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6B93-6E88-4D8C-1086-76A1CE83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421"/>
            <a:ext cx="7704000" cy="4728116"/>
          </a:xfrm>
        </p:spPr>
        <p:txBody>
          <a:bodyPr/>
          <a:lstStyle/>
          <a:p>
            <a:pPr marL="177800" indent="0">
              <a:buNone/>
            </a:pPr>
            <a:r>
              <a:rPr lang="en-US" sz="800" dirty="0"/>
              <a:t>c1 = tf.keras.layers.Conv2D(16,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padding='same')(s)</a:t>
            </a:r>
          </a:p>
          <a:p>
            <a:pPr marL="177800" indent="0">
              <a:buNone/>
            </a:pPr>
            <a:r>
              <a:rPr lang="en-US" sz="800" dirty="0"/>
              <a:t>c1 = </a:t>
            </a:r>
            <a:r>
              <a:rPr lang="en-US" sz="800" dirty="0" err="1"/>
              <a:t>tf.keras.layers.Dropout</a:t>
            </a:r>
            <a:r>
              <a:rPr lang="en-US" sz="800" dirty="0"/>
              <a:t>(0.1)(c1)</a:t>
            </a:r>
          </a:p>
          <a:p>
            <a:pPr marL="177800" indent="0">
              <a:buNone/>
            </a:pPr>
            <a:r>
              <a:rPr lang="en-US" sz="800" dirty="0"/>
              <a:t>c1 = tf.keras.layers.Conv2D(16, (3, 3), activation='</a:t>
            </a:r>
            <a:r>
              <a:rPr lang="en-US" sz="800" dirty="0" err="1"/>
              <a:t>relu</a:t>
            </a:r>
            <a:r>
              <a:rPr lang="en-US" sz="800" dirty="0"/>
              <a:t>',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padding='same')(c1)</a:t>
            </a:r>
          </a:p>
          <a:p>
            <a:pPr marL="177800" indent="0">
              <a:buNone/>
            </a:pPr>
            <a:r>
              <a:rPr lang="en-US" sz="800" dirty="0"/>
              <a:t>p1 = tf.keras.layers.MaxPooling2D((2, 2))(c1)</a:t>
            </a:r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800" dirty="0"/>
              <a:t>c2 = tf.keras.layers.Conv2D(32,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padding='same')(p1)</a:t>
            </a:r>
          </a:p>
          <a:p>
            <a:pPr marL="177800" indent="0">
              <a:buNone/>
            </a:pPr>
            <a:r>
              <a:rPr lang="en-US" sz="800" dirty="0"/>
              <a:t>c2 = </a:t>
            </a:r>
            <a:r>
              <a:rPr lang="en-US" sz="800" dirty="0" err="1"/>
              <a:t>tf.keras.layers.Dropout</a:t>
            </a:r>
            <a:r>
              <a:rPr lang="en-US" sz="800" dirty="0"/>
              <a:t>(0.1)(c2)</a:t>
            </a:r>
          </a:p>
          <a:p>
            <a:pPr marL="177800" indent="0">
              <a:buNone/>
            </a:pPr>
            <a:r>
              <a:rPr lang="en-US" sz="800" dirty="0"/>
              <a:t>c2 = tf.keras.layers.Conv2D(32,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padding='same')(c2)</a:t>
            </a:r>
          </a:p>
          <a:p>
            <a:pPr marL="177800" indent="0">
              <a:buNone/>
            </a:pPr>
            <a:r>
              <a:rPr lang="en-US" sz="800" dirty="0"/>
              <a:t>p2 = tf.keras.layers.MaxPooling2D((2, 2))(c2)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</a:p>
          <a:p>
            <a:pPr marL="177800" indent="0">
              <a:buNone/>
            </a:pPr>
            <a:r>
              <a:rPr lang="en-US" sz="800" dirty="0"/>
              <a:t>c3 = tf.keras.layers.Conv2D(64,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padding='same')(p2)</a:t>
            </a:r>
          </a:p>
          <a:p>
            <a:pPr marL="177800" indent="0">
              <a:buNone/>
            </a:pPr>
            <a:r>
              <a:rPr lang="en-US" sz="800" dirty="0"/>
              <a:t>c3 = </a:t>
            </a:r>
            <a:r>
              <a:rPr lang="en-US" sz="800" dirty="0" err="1"/>
              <a:t>tf.keras.layers.Dropout</a:t>
            </a:r>
            <a:r>
              <a:rPr lang="en-US" sz="800" dirty="0"/>
              <a:t>(0.2)(c3)</a:t>
            </a:r>
          </a:p>
          <a:p>
            <a:pPr marL="177800" indent="0">
              <a:buNone/>
            </a:pPr>
            <a:r>
              <a:rPr lang="en-US" sz="800" dirty="0"/>
              <a:t>c3 = tf.keras.layers.Conv2D(64, (3, 3), activation='</a:t>
            </a:r>
            <a:r>
              <a:rPr lang="en-US" sz="800" dirty="0" err="1"/>
              <a:t>relu</a:t>
            </a:r>
            <a:r>
              <a:rPr lang="en-US" sz="800" dirty="0"/>
              <a:t>',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padding='same')(c3)</a:t>
            </a:r>
          </a:p>
          <a:p>
            <a:pPr marL="177800" indent="0">
              <a:buNone/>
            </a:pPr>
            <a:r>
              <a:rPr lang="en-US" sz="800" dirty="0"/>
              <a:t>p3 = tf.keras.layers.MaxPooling2D((2, 2))(c3)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</a:p>
          <a:p>
            <a:pPr marL="177800" indent="0">
              <a:buNone/>
            </a:pPr>
            <a:r>
              <a:rPr lang="en-US" sz="800" dirty="0"/>
              <a:t>c4 = tf.keras.layers.Conv2D(128,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padding='same')(p3)</a:t>
            </a:r>
          </a:p>
          <a:p>
            <a:pPr marL="177800" indent="0">
              <a:buNone/>
            </a:pPr>
            <a:r>
              <a:rPr lang="en-US" sz="800" dirty="0"/>
              <a:t>c4 = </a:t>
            </a:r>
            <a:r>
              <a:rPr lang="en-US" sz="800" dirty="0" err="1"/>
              <a:t>tf.keras.layers.Dropout</a:t>
            </a:r>
            <a:r>
              <a:rPr lang="en-US" sz="800" dirty="0"/>
              <a:t>(0.2)(c4)</a:t>
            </a:r>
          </a:p>
          <a:p>
            <a:pPr marL="177800" indent="0">
              <a:buNone/>
            </a:pPr>
            <a:r>
              <a:rPr lang="en-US" sz="800" dirty="0"/>
              <a:t>c4 = tf.keras.layers.Conv2D(128,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padding='same')(c4)</a:t>
            </a:r>
          </a:p>
          <a:p>
            <a:pPr marL="177800" indent="0">
              <a:buNone/>
            </a:pPr>
            <a:r>
              <a:rPr lang="en-US" sz="800" dirty="0"/>
              <a:t>p4 = tf.keras.layers.MaxPooling2D(</a:t>
            </a:r>
            <a:r>
              <a:rPr lang="en-US" sz="800" dirty="0" err="1"/>
              <a:t>pool_size</a:t>
            </a:r>
            <a:r>
              <a:rPr lang="en-US" sz="800" dirty="0"/>
              <a:t>=(2, 2))(c4)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</a:p>
          <a:p>
            <a:pPr marL="177800" indent="0">
              <a:buNone/>
            </a:pPr>
            <a:r>
              <a:rPr lang="en-US" sz="800" dirty="0"/>
              <a:t>c5 = tf.keras.layers.Conv2D(256,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padding='same')(p4)</a:t>
            </a:r>
          </a:p>
          <a:p>
            <a:pPr marL="177800" indent="0">
              <a:buNone/>
            </a:pPr>
            <a:r>
              <a:rPr lang="en-US" sz="800" dirty="0"/>
              <a:t>c5 = </a:t>
            </a:r>
            <a:r>
              <a:rPr lang="en-US" sz="800" dirty="0" err="1"/>
              <a:t>tf.keras.layers.Dropout</a:t>
            </a:r>
            <a:r>
              <a:rPr lang="en-US" sz="800" dirty="0"/>
              <a:t>(0.3)(c5)</a:t>
            </a:r>
          </a:p>
          <a:p>
            <a:pPr marL="177800" indent="0">
              <a:buNone/>
            </a:pPr>
            <a:r>
              <a:rPr lang="en-US" sz="800" dirty="0"/>
              <a:t>c5 = tf.keras.layers.Conv2D(256,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padding='same')(c5)</a:t>
            </a:r>
          </a:p>
        </p:txBody>
      </p:sp>
    </p:spTree>
    <p:extLst>
      <p:ext uri="{BB962C8B-B14F-4D97-AF65-F5344CB8AC3E}">
        <p14:creationId xmlns:p14="http://schemas.microsoft.com/office/powerpoint/2010/main" val="118904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178D-4B23-1B6A-1A39-5E243F86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043C-D44A-88FF-655A-CD34EB30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75063"/>
            <a:ext cx="7704000" cy="4586869"/>
          </a:xfrm>
        </p:spPr>
        <p:txBody>
          <a:bodyPr/>
          <a:lstStyle/>
          <a:p>
            <a:pPr marL="177800" indent="0">
              <a:buNone/>
            </a:pPr>
            <a:r>
              <a:rPr lang="en-US" sz="800" dirty="0"/>
              <a:t>u6 = tf.keras.layers.Conv2DTranspose(128, (2, 2), strides=(2, 2), padding='same')(c5)</a:t>
            </a:r>
          </a:p>
          <a:p>
            <a:pPr marL="177800" indent="0">
              <a:buNone/>
            </a:pPr>
            <a:r>
              <a:rPr lang="en-US" sz="800" dirty="0"/>
              <a:t>u6 = </a:t>
            </a:r>
            <a:r>
              <a:rPr lang="en-US" sz="800" dirty="0" err="1"/>
              <a:t>tf.keras.layers.concatenate</a:t>
            </a:r>
            <a:r>
              <a:rPr lang="en-US" sz="800" dirty="0"/>
              <a:t>([u6, c4])</a:t>
            </a:r>
          </a:p>
          <a:p>
            <a:pPr marL="177800" indent="0">
              <a:buNone/>
            </a:pPr>
            <a:r>
              <a:rPr lang="en-US" sz="800" dirty="0"/>
              <a:t>c6 = tf.keras.layers.Conv2D(128,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padding='same')(u6)</a:t>
            </a:r>
          </a:p>
          <a:p>
            <a:pPr marL="177800" indent="0">
              <a:buNone/>
            </a:pPr>
            <a:r>
              <a:rPr lang="en-US" sz="800" dirty="0"/>
              <a:t>c6 = </a:t>
            </a:r>
            <a:r>
              <a:rPr lang="en-US" sz="800" dirty="0" err="1"/>
              <a:t>tf.keras.layers.Dropout</a:t>
            </a:r>
            <a:r>
              <a:rPr lang="en-US" sz="800" dirty="0"/>
              <a:t>(0.2)(c6)</a:t>
            </a:r>
          </a:p>
          <a:p>
            <a:pPr marL="177800" indent="0">
              <a:buNone/>
            </a:pPr>
            <a:r>
              <a:rPr lang="en-US" sz="800" dirty="0"/>
              <a:t>c6 = tf.keras.layers.Conv2D(128,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padding='same')(c6)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</a:p>
          <a:p>
            <a:pPr marL="177800" indent="0">
              <a:buNone/>
            </a:pPr>
            <a:r>
              <a:rPr lang="en-US" sz="800" dirty="0"/>
              <a:t>u7 = tf.keras.layers.Conv2DTranspose(64, (2, 2), strides=(2, 2), padding='same')(c6)</a:t>
            </a:r>
          </a:p>
          <a:p>
            <a:pPr marL="177800" indent="0">
              <a:buNone/>
            </a:pPr>
            <a:r>
              <a:rPr lang="en-US" sz="800" dirty="0"/>
              <a:t>u7 = </a:t>
            </a:r>
            <a:r>
              <a:rPr lang="en-US" sz="800" dirty="0" err="1"/>
              <a:t>tf.keras.layers.concatenate</a:t>
            </a:r>
            <a:r>
              <a:rPr lang="en-US" sz="800" dirty="0"/>
              <a:t>([u7, c3])</a:t>
            </a:r>
          </a:p>
          <a:p>
            <a:pPr marL="177800" indent="0">
              <a:buNone/>
            </a:pPr>
            <a:r>
              <a:rPr lang="en-US" sz="800" dirty="0"/>
              <a:t>c7 = tf.keras.layers.Conv2D(64,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padding='same')(u7)</a:t>
            </a:r>
          </a:p>
          <a:p>
            <a:pPr marL="177800" indent="0">
              <a:buNone/>
            </a:pPr>
            <a:r>
              <a:rPr lang="en-US" sz="800" dirty="0"/>
              <a:t>c7 = </a:t>
            </a:r>
            <a:r>
              <a:rPr lang="en-US" sz="800" dirty="0" err="1"/>
              <a:t>tf.keras.layers.Dropout</a:t>
            </a:r>
            <a:r>
              <a:rPr lang="en-US" sz="800" dirty="0"/>
              <a:t>(0.2)(c7)</a:t>
            </a:r>
          </a:p>
          <a:p>
            <a:pPr marL="177800" indent="0">
              <a:buNone/>
            </a:pPr>
            <a:r>
              <a:rPr lang="en-US" sz="800" dirty="0"/>
              <a:t>c7 = tf.keras.layers.Conv2D(64,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padding='same')(c7)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</a:p>
          <a:p>
            <a:pPr marL="177800" indent="0">
              <a:buNone/>
            </a:pPr>
            <a:r>
              <a:rPr lang="en-US" sz="800" dirty="0"/>
              <a:t>u8 = tf.keras.layers.Conv2DTranspose(32, (2, 2), strides=(2, 2), padding='same')(c7)</a:t>
            </a:r>
          </a:p>
          <a:p>
            <a:pPr marL="177800" indent="0">
              <a:buNone/>
            </a:pPr>
            <a:r>
              <a:rPr lang="en-US" sz="800" dirty="0"/>
              <a:t>u8 = </a:t>
            </a:r>
            <a:r>
              <a:rPr lang="en-US" sz="800" dirty="0" err="1"/>
              <a:t>tf.keras.layers.concatenate</a:t>
            </a:r>
            <a:r>
              <a:rPr lang="en-US" sz="800" dirty="0"/>
              <a:t>([u8, c2])</a:t>
            </a:r>
          </a:p>
          <a:p>
            <a:pPr marL="177800" indent="0">
              <a:buNone/>
            </a:pPr>
            <a:r>
              <a:rPr lang="en-US" sz="800" dirty="0"/>
              <a:t>c8 = tf.keras.layers.Conv2D(32,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padding='same')(u8)</a:t>
            </a:r>
          </a:p>
          <a:p>
            <a:pPr marL="177800" indent="0">
              <a:buNone/>
            </a:pPr>
            <a:r>
              <a:rPr lang="en-US" sz="800" dirty="0"/>
              <a:t>c8 = </a:t>
            </a:r>
            <a:r>
              <a:rPr lang="en-US" sz="800" dirty="0" err="1"/>
              <a:t>tf.keras.layers.Dropout</a:t>
            </a:r>
            <a:r>
              <a:rPr lang="en-US" sz="800" dirty="0"/>
              <a:t>(0.1)(c8)</a:t>
            </a:r>
          </a:p>
          <a:p>
            <a:pPr marL="177800" indent="0">
              <a:buNone/>
            </a:pPr>
            <a:r>
              <a:rPr lang="en-US" sz="800" dirty="0"/>
              <a:t>c8 = tf.keras.layers.Conv2D(32,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padding='same')(c8)</a:t>
            </a:r>
          </a:p>
          <a:p>
            <a:pPr marL="177800" indent="0">
              <a:buNone/>
            </a:pPr>
            <a:r>
              <a:rPr lang="en-US" sz="800" dirty="0"/>
              <a:t> </a:t>
            </a:r>
          </a:p>
          <a:p>
            <a:pPr marL="177800" indent="0">
              <a:buNone/>
            </a:pPr>
            <a:r>
              <a:rPr lang="en-US" sz="800" dirty="0"/>
              <a:t>u9 = tf.keras.layers.Conv2DTranspose(16, (2, 2), strides=(2, 2), padding='same')(c8)</a:t>
            </a:r>
          </a:p>
          <a:p>
            <a:pPr marL="177800" indent="0">
              <a:buNone/>
            </a:pPr>
            <a:r>
              <a:rPr lang="en-US" sz="800" dirty="0"/>
              <a:t>u9 = </a:t>
            </a:r>
            <a:r>
              <a:rPr lang="en-US" sz="800" dirty="0" err="1"/>
              <a:t>tf.keras.layers.concatenate</a:t>
            </a:r>
            <a:r>
              <a:rPr lang="en-US" sz="800" dirty="0"/>
              <a:t>([u9, c1], axis=3)</a:t>
            </a:r>
          </a:p>
          <a:p>
            <a:pPr marL="177800" indent="0">
              <a:buNone/>
            </a:pPr>
            <a:r>
              <a:rPr lang="en-US" sz="800" dirty="0"/>
              <a:t>c9 = tf.keras.layers.Conv2D(16,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padding='same')(u9)</a:t>
            </a:r>
          </a:p>
          <a:p>
            <a:pPr marL="177800" indent="0">
              <a:buNone/>
            </a:pPr>
            <a:r>
              <a:rPr lang="en-US" sz="800" dirty="0"/>
              <a:t>c9 = </a:t>
            </a:r>
            <a:r>
              <a:rPr lang="en-US" sz="800" dirty="0" err="1"/>
              <a:t>tf.keras.layers.Dropout</a:t>
            </a:r>
            <a:r>
              <a:rPr lang="en-US" sz="800" dirty="0"/>
              <a:t>(0.1)(c9)</a:t>
            </a:r>
          </a:p>
          <a:p>
            <a:pPr marL="177800" indent="0">
              <a:buNone/>
            </a:pPr>
            <a:r>
              <a:rPr lang="en-US" sz="800" dirty="0"/>
              <a:t>c9 = tf.keras.layers.Conv2D(16, (3, 3), activation='</a:t>
            </a:r>
            <a:r>
              <a:rPr lang="en-US" sz="800" dirty="0" err="1"/>
              <a:t>relu</a:t>
            </a:r>
            <a:r>
              <a:rPr lang="en-US" sz="800" dirty="0"/>
              <a:t>', </a:t>
            </a:r>
            <a:r>
              <a:rPr lang="en-US" sz="800" dirty="0" err="1"/>
              <a:t>kernel_initializer</a:t>
            </a:r>
            <a:r>
              <a:rPr lang="en-US" sz="800" dirty="0"/>
              <a:t>='</a:t>
            </a:r>
            <a:r>
              <a:rPr lang="en-US" sz="800" dirty="0" err="1"/>
              <a:t>he_normal</a:t>
            </a:r>
            <a:r>
              <a:rPr lang="en-US" sz="800" dirty="0"/>
              <a:t>', </a:t>
            </a:r>
          </a:p>
          <a:p>
            <a:pPr marL="177800" indent="0">
              <a:buNone/>
            </a:pPr>
            <a:r>
              <a:rPr lang="en-US" sz="800" dirty="0"/>
              <a:t>padding='same')(c9)</a:t>
            </a:r>
          </a:p>
        </p:txBody>
      </p:sp>
    </p:spTree>
    <p:extLst>
      <p:ext uri="{BB962C8B-B14F-4D97-AF65-F5344CB8AC3E}">
        <p14:creationId xmlns:p14="http://schemas.microsoft.com/office/powerpoint/2010/main" val="4243619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84BF5-DEBB-9804-AD25-F1B536CD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FCDF-F47C-5939-17B9-23FD7DB9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53483"/>
            <a:ext cx="7704000" cy="3995367"/>
          </a:xfrm>
        </p:spPr>
        <p:txBody>
          <a:bodyPr/>
          <a:lstStyle/>
          <a:p>
            <a:pPr marL="177800" indent="0">
              <a:buNone/>
            </a:pPr>
            <a:r>
              <a:rPr lang="en-US" sz="1000" dirty="0"/>
              <a:t>outputs = tf.keras.layers.Conv2D(1, (1, 1), activation='sigmoid')(c9)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/>
              <a:t>model = </a:t>
            </a:r>
            <a:r>
              <a:rPr lang="en-US" sz="1000" dirty="0" err="1"/>
              <a:t>tf.keras.Model</a:t>
            </a:r>
            <a:r>
              <a:rPr lang="en-US" sz="1000" dirty="0"/>
              <a:t>(inputs=[inputs], outputs=[outputs])</a:t>
            </a:r>
          </a:p>
          <a:p>
            <a:pPr marL="177800" indent="0">
              <a:buNone/>
            </a:pPr>
            <a:r>
              <a:rPr lang="en-US" sz="1000" dirty="0" err="1"/>
              <a:t>model.compile</a:t>
            </a:r>
            <a:r>
              <a:rPr lang="en-US" sz="1000" dirty="0"/>
              <a:t>(optimizer='</a:t>
            </a:r>
            <a:r>
              <a:rPr lang="en-US" sz="1000" dirty="0" err="1"/>
              <a:t>adam</a:t>
            </a:r>
            <a:r>
              <a:rPr lang="en-US" sz="1000" dirty="0"/>
              <a:t>', loss='</a:t>
            </a:r>
            <a:r>
              <a:rPr lang="en-US" sz="1000" dirty="0" err="1"/>
              <a:t>binary_crossentropy</a:t>
            </a:r>
            <a:r>
              <a:rPr lang="en-US" sz="1000" dirty="0"/>
              <a:t>', metrics=['accuracy'])</a:t>
            </a:r>
          </a:p>
          <a:p>
            <a:pPr marL="177800" indent="0">
              <a:buNone/>
            </a:pPr>
            <a:r>
              <a:rPr lang="en-US" sz="1000" dirty="0" err="1"/>
              <a:t>model.summary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/>
              <a:t>from </a:t>
            </a:r>
            <a:r>
              <a:rPr lang="en-US" sz="1000" dirty="0" err="1"/>
              <a:t>tensorflow.keras.callbacks</a:t>
            </a:r>
            <a:r>
              <a:rPr lang="en-US" sz="1000" dirty="0"/>
              <a:t> import </a:t>
            </a:r>
            <a:r>
              <a:rPr lang="en-US" sz="1000" dirty="0" err="1"/>
              <a:t>EarlyStopping</a:t>
            </a:r>
            <a:r>
              <a:rPr lang="en-US" sz="1000" dirty="0"/>
              <a:t>, </a:t>
            </a:r>
            <a:r>
              <a:rPr lang="en-US" sz="1000" dirty="0" err="1"/>
              <a:t>ModelCheckpoint</a:t>
            </a:r>
            <a:r>
              <a:rPr lang="en-US" sz="1000" dirty="0"/>
              <a:t>, </a:t>
            </a:r>
            <a:r>
              <a:rPr lang="en-US" sz="1000" dirty="0" err="1"/>
              <a:t>TensorBoard</a:t>
            </a:r>
            <a:endParaRPr lang="en-US" sz="1000" dirty="0"/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 err="1"/>
              <a:t>log_dir</a:t>
            </a:r>
            <a:r>
              <a:rPr lang="en-US" sz="1000" dirty="0"/>
              <a:t> = </a:t>
            </a:r>
            <a:r>
              <a:rPr lang="en-US" sz="1000" dirty="0" err="1"/>
              <a:t>r"E</a:t>
            </a:r>
            <a:r>
              <a:rPr lang="en-US" sz="1000" dirty="0"/>
              <a:t>:\\New folder\\logs"</a:t>
            </a:r>
          </a:p>
          <a:p>
            <a:pPr marL="177800" indent="0">
              <a:buNone/>
            </a:pPr>
            <a:r>
              <a:rPr lang="en-US" sz="1000" dirty="0"/>
              <a:t>if not </a:t>
            </a:r>
            <a:r>
              <a:rPr lang="en-US" sz="1000" dirty="0" err="1"/>
              <a:t>os.path.exists</a:t>
            </a:r>
            <a:r>
              <a:rPr lang="en-US" sz="1000" dirty="0"/>
              <a:t>(</a:t>
            </a:r>
            <a:r>
              <a:rPr lang="en-US" sz="1000" dirty="0" err="1"/>
              <a:t>log_dir</a:t>
            </a:r>
            <a:r>
              <a:rPr lang="en-US" sz="1000" dirty="0"/>
              <a:t>):</a:t>
            </a:r>
          </a:p>
          <a:p>
            <a:pPr marL="17780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os.makedirs</a:t>
            </a:r>
            <a:r>
              <a:rPr lang="en-US" sz="1000" dirty="0"/>
              <a:t>(</a:t>
            </a:r>
            <a:r>
              <a:rPr lang="en-US" sz="1000" dirty="0" err="1"/>
              <a:t>log_dir</a:t>
            </a:r>
            <a:r>
              <a:rPr lang="en-US" sz="1000" dirty="0"/>
              <a:t>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 err="1"/>
              <a:t>checkpointer</a:t>
            </a:r>
            <a:r>
              <a:rPr lang="en-US" sz="1000" dirty="0"/>
              <a:t> = </a:t>
            </a:r>
            <a:r>
              <a:rPr lang="en-US" sz="1000" dirty="0" err="1"/>
              <a:t>ModelCheckpoint</a:t>
            </a:r>
            <a:r>
              <a:rPr lang="en-US" sz="1000" dirty="0"/>
              <a:t>('</a:t>
            </a:r>
            <a:r>
              <a:rPr lang="en-US" sz="1000" dirty="0" err="1"/>
              <a:t>model_for_nuclei.keras</a:t>
            </a:r>
            <a:r>
              <a:rPr lang="en-US" sz="1000" dirty="0"/>
              <a:t>', </a:t>
            </a:r>
          </a:p>
          <a:p>
            <a:pPr marL="177800" indent="0">
              <a:buNone/>
            </a:pPr>
            <a:r>
              <a:rPr lang="en-US" sz="1000" dirty="0"/>
              <a:t>                                verbose=1, </a:t>
            </a:r>
            <a:r>
              <a:rPr lang="en-US" sz="1000" dirty="0" err="1"/>
              <a:t>save_best_only</a:t>
            </a:r>
            <a:r>
              <a:rPr lang="en-US" sz="1000" dirty="0"/>
              <a:t>=True)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/>
              <a:t>callbacks = [</a:t>
            </a:r>
          </a:p>
          <a:p>
            <a:pPr marL="17780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EarlyStopping</a:t>
            </a:r>
            <a:r>
              <a:rPr lang="en-US" sz="1000" dirty="0"/>
              <a:t>(patience=2, monitor='</a:t>
            </a:r>
            <a:r>
              <a:rPr lang="en-US" sz="1000" dirty="0" err="1"/>
              <a:t>val_loss</a:t>
            </a:r>
            <a:r>
              <a:rPr lang="en-US" sz="1000" dirty="0"/>
              <a:t>'),</a:t>
            </a:r>
          </a:p>
          <a:p>
            <a:pPr marL="17780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TensorBoard</a:t>
            </a:r>
            <a:r>
              <a:rPr lang="en-US" sz="1000" dirty="0"/>
              <a:t>(</a:t>
            </a:r>
            <a:r>
              <a:rPr lang="en-US" sz="1000" dirty="0" err="1"/>
              <a:t>log_dir</a:t>
            </a:r>
            <a:r>
              <a:rPr lang="en-US" sz="1000" dirty="0"/>
              <a:t>=</a:t>
            </a:r>
            <a:r>
              <a:rPr lang="en-US" sz="1000" dirty="0" err="1"/>
              <a:t>log_dir</a:t>
            </a:r>
            <a:r>
              <a:rPr lang="en-US" sz="1000" dirty="0"/>
              <a:t>)</a:t>
            </a:r>
          </a:p>
          <a:p>
            <a:pPr marL="177800" indent="0">
              <a:buNone/>
            </a:pPr>
            <a:r>
              <a:rPr lang="en-US" sz="1000" dirty="0"/>
              <a:t>]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/>
              <a:t>results = </a:t>
            </a:r>
            <a:r>
              <a:rPr lang="en-US" sz="1000" dirty="0" err="1"/>
              <a:t>model.fit</a:t>
            </a:r>
            <a:r>
              <a:rPr lang="en-US" sz="1000" dirty="0"/>
              <a:t>(</a:t>
            </a:r>
            <a:r>
              <a:rPr lang="en-US" sz="1000" dirty="0" err="1"/>
              <a:t>X_train</a:t>
            </a:r>
            <a:r>
              <a:rPr lang="en-US" sz="1000" dirty="0"/>
              <a:t>, </a:t>
            </a:r>
            <a:r>
              <a:rPr lang="en-US" sz="1000" dirty="0" err="1"/>
              <a:t>Y_train</a:t>
            </a:r>
            <a:r>
              <a:rPr lang="en-US" sz="1000" dirty="0"/>
              <a:t>, </a:t>
            </a:r>
            <a:r>
              <a:rPr lang="en-US" sz="1000" dirty="0" err="1"/>
              <a:t>validation_split</a:t>
            </a:r>
            <a:r>
              <a:rPr lang="en-US" sz="1000" dirty="0"/>
              <a:t>=0.1, </a:t>
            </a:r>
            <a:r>
              <a:rPr lang="en-US" sz="1000" dirty="0" err="1"/>
              <a:t>batch_size</a:t>
            </a:r>
            <a:r>
              <a:rPr lang="en-US" sz="1000" dirty="0"/>
              <a:t>=16, epochs=25, </a:t>
            </a:r>
          </a:p>
          <a:p>
            <a:pPr marL="177800" indent="0">
              <a:buNone/>
            </a:pPr>
            <a:r>
              <a:rPr lang="en-US" sz="1000" dirty="0"/>
              <a:t>                    callbacks=[</a:t>
            </a:r>
            <a:r>
              <a:rPr lang="en-US" sz="1000" dirty="0" err="1"/>
              <a:t>checkpointer</a:t>
            </a:r>
            <a:r>
              <a:rPr lang="en-US" sz="1000" dirty="0"/>
              <a:t>] + callbacks)</a:t>
            </a:r>
          </a:p>
        </p:txBody>
      </p:sp>
    </p:spTree>
    <p:extLst>
      <p:ext uri="{BB962C8B-B14F-4D97-AF65-F5344CB8AC3E}">
        <p14:creationId xmlns:p14="http://schemas.microsoft.com/office/powerpoint/2010/main" val="2919019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9828-628D-78E7-CB31-12ADF1F9C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E90E-0612-11D4-7AF5-0A146498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41971"/>
            <a:ext cx="7704000" cy="4106879"/>
          </a:xfrm>
        </p:spPr>
        <p:txBody>
          <a:bodyPr/>
          <a:lstStyle/>
          <a:p>
            <a:pPr marL="177800" indent="0">
              <a:buNone/>
            </a:pPr>
            <a:r>
              <a:rPr lang="en-US" sz="1050" dirty="0" err="1"/>
              <a:t>X_test</a:t>
            </a:r>
            <a:r>
              <a:rPr lang="en-US" sz="1050" dirty="0"/>
              <a:t> = </a:t>
            </a:r>
            <a:r>
              <a:rPr lang="en-US" sz="1050" dirty="0" err="1"/>
              <a:t>np.zeros</a:t>
            </a:r>
            <a:r>
              <a:rPr lang="en-US" sz="1050" dirty="0"/>
              <a:t>((</a:t>
            </a:r>
            <a:r>
              <a:rPr lang="en-US" sz="1050" dirty="0" err="1"/>
              <a:t>len</a:t>
            </a:r>
            <a:r>
              <a:rPr lang="en-US" sz="1050" dirty="0"/>
              <a:t>(</a:t>
            </a:r>
            <a:r>
              <a:rPr lang="en-US" sz="1050" dirty="0" err="1"/>
              <a:t>test_ids</a:t>
            </a:r>
            <a:r>
              <a:rPr lang="en-US" sz="1050" dirty="0"/>
              <a:t>), IMG_HEIGHT, IMG_WIDTH, IMG_CHANNELS), </a:t>
            </a:r>
            <a:r>
              <a:rPr lang="en-US" sz="1050" dirty="0" err="1"/>
              <a:t>dtype</a:t>
            </a:r>
            <a:r>
              <a:rPr lang="en-US" sz="1050" dirty="0"/>
              <a:t>=np.uint8)</a:t>
            </a:r>
          </a:p>
          <a:p>
            <a:pPr marL="177800" indent="0">
              <a:buNone/>
            </a:pPr>
            <a:r>
              <a:rPr lang="en-US" sz="1050" dirty="0" err="1"/>
              <a:t>Y_test</a:t>
            </a:r>
            <a:r>
              <a:rPr lang="en-US" sz="1050" dirty="0"/>
              <a:t> = </a:t>
            </a:r>
            <a:r>
              <a:rPr lang="en-US" sz="1050" dirty="0" err="1"/>
              <a:t>np.zeros</a:t>
            </a:r>
            <a:r>
              <a:rPr lang="en-US" sz="1050" dirty="0"/>
              <a:t>((</a:t>
            </a:r>
            <a:r>
              <a:rPr lang="en-US" sz="1050" dirty="0" err="1"/>
              <a:t>len</a:t>
            </a:r>
            <a:r>
              <a:rPr lang="en-US" sz="1050" dirty="0"/>
              <a:t>(</a:t>
            </a:r>
            <a:r>
              <a:rPr lang="en-US" sz="1050" dirty="0" err="1"/>
              <a:t>test_ids</a:t>
            </a:r>
            <a:r>
              <a:rPr lang="en-US" sz="1050" dirty="0"/>
              <a:t>), IMG_HEIGHT, IMG_WIDTH, 1), </a:t>
            </a:r>
            <a:r>
              <a:rPr lang="en-US" sz="1050" dirty="0" err="1"/>
              <a:t>dtype</a:t>
            </a:r>
            <a:r>
              <a:rPr lang="en-US" sz="1050" dirty="0"/>
              <a:t>=bool)</a:t>
            </a:r>
          </a:p>
          <a:p>
            <a:pPr marL="177800" indent="0">
              <a:buNone/>
            </a:pPr>
            <a:endParaRPr lang="en-US" sz="1050" dirty="0"/>
          </a:p>
          <a:p>
            <a:pPr marL="177800" indent="0">
              <a:buNone/>
            </a:pPr>
            <a:r>
              <a:rPr lang="en-US" sz="1050" dirty="0"/>
              <a:t>print('Resizing test images')</a:t>
            </a:r>
          </a:p>
          <a:p>
            <a:pPr marL="177800" indent="0">
              <a:buNone/>
            </a:pPr>
            <a:r>
              <a:rPr lang="en-US" sz="1050" dirty="0"/>
              <a:t>for n, id_ in </a:t>
            </a:r>
            <a:r>
              <a:rPr lang="en-US" sz="1050" dirty="0" err="1"/>
              <a:t>tqdm</a:t>
            </a:r>
            <a:r>
              <a:rPr lang="en-US" sz="1050" dirty="0"/>
              <a:t>(enumerate(</a:t>
            </a:r>
            <a:r>
              <a:rPr lang="en-US" sz="1050" dirty="0" err="1"/>
              <a:t>test_ids</a:t>
            </a:r>
            <a:r>
              <a:rPr lang="en-US" sz="1050" dirty="0"/>
              <a:t>), total=</a:t>
            </a:r>
            <a:r>
              <a:rPr lang="en-US" sz="1050" dirty="0" err="1"/>
              <a:t>len</a:t>
            </a:r>
            <a:r>
              <a:rPr lang="en-US" sz="1050" dirty="0"/>
              <a:t>(</a:t>
            </a:r>
            <a:r>
              <a:rPr lang="en-US" sz="1050" dirty="0" err="1"/>
              <a:t>test_ids</a:t>
            </a:r>
            <a:r>
              <a:rPr lang="en-US" sz="1050" dirty="0"/>
              <a:t>)):</a:t>
            </a:r>
          </a:p>
          <a:p>
            <a:pPr marL="177800" indent="0">
              <a:buNone/>
            </a:pPr>
            <a:r>
              <a:rPr lang="en-US" sz="1050" dirty="0"/>
              <a:t>    path = </a:t>
            </a:r>
            <a:r>
              <a:rPr lang="en-US" sz="1050" dirty="0" err="1"/>
              <a:t>os.path.join</a:t>
            </a:r>
            <a:r>
              <a:rPr lang="en-US" sz="1050" dirty="0"/>
              <a:t>(TEST_PATH, id_)</a:t>
            </a:r>
          </a:p>
          <a:p>
            <a:pPr marL="17780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img_path</a:t>
            </a:r>
            <a:r>
              <a:rPr lang="en-US" sz="1050" dirty="0"/>
              <a:t> = </a:t>
            </a:r>
            <a:r>
              <a:rPr lang="en-US" sz="1050" dirty="0" err="1"/>
              <a:t>os.path.join</a:t>
            </a:r>
            <a:r>
              <a:rPr lang="en-US" sz="1050" dirty="0"/>
              <a:t>(path, 'images', f'{id_}.</a:t>
            </a:r>
            <a:r>
              <a:rPr lang="en-US" sz="1050" dirty="0" err="1"/>
              <a:t>png</a:t>
            </a:r>
            <a:r>
              <a:rPr lang="en-US" sz="1050" dirty="0"/>
              <a:t>')</a:t>
            </a:r>
          </a:p>
          <a:p>
            <a:pPr marL="177800" indent="0">
              <a:buNone/>
            </a:pPr>
            <a:r>
              <a:rPr lang="en-US" sz="1050" dirty="0"/>
              <a:t>    </a:t>
            </a:r>
          </a:p>
          <a:p>
            <a:pPr marL="177800" indent="0">
              <a:buNone/>
            </a:pPr>
            <a:r>
              <a:rPr lang="en-US" sz="1050" dirty="0"/>
              <a:t>    if </a:t>
            </a:r>
            <a:r>
              <a:rPr lang="en-US" sz="1050" dirty="0" err="1"/>
              <a:t>os.path.exists</a:t>
            </a:r>
            <a:r>
              <a:rPr lang="en-US" sz="1050" dirty="0"/>
              <a:t>(</a:t>
            </a:r>
            <a:r>
              <a:rPr lang="en-US" sz="1050" dirty="0" err="1"/>
              <a:t>img_path</a:t>
            </a:r>
            <a:r>
              <a:rPr lang="en-US" sz="1050" dirty="0"/>
              <a:t>):</a:t>
            </a:r>
          </a:p>
          <a:p>
            <a:pPr marL="17780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img</a:t>
            </a:r>
            <a:r>
              <a:rPr lang="en-US" sz="1050" dirty="0"/>
              <a:t> = </a:t>
            </a:r>
            <a:r>
              <a:rPr lang="en-US" sz="1050" dirty="0" err="1"/>
              <a:t>imread</a:t>
            </a:r>
            <a:r>
              <a:rPr lang="en-US" sz="1050" dirty="0"/>
              <a:t>(</a:t>
            </a:r>
            <a:r>
              <a:rPr lang="en-US" sz="1050" dirty="0" err="1"/>
              <a:t>img_path</a:t>
            </a:r>
            <a:r>
              <a:rPr lang="en-US" sz="1050" dirty="0"/>
              <a:t>)[:,:,:IMG_CHANNELS]</a:t>
            </a:r>
          </a:p>
          <a:p>
            <a:pPr marL="17780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img</a:t>
            </a:r>
            <a:r>
              <a:rPr lang="en-US" sz="1050" dirty="0"/>
              <a:t> = resize(</a:t>
            </a:r>
            <a:r>
              <a:rPr lang="en-US" sz="1050" dirty="0" err="1"/>
              <a:t>img</a:t>
            </a:r>
            <a:r>
              <a:rPr lang="en-US" sz="1050" dirty="0"/>
              <a:t>, (IMG_HEIGHT, IMG_WIDTH), mode='constant', </a:t>
            </a:r>
            <a:r>
              <a:rPr lang="en-US" sz="1050" dirty="0" err="1"/>
              <a:t>preserve_range</a:t>
            </a:r>
            <a:r>
              <a:rPr lang="en-US" sz="1050" dirty="0"/>
              <a:t>=True)</a:t>
            </a:r>
          </a:p>
          <a:p>
            <a:pPr marL="17780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X_test</a:t>
            </a:r>
            <a:r>
              <a:rPr lang="en-US" sz="1050" dirty="0"/>
              <a:t>[n] = </a:t>
            </a:r>
            <a:r>
              <a:rPr lang="en-US" sz="1050" dirty="0" err="1"/>
              <a:t>img</a:t>
            </a:r>
            <a:endParaRPr lang="en-US" sz="1050" dirty="0"/>
          </a:p>
          <a:p>
            <a:pPr marL="177800" indent="0">
              <a:buNone/>
            </a:pPr>
            <a:r>
              <a:rPr lang="en-US" sz="1050" dirty="0"/>
              <a:t>    else:</a:t>
            </a:r>
          </a:p>
          <a:p>
            <a:pPr marL="177800" indent="0">
              <a:buNone/>
            </a:pPr>
            <a:r>
              <a:rPr lang="en-US" sz="1050" dirty="0"/>
              <a:t>        print(</a:t>
            </a:r>
            <a:r>
              <a:rPr lang="en-US" sz="1050" dirty="0" err="1"/>
              <a:t>f"Test</a:t>
            </a:r>
            <a:r>
              <a:rPr lang="en-US" sz="1050" dirty="0"/>
              <a:t> image not found: {</a:t>
            </a:r>
            <a:r>
              <a:rPr lang="en-US" sz="1050" dirty="0" err="1"/>
              <a:t>img_path</a:t>
            </a:r>
            <a:r>
              <a:rPr lang="en-US" sz="1050" dirty="0"/>
              <a:t>}")</a:t>
            </a:r>
          </a:p>
          <a:p>
            <a:pPr marL="177800" indent="0">
              <a:buNone/>
            </a:pPr>
            <a:endParaRPr lang="en-US" sz="1050" dirty="0"/>
          </a:p>
          <a:p>
            <a:pPr marL="177800" indent="0">
              <a:buNone/>
            </a:pPr>
            <a:r>
              <a:rPr lang="en-US" sz="1050" dirty="0" err="1"/>
              <a:t>preds_train</a:t>
            </a:r>
            <a:r>
              <a:rPr lang="en-US" sz="1050" dirty="0"/>
              <a:t> = </a:t>
            </a:r>
            <a:r>
              <a:rPr lang="en-US" sz="1050" dirty="0" err="1"/>
              <a:t>model.predict</a:t>
            </a:r>
            <a:r>
              <a:rPr lang="en-US" sz="1050" dirty="0"/>
              <a:t>(</a:t>
            </a:r>
            <a:r>
              <a:rPr lang="en-US" sz="1050" dirty="0" err="1"/>
              <a:t>X_train</a:t>
            </a:r>
            <a:r>
              <a:rPr lang="en-US" sz="1050" dirty="0"/>
              <a:t>[:int(</a:t>
            </a:r>
            <a:r>
              <a:rPr lang="en-US" sz="1050" dirty="0" err="1"/>
              <a:t>X_train.shape</a:t>
            </a:r>
            <a:r>
              <a:rPr lang="en-US" sz="1050" dirty="0"/>
              <a:t>[0]*0.9)], verbose=1)</a:t>
            </a:r>
          </a:p>
          <a:p>
            <a:pPr marL="177800" indent="0">
              <a:buNone/>
            </a:pPr>
            <a:r>
              <a:rPr lang="en-US" sz="1050" dirty="0" err="1"/>
              <a:t>preds_val</a:t>
            </a:r>
            <a:r>
              <a:rPr lang="en-US" sz="1050" dirty="0"/>
              <a:t> = </a:t>
            </a:r>
            <a:r>
              <a:rPr lang="en-US" sz="1050" dirty="0" err="1"/>
              <a:t>model.predict</a:t>
            </a:r>
            <a:r>
              <a:rPr lang="en-US" sz="1050" dirty="0"/>
              <a:t>(</a:t>
            </a:r>
            <a:r>
              <a:rPr lang="en-US" sz="1050" dirty="0" err="1"/>
              <a:t>X_train</a:t>
            </a:r>
            <a:r>
              <a:rPr lang="en-US" sz="1050" dirty="0"/>
              <a:t>[int(</a:t>
            </a:r>
            <a:r>
              <a:rPr lang="en-US" sz="1050" dirty="0" err="1"/>
              <a:t>X_train.shape</a:t>
            </a:r>
            <a:r>
              <a:rPr lang="en-US" sz="1050" dirty="0"/>
              <a:t>[0]*0.9):], verbose=1)</a:t>
            </a:r>
          </a:p>
          <a:p>
            <a:pPr marL="177800" indent="0">
              <a:buNone/>
            </a:pPr>
            <a:r>
              <a:rPr lang="en-US" sz="1050" dirty="0" err="1"/>
              <a:t>preds_test</a:t>
            </a:r>
            <a:r>
              <a:rPr lang="en-US" sz="1050" dirty="0"/>
              <a:t> = </a:t>
            </a:r>
            <a:r>
              <a:rPr lang="en-US" sz="1050" dirty="0" err="1"/>
              <a:t>model.predict</a:t>
            </a:r>
            <a:r>
              <a:rPr lang="en-US" sz="1050" dirty="0"/>
              <a:t>(</a:t>
            </a:r>
            <a:r>
              <a:rPr lang="en-US" sz="1050" dirty="0" err="1"/>
              <a:t>X_test</a:t>
            </a:r>
            <a:r>
              <a:rPr lang="en-US" sz="1050" dirty="0"/>
              <a:t>, verbose=1)</a:t>
            </a:r>
          </a:p>
          <a:p>
            <a:pPr marL="177800" indent="0">
              <a:buNone/>
            </a:pPr>
            <a:endParaRPr lang="en-US" sz="1050" dirty="0"/>
          </a:p>
          <a:p>
            <a:pPr marL="177800" indent="0">
              <a:buNone/>
            </a:pPr>
            <a:r>
              <a:rPr lang="en-US" sz="1050" dirty="0" err="1"/>
              <a:t>preds_train_t</a:t>
            </a:r>
            <a:r>
              <a:rPr lang="en-US" sz="1050" dirty="0"/>
              <a:t> = (</a:t>
            </a:r>
            <a:r>
              <a:rPr lang="en-US" sz="1050" dirty="0" err="1"/>
              <a:t>preds_train</a:t>
            </a:r>
            <a:r>
              <a:rPr lang="en-US" sz="1050" dirty="0"/>
              <a:t> &gt; 0.5).</a:t>
            </a:r>
            <a:r>
              <a:rPr lang="en-US" sz="1050" dirty="0" err="1"/>
              <a:t>astype</a:t>
            </a:r>
            <a:r>
              <a:rPr lang="en-US" sz="1050" dirty="0"/>
              <a:t>(np.uint8)</a:t>
            </a:r>
          </a:p>
          <a:p>
            <a:pPr marL="177800" indent="0">
              <a:buNone/>
            </a:pPr>
            <a:r>
              <a:rPr lang="en-US" sz="1050" dirty="0" err="1"/>
              <a:t>preds_val_t</a:t>
            </a:r>
            <a:r>
              <a:rPr lang="en-US" sz="1050" dirty="0"/>
              <a:t> = (</a:t>
            </a:r>
            <a:r>
              <a:rPr lang="en-US" sz="1050" dirty="0" err="1"/>
              <a:t>preds_val</a:t>
            </a:r>
            <a:r>
              <a:rPr lang="en-US" sz="1050" dirty="0"/>
              <a:t> &gt; 0.5).</a:t>
            </a:r>
            <a:r>
              <a:rPr lang="en-US" sz="1050" dirty="0" err="1"/>
              <a:t>astype</a:t>
            </a:r>
            <a:r>
              <a:rPr lang="en-US" sz="1050" dirty="0"/>
              <a:t>(np.uint8)</a:t>
            </a:r>
          </a:p>
          <a:p>
            <a:pPr marL="177800" indent="0">
              <a:buNone/>
            </a:pPr>
            <a:r>
              <a:rPr lang="en-US" sz="1050" dirty="0" err="1"/>
              <a:t>preds_test_t</a:t>
            </a:r>
            <a:r>
              <a:rPr lang="en-US" sz="1050" dirty="0"/>
              <a:t> = (</a:t>
            </a:r>
            <a:r>
              <a:rPr lang="en-US" sz="1050" dirty="0" err="1"/>
              <a:t>preds_test</a:t>
            </a:r>
            <a:r>
              <a:rPr lang="en-US" sz="1050" dirty="0"/>
              <a:t> &gt; 0.5).</a:t>
            </a:r>
            <a:r>
              <a:rPr lang="en-US" sz="1050" dirty="0" err="1"/>
              <a:t>astype</a:t>
            </a:r>
            <a:r>
              <a:rPr lang="en-US" sz="1050" dirty="0"/>
              <a:t>(np.uint8)</a:t>
            </a:r>
          </a:p>
        </p:txBody>
      </p:sp>
    </p:spTree>
    <p:extLst>
      <p:ext uri="{BB962C8B-B14F-4D97-AF65-F5344CB8AC3E}">
        <p14:creationId xmlns:p14="http://schemas.microsoft.com/office/powerpoint/2010/main" val="240123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F47A-ACBB-2132-F7D2-50871A77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E0BD-21FD-023E-44DE-2EFA7A86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83220"/>
            <a:ext cx="7704000" cy="3928459"/>
          </a:xfrm>
        </p:spPr>
        <p:txBody>
          <a:bodyPr/>
          <a:lstStyle/>
          <a:p>
            <a:pPr marL="177800" indent="0">
              <a:buNone/>
            </a:pPr>
            <a:r>
              <a:rPr lang="en-US" sz="1000" dirty="0"/>
              <a:t>ix = </a:t>
            </a:r>
            <a:r>
              <a:rPr lang="en-US" sz="1000" dirty="0" err="1"/>
              <a:t>random.randint</a:t>
            </a:r>
            <a:r>
              <a:rPr lang="en-US" sz="1000" dirty="0"/>
              <a:t>(0,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preds_train_t</a:t>
            </a:r>
            <a:r>
              <a:rPr lang="en-US" sz="1000" dirty="0"/>
              <a:t>))</a:t>
            </a:r>
          </a:p>
          <a:p>
            <a:pPr marL="177800" indent="0">
              <a:buNone/>
            </a:pPr>
            <a:r>
              <a:rPr lang="en-US" sz="1000" dirty="0" err="1"/>
              <a:t>imshow</a:t>
            </a:r>
            <a:r>
              <a:rPr lang="en-US" sz="1000" dirty="0"/>
              <a:t>(</a:t>
            </a:r>
            <a:r>
              <a:rPr lang="en-US" sz="1000" dirty="0" err="1"/>
              <a:t>X_train</a:t>
            </a:r>
            <a:r>
              <a:rPr lang="en-US" sz="1000" dirty="0"/>
              <a:t>[ix])</a:t>
            </a:r>
          </a:p>
          <a:p>
            <a:pPr marL="17780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r>
              <a:rPr lang="en-US" sz="1000" dirty="0" err="1"/>
              <a:t>imshow</a:t>
            </a:r>
            <a:r>
              <a:rPr lang="en-US" sz="1000" dirty="0"/>
              <a:t>(</a:t>
            </a:r>
            <a:r>
              <a:rPr lang="en-US" sz="1000" dirty="0" err="1"/>
              <a:t>np.squeeze</a:t>
            </a:r>
            <a:r>
              <a:rPr lang="en-US" sz="1000" dirty="0"/>
              <a:t>(</a:t>
            </a:r>
            <a:r>
              <a:rPr lang="en-US" sz="1000" dirty="0" err="1"/>
              <a:t>Y_train</a:t>
            </a:r>
            <a:r>
              <a:rPr lang="en-US" sz="1000" dirty="0"/>
              <a:t>[ix]))</a:t>
            </a:r>
          </a:p>
          <a:p>
            <a:pPr marL="17780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r>
              <a:rPr lang="en-US" sz="1000" dirty="0" err="1"/>
              <a:t>imshow</a:t>
            </a:r>
            <a:r>
              <a:rPr lang="en-US" sz="1000" dirty="0"/>
              <a:t>(</a:t>
            </a:r>
            <a:r>
              <a:rPr lang="en-US" sz="1000" dirty="0" err="1"/>
              <a:t>np.squeeze</a:t>
            </a:r>
            <a:r>
              <a:rPr lang="en-US" sz="1000" dirty="0"/>
              <a:t>(</a:t>
            </a:r>
            <a:r>
              <a:rPr lang="en-US" sz="1000" dirty="0" err="1"/>
              <a:t>preds_train_t</a:t>
            </a:r>
            <a:r>
              <a:rPr lang="en-US" sz="1000" dirty="0"/>
              <a:t>[ix]))</a:t>
            </a:r>
          </a:p>
          <a:p>
            <a:pPr marL="17780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/>
              <a:t>ix = </a:t>
            </a:r>
            <a:r>
              <a:rPr lang="en-US" sz="1000" dirty="0" err="1"/>
              <a:t>random.randint</a:t>
            </a:r>
            <a:r>
              <a:rPr lang="en-US" sz="1000" dirty="0"/>
              <a:t>(0,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preds_val_t</a:t>
            </a:r>
            <a:r>
              <a:rPr lang="en-US" sz="1000" dirty="0"/>
              <a:t>))</a:t>
            </a:r>
          </a:p>
          <a:p>
            <a:pPr marL="177800" indent="0">
              <a:buNone/>
            </a:pPr>
            <a:r>
              <a:rPr lang="en-US" sz="1000" dirty="0" err="1"/>
              <a:t>imshow</a:t>
            </a:r>
            <a:r>
              <a:rPr lang="en-US" sz="1000" dirty="0"/>
              <a:t>(</a:t>
            </a:r>
            <a:r>
              <a:rPr lang="en-US" sz="1000" dirty="0" err="1"/>
              <a:t>X_train</a:t>
            </a:r>
            <a:r>
              <a:rPr lang="en-US" sz="1000" dirty="0"/>
              <a:t>[int(</a:t>
            </a:r>
            <a:r>
              <a:rPr lang="en-US" sz="1000" dirty="0" err="1"/>
              <a:t>X_train.shape</a:t>
            </a:r>
            <a:r>
              <a:rPr lang="en-US" sz="1000" dirty="0"/>
              <a:t>[0]*0.9):][ix])</a:t>
            </a:r>
          </a:p>
          <a:p>
            <a:pPr marL="17780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r>
              <a:rPr lang="en-US" sz="1000" dirty="0" err="1"/>
              <a:t>imshow</a:t>
            </a:r>
            <a:r>
              <a:rPr lang="en-US" sz="1000" dirty="0"/>
              <a:t>(</a:t>
            </a:r>
            <a:r>
              <a:rPr lang="en-US" sz="1000" dirty="0" err="1"/>
              <a:t>np.squeeze</a:t>
            </a:r>
            <a:r>
              <a:rPr lang="en-US" sz="1000" dirty="0"/>
              <a:t>(</a:t>
            </a:r>
            <a:r>
              <a:rPr lang="en-US" sz="1000" dirty="0" err="1"/>
              <a:t>Y_train</a:t>
            </a:r>
            <a:r>
              <a:rPr lang="en-US" sz="1000" dirty="0"/>
              <a:t>[int(</a:t>
            </a:r>
            <a:r>
              <a:rPr lang="en-US" sz="1000" dirty="0" err="1"/>
              <a:t>Y_train.shape</a:t>
            </a:r>
            <a:r>
              <a:rPr lang="en-US" sz="1000" dirty="0"/>
              <a:t>[0]*0.9):][ix]))</a:t>
            </a:r>
          </a:p>
          <a:p>
            <a:pPr marL="17780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r>
              <a:rPr lang="en-US" sz="1000" dirty="0" err="1"/>
              <a:t>imshow</a:t>
            </a:r>
            <a:r>
              <a:rPr lang="en-US" sz="1000" dirty="0"/>
              <a:t>(</a:t>
            </a:r>
            <a:r>
              <a:rPr lang="en-US" sz="1000" dirty="0" err="1"/>
              <a:t>np.squeeze</a:t>
            </a:r>
            <a:r>
              <a:rPr lang="en-US" sz="1000" dirty="0"/>
              <a:t>(</a:t>
            </a:r>
            <a:r>
              <a:rPr lang="en-US" sz="1000" dirty="0" err="1"/>
              <a:t>preds_val_t</a:t>
            </a:r>
            <a:r>
              <a:rPr lang="en-US" sz="1000" dirty="0"/>
              <a:t>[ix]))</a:t>
            </a:r>
          </a:p>
          <a:p>
            <a:pPr marL="17780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 err="1"/>
              <a:t>test_loss</a:t>
            </a:r>
            <a:r>
              <a:rPr lang="en-US" sz="1000" dirty="0"/>
              <a:t>, </a:t>
            </a:r>
            <a:r>
              <a:rPr lang="en-US" sz="1000" dirty="0" err="1"/>
              <a:t>test_accuracy</a:t>
            </a:r>
            <a:r>
              <a:rPr lang="en-US" sz="1000" dirty="0"/>
              <a:t> = </a:t>
            </a:r>
            <a:r>
              <a:rPr lang="en-US" sz="1000" dirty="0" err="1"/>
              <a:t>model.evaluate</a:t>
            </a:r>
            <a:r>
              <a:rPr lang="en-US" sz="1000" dirty="0"/>
              <a:t>(</a:t>
            </a:r>
            <a:r>
              <a:rPr lang="en-US" sz="1000" dirty="0" err="1"/>
              <a:t>X_test</a:t>
            </a:r>
            <a:r>
              <a:rPr lang="en-US" sz="1000" dirty="0"/>
              <a:t>, </a:t>
            </a:r>
            <a:r>
              <a:rPr lang="en-US" sz="1000" dirty="0" err="1"/>
              <a:t>Y_test</a:t>
            </a:r>
            <a:r>
              <a:rPr lang="en-US" sz="1000" dirty="0"/>
              <a:t>, verbose=1)</a:t>
            </a:r>
          </a:p>
          <a:p>
            <a:pPr marL="177800" indent="0">
              <a:buNone/>
            </a:pPr>
            <a:endParaRPr lang="en-US" sz="1000" dirty="0"/>
          </a:p>
          <a:p>
            <a:pPr marL="177800" indent="0">
              <a:buNone/>
            </a:pPr>
            <a:r>
              <a:rPr lang="en-US" sz="1000" dirty="0"/>
              <a:t>print(</a:t>
            </a:r>
            <a:r>
              <a:rPr lang="en-US" sz="1000" dirty="0" err="1"/>
              <a:t>f'Test</a:t>
            </a:r>
            <a:r>
              <a:rPr lang="en-US" sz="1000" dirty="0"/>
              <a:t> Loss: {</a:t>
            </a:r>
            <a:r>
              <a:rPr lang="en-US" sz="1000" dirty="0" err="1"/>
              <a:t>test_loss</a:t>
            </a:r>
            <a:r>
              <a:rPr lang="en-US" sz="1000" dirty="0"/>
              <a:t>}')</a:t>
            </a:r>
          </a:p>
          <a:p>
            <a:pPr marL="177800" indent="0">
              <a:buNone/>
            </a:pPr>
            <a:r>
              <a:rPr lang="en-US" sz="1000" dirty="0"/>
              <a:t>print(</a:t>
            </a:r>
            <a:r>
              <a:rPr lang="en-US" sz="1000" dirty="0" err="1"/>
              <a:t>f'Test</a:t>
            </a:r>
            <a:r>
              <a:rPr lang="en-US" sz="1000" dirty="0"/>
              <a:t> Accuracy: {</a:t>
            </a:r>
            <a:r>
              <a:rPr lang="en-US" sz="1000" dirty="0" err="1"/>
              <a:t>test_accuracy</a:t>
            </a:r>
            <a:r>
              <a:rPr lang="en-US" sz="1000" dirty="0"/>
              <a:t>}')</a:t>
            </a:r>
          </a:p>
        </p:txBody>
      </p:sp>
    </p:spTree>
    <p:extLst>
      <p:ext uri="{BB962C8B-B14F-4D97-AF65-F5344CB8AC3E}">
        <p14:creationId xmlns:p14="http://schemas.microsoft.com/office/powerpoint/2010/main" val="2821881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cs typeface="B Nazanin" panose="00000400000000000000" pitchFamily="2" charset="-78"/>
              </a:rPr>
              <a:t>نتیجه گیری</a:t>
            </a:r>
            <a:endParaRPr sz="2400" b="1" dirty="0">
              <a:cs typeface="B Nazanin" panose="00000400000000000000" pitchFamily="2" charset="-78"/>
            </a:endParaRPr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659612" y="1550976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0" i="0" dirty="0">
                <a:solidFill>
                  <a:srgbClr val="383838"/>
                </a:solidFill>
                <a:effectLst/>
                <a:latin typeface="Hanken Grotesk" panose="020B0604020202020204" charset="0"/>
                <a:cs typeface="B Nazanin" panose="00000400000000000000" pitchFamily="2" charset="-78"/>
              </a:rPr>
              <a:t>تقسیم‌بندی تصویر در بینایی ماشین ضروری است و این امکان را فراهم می‌کند که تصاویر به مناطق یا اشیاء معنادار تقسیم شوند.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anken Grotesk" panose="020B0604020202020204" charset="0"/>
              <a:cs typeface="B Nazanin" panose="00000400000000000000" pitchFamily="2" charset="-78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659612" y="2614627"/>
            <a:ext cx="6613200" cy="79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/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 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 رویکردهای سنتی تقسیم‌بندی تصویر، مانند حاشیه نویسی دستی و طبقه‌بندی پیکسل به پیکسل، از نظر کارایی و دقت دارای محدودیت‌هایی هستند. </a:t>
            </a:r>
            <a:endParaRPr lang="fa-IR" dirty="0">
              <a:cs typeface="B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1709619" y="3828394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  معماری 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r>
              <a:rPr lang="fa-IR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به این محدودیت‌ها رسیدگی کرده و نتایج دقیق تقسیم‌بندی را به‌دست می آورد.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343" name="Google Shape;343;p37"/>
          <p:cNvGrpSpPr/>
          <p:nvPr/>
        </p:nvGrpSpPr>
        <p:grpSpPr>
          <a:xfrm>
            <a:off x="1103963" y="3625800"/>
            <a:ext cx="345000" cy="343975"/>
            <a:chOff x="1799738" y="3074500"/>
            <a:chExt cx="345000" cy="343975"/>
          </a:xfrm>
        </p:grpSpPr>
        <p:sp>
          <p:nvSpPr>
            <p:cNvPr id="344" name="Google Shape;344;p37"/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7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53" name="Google Shape;353;p37"/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/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>
          <a:extLst>
            <a:ext uri="{FF2B5EF4-FFF2-40B4-BE49-F238E27FC236}">
              <a16:creationId xmlns:a16="http://schemas.microsoft.com/office/drawing/2014/main" id="{FEA3247E-AC92-5164-AC3A-DBBE0AF8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09DB37FB-147D-06F6-E842-2CA90775A1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59612" y="1550976"/>
            <a:ext cx="6613200" cy="79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U-Net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 یک شبکه عصبی تماما کانولوشنی است که یک مسیر انکودینگ برای استخراج ویژگی‌های سطح بالا و یک روش دیکدینگ برای تولید طرح تقسیم‌بندی را ترکیب می‌کند.</a:t>
            </a:r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F1F964E4-B315-1AEE-557B-4C2B1C160C3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59612" y="2614627"/>
            <a:ext cx="6613200" cy="79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 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 اتصالات عبوری در </a:t>
            </a:r>
            <a:r>
              <a:rPr lang="en-US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 U-NET </a:t>
            </a: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اطلاعات فضایی را حفظ کرده، انتشار ویژگی‌ها را تقویت می‌کنند و دقت تقسیم‌بندی را بهبود می‌بخشند.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339" name="Google Shape;339;p37">
            <a:extLst>
              <a:ext uri="{FF2B5EF4-FFF2-40B4-BE49-F238E27FC236}">
                <a16:creationId xmlns:a16="http://schemas.microsoft.com/office/drawing/2014/main" id="{35BC1378-7B7B-B97A-4AAD-62B00ACB14C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59612" y="3676050"/>
            <a:ext cx="6613200" cy="79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0" i="0" dirty="0">
                <a:solidFill>
                  <a:srgbClr val="383838"/>
                </a:solidFill>
                <a:effectLst/>
                <a:latin typeface="Inter" panose="020B0604020202020204" charset="0"/>
                <a:cs typeface="B Nazanin" panose="00000400000000000000" pitchFamily="2" charset="-78"/>
              </a:rPr>
              <a:t>در زمینه‌های تصویربرداری پزشکی، تحلیل تصاویر ماهواره‌ای و کنترل کیفیت صنعتی کاربردهای موفقی پیدا کرده و به معیارهای قابل توجهی دست یافته و در مسابقات شناخته شده است.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343" name="Google Shape;343;p37">
            <a:extLst>
              <a:ext uri="{FF2B5EF4-FFF2-40B4-BE49-F238E27FC236}">
                <a16:creationId xmlns:a16="http://schemas.microsoft.com/office/drawing/2014/main" id="{2ADDDBE1-471E-1A7B-C366-3B7A31E5455D}"/>
              </a:ext>
            </a:extLst>
          </p:cNvPr>
          <p:cNvGrpSpPr/>
          <p:nvPr/>
        </p:nvGrpSpPr>
        <p:grpSpPr>
          <a:xfrm>
            <a:off x="1103963" y="3625800"/>
            <a:ext cx="345000" cy="343975"/>
            <a:chOff x="1799738" y="3074500"/>
            <a:chExt cx="345000" cy="343975"/>
          </a:xfrm>
        </p:grpSpPr>
        <p:sp>
          <p:nvSpPr>
            <p:cNvPr id="344" name="Google Shape;344;p37">
              <a:extLst>
                <a:ext uri="{FF2B5EF4-FFF2-40B4-BE49-F238E27FC236}">
                  <a16:creationId xmlns:a16="http://schemas.microsoft.com/office/drawing/2014/main" id="{6AD703C5-9B74-4B84-53B6-7F1B03C13C6C}"/>
                </a:ext>
              </a:extLst>
            </p:cNvPr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>
              <a:extLst>
                <a:ext uri="{FF2B5EF4-FFF2-40B4-BE49-F238E27FC236}">
                  <a16:creationId xmlns:a16="http://schemas.microsoft.com/office/drawing/2014/main" id="{F058ED07-4E4F-7EDA-8DAB-A83C0F469736}"/>
                </a:ext>
              </a:extLst>
            </p:cNvPr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>
              <a:extLst>
                <a:ext uri="{FF2B5EF4-FFF2-40B4-BE49-F238E27FC236}">
                  <a16:creationId xmlns:a16="http://schemas.microsoft.com/office/drawing/2014/main" id="{FA2ACA3F-E659-452F-1997-C42F672AF253}"/>
                </a:ext>
              </a:extLst>
            </p:cNvPr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>
              <a:extLst>
                <a:ext uri="{FF2B5EF4-FFF2-40B4-BE49-F238E27FC236}">
                  <a16:creationId xmlns:a16="http://schemas.microsoft.com/office/drawing/2014/main" id="{4AB8A2D9-C4A2-BCFF-5629-9E0419B1B4E2}"/>
                </a:ext>
              </a:extLst>
            </p:cNvPr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>
              <a:extLst>
                <a:ext uri="{FF2B5EF4-FFF2-40B4-BE49-F238E27FC236}">
                  <a16:creationId xmlns:a16="http://schemas.microsoft.com/office/drawing/2014/main" id="{42D67CD0-962A-351A-01AB-B0BBC8EAD90B}"/>
                </a:ext>
              </a:extLst>
            </p:cNvPr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>
              <a:extLst>
                <a:ext uri="{FF2B5EF4-FFF2-40B4-BE49-F238E27FC236}">
                  <a16:creationId xmlns:a16="http://schemas.microsoft.com/office/drawing/2014/main" id="{189FBD67-CDC9-B3FC-D250-0B63FC0B04A3}"/>
                </a:ext>
              </a:extLst>
            </p:cNvPr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>
              <a:extLst>
                <a:ext uri="{FF2B5EF4-FFF2-40B4-BE49-F238E27FC236}">
                  <a16:creationId xmlns:a16="http://schemas.microsoft.com/office/drawing/2014/main" id="{B9E6CEC4-9572-B041-CD80-9E16C7EF4880}"/>
                </a:ext>
              </a:extLst>
            </p:cNvPr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>
              <a:extLst>
                <a:ext uri="{FF2B5EF4-FFF2-40B4-BE49-F238E27FC236}">
                  <a16:creationId xmlns:a16="http://schemas.microsoft.com/office/drawing/2014/main" id="{359DBBC2-112C-7775-483A-177F67DE2E30}"/>
                </a:ext>
              </a:extLst>
            </p:cNvPr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7">
            <a:extLst>
              <a:ext uri="{FF2B5EF4-FFF2-40B4-BE49-F238E27FC236}">
                <a16:creationId xmlns:a16="http://schemas.microsoft.com/office/drawing/2014/main" id="{FFFEE9CD-1674-95E5-82B2-7E5FDAC67FD3}"/>
              </a:ext>
            </a:extLst>
          </p:cNvPr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53" name="Google Shape;353;p37">
              <a:extLst>
                <a:ext uri="{FF2B5EF4-FFF2-40B4-BE49-F238E27FC236}">
                  <a16:creationId xmlns:a16="http://schemas.microsoft.com/office/drawing/2014/main" id="{DE2DA788-644D-1C33-AB53-E7F219E83D3B}"/>
                </a:ext>
              </a:extLst>
            </p:cNvPr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>
              <a:extLst>
                <a:ext uri="{FF2B5EF4-FFF2-40B4-BE49-F238E27FC236}">
                  <a16:creationId xmlns:a16="http://schemas.microsoft.com/office/drawing/2014/main" id="{8BD8415C-29DA-9F33-2312-426969001A97}"/>
                </a:ext>
              </a:extLst>
            </p:cNvPr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>
              <a:extLst>
                <a:ext uri="{FF2B5EF4-FFF2-40B4-BE49-F238E27FC236}">
                  <a16:creationId xmlns:a16="http://schemas.microsoft.com/office/drawing/2014/main" id="{CA69E46C-1375-98FB-5240-6DFDB2F46540}"/>
                </a:ext>
              </a:extLst>
            </p:cNvPr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>
              <a:extLst>
                <a:ext uri="{FF2B5EF4-FFF2-40B4-BE49-F238E27FC236}">
                  <a16:creationId xmlns:a16="http://schemas.microsoft.com/office/drawing/2014/main" id="{21241587-EF90-DDBF-DAD0-3C51915EF912}"/>
                </a:ext>
              </a:extLst>
            </p:cNvPr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>
              <a:extLst>
                <a:ext uri="{FF2B5EF4-FFF2-40B4-BE49-F238E27FC236}">
                  <a16:creationId xmlns:a16="http://schemas.microsoft.com/office/drawing/2014/main" id="{64D6AB60-26F5-FC0E-3DF3-7CD265C1BB14}"/>
                </a:ext>
              </a:extLst>
            </p:cNvPr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>
              <a:extLst>
                <a:ext uri="{FF2B5EF4-FFF2-40B4-BE49-F238E27FC236}">
                  <a16:creationId xmlns:a16="http://schemas.microsoft.com/office/drawing/2014/main" id="{76C90DED-6D4D-4C46-44AE-AE97E9457B3C}"/>
                </a:ext>
              </a:extLst>
            </p:cNvPr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>
              <a:extLst>
                <a:ext uri="{FF2B5EF4-FFF2-40B4-BE49-F238E27FC236}">
                  <a16:creationId xmlns:a16="http://schemas.microsoft.com/office/drawing/2014/main" id="{FE8F1619-2072-FDC8-6DBA-E9FBAE6630CB}"/>
                </a:ext>
              </a:extLst>
            </p:cNvPr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>
              <a:extLst>
                <a:ext uri="{FF2B5EF4-FFF2-40B4-BE49-F238E27FC236}">
                  <a16:creationId xmlns:a16="http://schemas.microsoft.com/office/drawing/2014/main" id="{17A4DD39-46C2-6EFE-2633-C4082B614B41}"/>
                </a:ext>
              </a:extLst>
            </p:cNvPr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>
            <a:extLst>
              <a:ext uri="{FF2B5EF4-FFF2-40B4-BE49-F238E27FC236}">
                <a16:creationId xmlns:a16="http://schemas.microsoft.com/office/drawing/2014/main" id="{3B3452F3-3B65-B0FC-4A50-A8318107D67A}"/>
              </a:ext>
            </a:extLst>
          </p:cNvPr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>
              <a:extLst>
                <a:ext uri="{FF2B5EF4-FFF2-40B4-BE49-F238E27FC236}">
                  <a16:creationId xmlns:a16="http://schemas.microsoft.com/office/drawing/2014/main" id="{250417C6-D73A-12A1-25EF-41BE11835580}"/>
                </a:ext>
              </a:extLst>
            </p:cNvPr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>
              <a:extLst>
                <a:ext uri="{FF2B5EF4-FFF2-40B4-BE49-F238E27FC236}">
                  <a16:creationId xmlns:a16="http://schemas.microsoft.com/office/drawing/2014/main" id="{4CCD03C6-8726-D541-3618-00408A3EF526}"/>
                </a:ext>
              </a:extLst>
            </p:cNvPr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>
              <a:extLst>
                <a:ext uri="{FF2B5EF4-FFF2-40B4-BE49-F238E27FC236}">
                  <a16:creationId xmlns:a16="http://schemas.microsoft.com/office/drawing/2014/main" id="{75139DDA-F798-998C-15F9-324CD4BC4C95}"/>
                </a:ext>
              </a:extLst>
            </p:cNvPr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>
              <a:extLst>
                <a:ext uri="{FF2B5EF4-FFF2-40B4-BE49-F238E27FC236}">
                  <a16:creationId xmlns:a16="http://schemas.microsoft.com/office/drawing/2014/main" id="{4A13275C-146F-88EF-01C5-F8B7628302A8}"/>
                </a:ext>
              </a:extLst>
            </p:cNvPr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>
              <a:extLst>
                <a:ext uri="{FF2B5EF4-FFF2-40B4-BE49-F238E27FC236}">
                  <a16:creationId xmlns:a16="http://schemas.microsoft.com/office/drawing/2014/main" id="{77A58D47-EBF4-4980-96C4-288EE209C23B}"/>
                </a:ext>
              </a:extLst>
            </p:cNvPr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>
              <a:extLst>
                <a:ext uri="{FF2B5EF4-FFF2-40B4-BE49-F238E27FC236}">
                  <a16:creationId xmlns:a16="http://schemas.microsoft.com/office/drawing/2014/main" id="{1DF82CDC-0CA8-58D6-7CED-44ED9056FDC9}"/>
                </a:ext>
              </a:extLst>
            </p:cNvPr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>
              <a:extLst>
                <a:ext uri="{FF2B5EF4-FFF2-40B4-BE49-F238E27FC236}">
                  <a16:creationId xmlns:a16="http://schemas.microsoft.com/office/drawing/2014/main" id="{C9DE9E7A-5E13-F0A8-7A6D-00EBBC844048}"/>
                </a:ext>
              </a:extLst>
            </p:cNvPr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>
              <a:extLst>
                <a:ext uri="{FF2B5EF4-FFF2-40B4-BE49-F238E27FC236}">
                  <a16:creationId xmlns:a16="http://schemas.microsoft.com/office/drawing/2014/main" id="{5486CFCB-5715-0561-45DE-A6BB83A36849}"/>
                </a:ext>
              </a:extLst>
            </p:cNvPr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36;p37">
            <a:extLst>
              <a:ext uri="{FF2B5EF4-FFF2-40B4-BE49-F238E27FC236}">
                <a16:creationId xmlns:a16="http://schemas.microsoft.com/office/drawing/2014/main" id="{8A4D2934-86B6-D1CD-A968-5425C3511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cs typeface="B Nazanin" panose="00000400000000000000" pitchFamily="2" charset="-78"/>
              </a:rPr>
              <a:t>نتیجه گیری</a:t>
            </a:r>
            <a:endParaRPr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3856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611BE-116D-AF03-A0AC-D62E88A22A3E}"/>
              </a:ext>
            </a:extLst>
          </p:cNvPr>
          <p:cNvSpPr txBox="1"/>
          <p:nvPr/>
        </p:nvSpPr>
        <p:spPr>
          <a:xfrm>
            <a:off x="821531" y="564356"/>
            <a:ext cx="7493794" cy="409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منابع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https://www.analyticsvidhya.com/blog/2023/08/unet-architecture-mastering-image-segmentation/#:~:text=UNET%20is%20frequently%20utilized%20for,path%20called%20the%20expanding%20path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https://data.broadinstitute.org/bbbc/BBBC038/GIMP%20strategy.pdf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https://github.com/kamalkraj/DATA-SCIENCE-BOWL-2018/tree/master/data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https://www.kaggle.com/competitions/data-science-bowl-2018/data</a:t>
            </a:r>
            <a:endParaRPr lang="fa-IR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https://www.analyticsvidhya.com/blog/2023/01/top-8-interview-questions-on-unet-architecture/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ED71B30A-E050-5636-681F-31239B6C5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6">
            <a:extLst>
              <a:ext uri="{FF2B5EF4-FFF2-40B4-BE49-F238E27FC236}">
                <a16:creationId xmlns:a16="http://schemas.microsoft.com/office/drawing/2014/main" id="{2D3BAAB9-A7C1-3500-1FFB-7F772A51599A}"/>
              </a:ext>
            </a:extLst>
          </p:cNvPr>
          <p:cNvCxnSpPr/>
          <p:nvPr/>
        </p:nvCxnSpPr>
        <p:spPr>
          <a:xfrm>
            <a:off x="7044950" y="3509025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46">
            <a:extLst>
              <a:ext uri="{FF2B5EF4-FFF2-40B4-BE49-F238E27FC236}">
                <a16:creationId xmlns:a16="http://schemas.microsoft.com/office/drawing/2014/main" id="{0E5A3E66-6CA6-25F7-D58F-860C9951E4AD}"/>
              </a:ext>
            </a:extLst>
          </p:cNvPr>
          <p:cNvCxnSpPr>
            <a:cxnSpLocks/>
          </p:cNvCxnSpPr>
          <p:nvPr/>
        </p:nvCxnSpPr>
        <p:spPr>
          <a:xfrm>
            <a:off x="4571998" y="3509025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6">
            <a:extLst>
              <a:ext uri="{FF2B5EF4-FFF2-40B4-BE49-F238E27FC236}">
                <a16:creationId xmlns:a16="http://schemas.microsoft.com/office/drawing/2014/main" id="{40979DB8-D6D2-EAEA-4D2C-482581D35592}"/>
              </a:ext>
            </a:extLst>
          </p:cNvPr>
          <p:cNvCxnSpPr>
            <a:cxnSpLocks/>
          </p:cNvCxnSpPr>
          <p:nvPr/>
        </p:nvCxnSpPr>
        <p:spPr>
          <a:xfrm>
            <a:off x="2099051" y="3509025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241;p75">
            <a:extLst>
              <a:ext uri="{FF2B5EF4-FFF2-40B4-BE49-F238E27FC236}">
                <a16:creationId xmlns:a16="http://schemas.microsoft.com/office/drawing/2014/main" id="{120E10DC-4A7C-6555-F33B-EBD54842E8A7}"/>
              </a:ext>
            </a:extLst>
          </p:cNvPr>
          <p:cNvSpPr/>
          <p:nvPr/>
        </p:nvSpPr>
        <p:spPr>
          <a:xfrm>
            <a:off x="4383745" y="1663306"/>
            <a:ext cx="376503" cy="373442"/>
          </a:xfrm>
          <a:custGeom>
            <a:avLst/>
            <a:gdLst/>
            <a:ahLst/>
            <a:cxnLst/>
            <a:rect l="l" t="t" r="r" b="b"/>
            <a:pathLst>
              <a:path w="12791" h="12687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gradFill flip="none" rotWithShape="1">
            <a:gsLst>
              <a:gs pos="0">
                <a:srgbClr val="A2A2A2">
                  <a:shade val="30000"/>
                  <a:satMod val="115000"/>
                </a:srgbClr>
              </a:gs>
              <a:gs pos="50000">
                <a:srgbClr val="A2A2A2">
                  <a:shade val="67500"/>
                  <a:satMod val="115000"/>
                </a:srgbClr>
              </a:gs>
              <a:gs pos="100000">
                <a:srgbClr val="A2A2A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8923;p74">
            <a:extLst>
              <a:ext uri="{FF2B5EF4-FFF2-40B4-BE49-F238E27FC236}">
                <a16:creationId xmlns:a16="http://schemas.microsoft.com/office/drawing/2014/main" id="{C40A0056-21E7-7472-DA58-37CF5C705637}"/>
              </a:ext>
            </a:extLst>
          </p:cNvPr>
          <p:cNvGrpSpPr/>
          <p:nvPr/>
        </p:nvGrpSpPr>
        <p:grpSpPr>
          <a:xfrm>
            <a:off x="6853215" y="1764628"/>
            <a:ext cx="341488" cy="179405"/>
            <a:chOff x="2080675" y="352325"/>
            <a:chExt cx="485000" cy="2548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4" name="Google Shape;8924;p74">
              <a:extLst>
                <a:ext uri="{FF2B5EF4-FFF2-40B4-BE49-F238E27FC236}">
                  <a16:creationId xmlns:a16="http://schemas.microsoft.com/office/drawing/2014/main" id="{0F02B5EE-2F69-3355-2D69-6609C6416E65}"/>
                </a:ext>
              </a:extLst>
            </p:cNvPr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8925;p74">
              <a:extLst>
                <a:ext uri="{FF2B5EF4-FFF2-40B4-BE49-F238E27FC236}">
                  <a16:creationId xmlns:a16="http://schemas.microsoft.com/office/drawing/2014/main" id="{62881E98-CF42-8C3D-2898-45E857D25F45}"/>
                </a:ext>
              </a:extLst>
            </p:cNvPr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8985;p74">
            <a:extLst>
              <a:ext uri="{FF2B5EF4-FFF2-40B4-BE49-F238E27FC236}">
                <a16:creationId xmlns:a16="http://schemas.microsoft.com/office/drawing/2014/main" id="{A66D10D5-C27A-E7E2-10D6-4970BE94B075}"/>
              </a:ext>
            </a:extLst>
          </p:cNvPr>
          <p:cNvGrpSpPr/>
          <p:nvPr/>
        </p:nvGrpSpPr>
        <p:grpSpPr>
          <a:xfrm>
            <a:off x="1921230" y="1619006"/>
            <a:ext cx="355641" cy="340151"/>
            <a:chOff x="5049750" y="832600"/>
            <a:chExt cx="505100" cy="4831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7" name="Google Shape;8986;p74">
              <a:extLst>
                <a:ext uri="{FF2B5EF4-FFF2-40B4-BE49-F238E27FC236}">
                  <a16:creationId xmlns:a16="http://schemas.microsoft.com/office/drawing/2014/main" id="{400B96C8-7C54-BE2C-B481-AE4E687FD2F1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8987;p74">
              <a:extLst>
                <a:ext uri="{FF2B5EF4-FFF2-40B4-BE49-F238E27FC236}">
                  <a16:creationId xmlns:a16="http://schemas.microsoft.com/office/drawing/2014/main" id="{6C0647E3-D1FD-492D-95FF-FDCC32D5C51F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9" name="Google Shape;646;p52">
            <a:extLst>
              <a:ext uri="{FF2B5EF4-FFF2-40B4-BE49-F238E27FC236}">
                <a16:creationId xmlns:a16="http://schemas.microsoft.com/office/drawing/2014/main" id="{FF53E088-5F0A-5184-EACD-F259FD96BA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6127" y="2227408"/>
            <a:ext cx="2344523" cy="688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250000"/>
              </a:lnSpc>
            </a:pPr>
            <a:r>
              <a:rPr lang="fa-I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از بین رفتن اطلاعات مکانی</a:t>
            </a:r>
            <a:endParaRPr dirty="0"/>
          </a:p>
        </p:txBody>
      </p:sp>
      <p:sp>
        <p:nvSpPr>
          <p:cNvPr id="12" name="Google Shape;646;p52">
            <a:extLst>
              <a:ext uri="{FF2B5EF4-FFF2-40B4-BE49-F238E27FC236}">
                <a16:creationId xmlns:a16="http://schemas.microsoft.com/office/drawing/2014/main" id="{7CA13D86-A504-6419-9302-F56CAEDE3801}"/>
              </a:ext>
            </a:extLst>
          </p:cNvPr>
          <p:cNvSpPr txBox="1">
            <a:spLocks/>
          </p:cNvSpPr>
          <p:nvPr/>
        </p:nvSpPr>
        <p:spPr>
          <a:xfrm>
            <a:off x="3531171" y="2205235"/>
            <a:ext cx="2380723" cy="83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lnSpc>
                <a:spcPct val="250000"/>
              </a:lnSpc>
            </a:pPr>
            <a:r>
              <a:rPr lang="fa-I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اندازه ثابت برای ورودی</a:t>
            </a:r>
            <a:endParaRPr lang="en-US" dirty="0"/>
          </a:p>
        </p:txBody>
      </p:sp>
      <p:sp>
        <p:nvSpPr>
          <p:cNvPr id="15" name="Google Shape;646;p52">
            <a:extLst>
              <a:ext uri="{FF2B5EF4-FFF2-40B4-BE49-F238E27FC236}">
                <a16:creationId xmlns:a16="http://schemas.microsoft.com/office/drawing/2014/main" id="{EFCE76A0-6780-8FEE-2CA7-510962C79DFC}"/>
              </a:ext>
            </a:extLst>
          </p:cNvPr>
          <p:cNvSpPr txBox="1">
            <a:spLocks/>
          </p:cNvSpPr>
          <p:nvPr/>
        </p:nvSpPr>
        <p:spPr>
          <a:xfrm>
            <a:off x="5961900" y="2158867"/>
            <a:ext cx="2621752" cy="75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>
              <a:lnSpc>
                <a:spcPct val="250000"/>
              </a:lnSpc>
            </a:pPr>
            <a:r>
              <a:rPr lang="fa-I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دقت محدود در مکان‌یابی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182DB-7FC0-18A7-C6CE-DAC0B177A0FA}"/>
              </a:ext>
            </a:extLst>
          </p:cNvPr>
          <p:cNvSpPr txBox="1"/>
          <p:nvPr/>
        </p:nvSpPr>
        <p:spPr>
          <a:xfrm>
            <a:off x="700087" y="641545"/>
            <a:ext cx="795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محدودیت های معماری سنتی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fa-IR" sz="2000" b="1" dirty="0">
                <a:cs typeface="B Nazanin" panose="00000400000000000000" pitchFamily="2" charset="-78"/>
              </a:rPr>
              <a:t> در تقسیم بندی تصویر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94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5E021D77-FBFF-ACB8-98B2-533B7D736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>
            <a:extLst>
              <a:ext uri="{FF2B5EF4-FFF2-40B4-BE49-F238E27FC236}">
                <a16:creationId xmlns:a16="http://schemas.microsoft.com/office/drawing/2014/main" id="{C608D697-1FFC-46A2-19C5-DE7C6878F9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4104" y="1314449"/>
            <a:ext cx="5913900" cy="2957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شبکه‌های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منحصرا بر روی لایه‌های کانولوشنی کار می‌کنند</a:t>
            </a: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حین افزایش مقیاس، آن‌ها از اتصالات پرشی استفاده می‌کنند و لایه‌های خاصی را دور می‌زنند و به‌طور مستقیم نقشه‌های ویژگی سطح پایین را با نقشه‌های ویژگی سطح بالا مرتبط می‌کنند.</a:t>
            </a: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آن‌ها می‌توانند تصاویر ورودی با اندازه‌های مختلف را پردازش کنند، پیش‌بینی‌های در سطح پیکسل ارائه دهند و اطلاعات فضایی را در سرتاسر شبکه حفظ کنند.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09999E71-AE70-8E9F-20D8-3BD1D6F1B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5996" y="579774"/>
            <a:ext cx="7263714" cy="734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شبکه‌های عصبی تمام پیچشی(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Fully Convolutional Networks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  <a:br>
              <a:rPr lang="en-US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Bef>
                <a:spcPts val="200"/>
              </a:spcBef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تقسیم بندی تصویر(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  <a:r>
              <a:rPr lang="fa-IR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en-US" sz="20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0" name="Google Shape;660;p53"/>
          <p:cNvSpPr txBox="1"/>
          <p:nvPr/>
        </p:nvSpPr>
        <p:spPr>
          <a:xfrm>
            <a:off x="4694255" y="978945"/>
            <a:ext cx="3668400" cy="371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یک فرآیند </a:t>
            </a: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اساسی</a:t>
            </a:r>
            <a:r>
              <a:rPr lang="fa-IR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 در بینایی ماشین که در آن یک تصویر به بخش‌ها یا قطعات معنادار و جداگانه تقسیم می‌شود.</a:t>
            </a: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تقسیم‌بندی برچسب‌هایی به هر پیکسل یا گروهی از پیکسل‌ها اضافه می‌کند.</a:t>
            </a:r>
          </a:p>
          <a:p>
            <a:pPr marL="285750" lvl="0" indent="-2857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dk1"/>
                </a:solidFill>
                <a:latin typeface="Hanken Grotesk"/>
                <a:ea typeface="Hanken Grotesk"/>
                <a:cs typeface="B Nazanin" panose="00000400000000000000" pitchFamily="2" charset="-78"/>
                <a:sym typeface="Hanken Grotesk"/>
              </a:rPr>
              <a:t>این امکان را فراهم می‌کند تا درک دقیق‌تری از محتوای یک تصویر داشته باشیم.</a:t>
            </a:r>
            <a:endParaRPr sz="1600" dirty="0">
              <a:solidFill>
                <a:schemeClr val="dk1"/>
              </a:solidFill>
              <a:latin typeface="Hanken Grotesk"/>
              <a:ea typeface="Hanken Grotesk"/>
              <a:cs typeface="B Nazanin" panose="00000400000000000000" pitchFamily="2" charset="-78"/>
              <a:sym typeface="Hanken Grotes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4EB97-2513-FB7A-6074-7F8A06C39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3" y="1389972"/>
            <a:ext cx="4101447" cy="20749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5;p52">
            <a:extLst>
              <a:ext uri="{FF2B5EF4-FFF2-40B4-BE49-F238E27FC236}">
                <a16:creationId xmlns:a16="http://schemas.microsoft.com/office/drawing/2014/main" id="{9EE9D026-3724-FF4A-0F73-EF2BDCC4D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020" y="589466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Bef>
                <a:spcPts val="200"/>
              </a:spcBef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آشنایی با معماری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U-Net</a:t>
            </a:r>
            <a:endParaRPr lang="en-US" sz="20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FBFAA-FF83-FE3E-A5F1-3651B0E3696E}"/>
              </a:ext>
            </a:extLst>
          </p:cNvPr>
          <p:cNvSpPr txBox="1"/>
          <p:nvPr/>
        </p:nvSpPr>
        <p:spPr>
          <a:xfrm>
            <a:off x="4483511" y="1345477"/>
            <a:ext cx="361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حاشیه نویسی دستی (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Annotation</a:t>
            </a: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Google Shape;647;p52">
            <a:extLst>
              <a:ext uri="{FF2B5EF4-FFF2-40B4-BE49-F238E27FC236}">
                <a16:creationId xmlns:a16="http://schemas.microsoft.com/office/drawing/2014/main" id="{3A4100FA-8BC5-BED4-14E2-82545B703640}"/>
              </a:ext>
            </a:extLst>
          </p:cNvPr>
          <p:cNvSpPr txBox="1">
            <a:spLocks/>
          </p:cNvSpPr>
          <p:nvPr/>
        </p:nvSpPr>
        <p:spPr>
          <a:xfrm>
            <a:off x="1814052" y="1798882"/>
            <a:ext cx="6121300" cy="3131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sz="1600" dirty="0">
                <a:cs typeface="B Nazanin" panose="00000400000000000000" pitchFamily="2" charset="-78"/>
              </a:rPr>
              <a:t>شامل طراحی و علامت‌گذاری مرزهای تصویر یا مناطق مورد علاقه است.</a:t>
            </a: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sz="1600" dirty="0">
                <a:cs typeface="B Nazanin" panose="00000400000000000000" pitchFamily="2" charset="-78"/>
              </a:rPr>
              <a:t>این روش زمان‌بر، و مستعد خطاهای انسانی است.</a:t>
            </a: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sz="1600" dirty="0">
                <a:cs typeface="B Nazanin" panose="00000400000000000000" pitchFamily="2" charset="-78"/>
              </a:rPr>
              <a:t>این روش برای مجموعه داده‌های بزرگ مقیاس‌پذیر نیست و ایجاد یک توافق ثابت بین حاشیه نویس‌ها به خصوص برای تقسیم بندی‌های پیچیده دشوار است.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EB072AC2-6BDE-9CBA-6BD7-59CDC1DF6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5;p52">
            <a:extLst>
              <a:ext uri="{FF2B5EF4-FFF2-40B4-BE49-F238E27FC236}">
                <a16:creationId xmlns:a16="http://schemas.microsoft.com/office/drawing/2014/main" id="{0EA54C1D-00D2-2303-541B-546E299D8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020" y="589466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15000"/>
              </a:lnSpc>
              <a:spcBef>
                <a:spcPts val="200"/>
              </a:spcBef>
            </a:pPr>
            <a:r>
              <a:rPr lang="fa-IR" sz="2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آشنایی با معماری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U-Net</a:t>
            </a:r>
            <a:endParaRPr lang="en-US" sz="20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BFA36-AD15-BC33-874A-4D59524AE7BE}"/>
              </a:ext>
            </a:extLst>
          </p:cNvPr>
          <p:cNvSpPr txBox="1"/>
          <p:nvPr/>
        </p:nvSpPr>
        <p:spPr>
          <a:xfrm>
            <a:off x="2816943" y="1162166"/>
            <a:ext cx="528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طبقه‌بندی پیکسلی (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Pixel-wise Classification</a:t>
            </a: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Google Shape;647;p52">
            <a:extLst>
              <a:ext uri="{FF2B5EF4-FFF2-40B4-BE49-F238E27FC236}">
                <a16:creationId xmlns:a16="http://schemas.microsoft.com/office/drawing/2014/main" id="{B165655C-2D00-48DD-5D09-CE6D7F290F99}"/>
              </a:ext>
            </a:extLst>
          </p:cNvPr>
          <p:cNvSpPr txBox="1">
            <a:spLocks/>
          </p:cNvSpPr>
          <p:nvPr/>
        </p:nvSpPr>
        <p:spPr>
          <a:xfrm>
            <a:off x="1784555" y="1496558"/>
            <a:ext cx="6121300" cy="3131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هر پیکسل در یک تصویر به طور مستقل طبقه‌بندی می‌شود.</a:t>
            </a: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از الگوریتم‌هایی مانند درخت‌های تصمیم، ماشین‌های بردار پشتیبان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SVM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یا جنگل‌های تصادفی(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Forests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استفاده می‌کند.</a:t>
            </a: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به تصویر کشیدن تصویر کلی و وابستگی‌های بین پیکسل‌های اطراف ناتوان است و منجر به تقسیم‌بندی بیش از حد یا کم‌ می‌شود. 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روش روابط فضایی را در نظر نمی بگیرد و اغلب در ارائه مرزهای دقیق اشیاء ناتوان است.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257175" indent="-304800" algn="r" rtl="1">
              <a:lnSpc>
                <a:spcPct val="200000"/>
              </a:lnSpc>
              <a:buSzPts val="1200"/>
              <a:buFont typeface="Hanken Grotesk"/>
              <a:buChar char="●"/>
            </a:pP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047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1679342" y="1785938"/>
            <a:ext cx="5785316" cy="607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>
              <a:lnSpc>
                <a:spcPct val="115000"/>
              </a:lnSpc>
              <a:spcBef>
                <a:spcPts val="200"/>
              </a:spcBef>
            </a:pPr>
            <a:r>
              <a:rPr lang="fa-IR" sz="40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غلبه بر چالش‌ها</a:t>
            </a:r>
            <a:endParaRPr lang="en-US" sz="40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4140</Words>
  <Application>Microsoft Office PowerPoint</Application>
  <PresentationFormat>On-screen Show (16:9)</PresentationFormat>
  <Paragraphs>333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 Light</vt:lpstr>
      <vt:lpstr>Hanken Grotesk</vt:lpstr>
      <vt:lpstr>Arial</vt:lpstr>
      <vt:lpstr>Lato</vt:lpstr>
      <vt:lpstr>Calibri</vt:lpstr>
      <vt:lpstr>Figtree Black</vt:lpstr>
      <vt:lpstr>B Nazanin</vt:lpstr>
      <vt:lpstr>Times New Roman</vt:lpstr>
      <vt:lpstr>Inter</vt:lpstr>
      <vt:lpstr>Elegant Black &amp; White Thesis Defense by Slidesgo</vt:lpstr>
      <vt:lpstr>U-Net Convolutional Networks for Biomedical Image Segmentation</vt:lpstr>
      <vt:lpstr>فهرست مطالب</vt:lpstr>
      <vt:lpstr>شبکه های عصبی مصنوعی (Convolutional Neural Networks)    </vt:lpstr>
      <vt:lpstr>PowerPoint Presentation</vt:lpstr>
      <vt:lpstr>شبکه‌های عصبی تمام پیچشی(Fully Convolutional Networks) </vt:lpstr>
      <vt:lpstr>تقسیم بندی تصویر(Image Segmentation) </vt:lpstr>
      <vt:lpstr>آشنایی با معماری U-Net</vt:lpstr>
      <vt:lpstr>آشنایی با معماری U-Net</vt:lpstr>
      <vt:lpstr>غلبه بر چالش‌ها</vt:lpstr>
      <vt:lpstr>غلبه بر چالش‌ها</vt:lpstr>
      <vt:lpstr>برسی کلی ساختار U-Net</vt:lpstr>
      <vt:lpstr>اجزای اساسی ساختار U-Net</vt:lpstr>
      <vt:lpstr>لایه های کانولوشن (Convolutional Layers)</vt:lpstr>
      <vt:lpstr>توابع فعال سازی</vt:lpstr>
      <vt:lpstr>لایه های ادغام (Pooling Layers)</vt:lpstr>
      <vt:lpstr>لایه های پرشی (Skip Connections)</vt:lpstr>
      <vt:lpstr>مسیر دیکدینگ یا رمزگشایی در U-Net  </vt:lpstr>
      <vt:lpstr>لایه های کانولوشن معکوس (Upsampling Layers)</vt:lpstr>
      <vt:lpstr>اتصال (Concatenation)</vt:lpstr>
      <vt:lpstr>مسیر های فشرده سازی و گسترش در U-Net (Contracting and Expanding Paths)</vt:lpstr>
      <vt:lpstr>حفظ اطلاعات فضایی (Preserving Spatial Information)</vt:lpstr>
      <vt:lpstr>ترکیب اطلاعات چند مقیاسی (Multi-scale Information Fusion)</vt:lpstr>
      <vt:lpstr>ترکیب اطلاعات سطح بالا و جزئیات سطح پایین (Combining High-Level Context and Low-Level Details)</vt:lpstr>
      <vt:lpstr>PowerPoint Presentation</vt:lpstr>
      <vt:lpstr>تابع خطا (Loss Function in U-Net)</vt:lpstr>
      <vt:lpstr>تابع خطا (Loss Function in U-Net)</vt:lpstr>
      <vt:lpstr>PowerPoint Presentation</vt:lpstr>
      <vt:lpstr>U-Net   Dataset: 2018 Data Science Bowl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نتیجه گیری</vt:lpstr>
      <vt:lpstr>نتیجه گیری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Shamim Najafi</dc:creator>
  <cp:lastModifiedBy>Shamim Najafi</cp:lastModifiedBy>
  <cp:revision>69</cp:revision>
  <dcterms:modified xsi:type="dcterms:W3CDTF">2024-11-16T17:54:42Z</dcterms:modified>
</cp:coreProperties>
</file>