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
      <p:font typeface="Corbe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840">
          <p15:clr>
            <a:srgbClr val="A4A3A4"/>
          </p15:clr>
        </p15:guide>
      </p15:sldGuideLst>
    </p:ext>
    <p:ext uri="GoogleSlidesCustomDataVersion2">
      <go:slidesCustomData xmlns:go="http://customooxmlschemas.google.com/" r:id="rId33" roundtripDataSignature="AMtx7mi7/Njj6sxts191JVcyq8/GMWe+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italic.fntdata"/><Relationship Id="rId30" Type="http://schemas.openxmlformats.org/officeDocument/2006/relationships/font" Target="fonts/Corbel-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6" name="Shape 16"/>
        <p:cNvGrpSpPr/>
        <p:nvPr/>
      </p:nvGrpSpPr>
      <p:grpSpPr>
        <a:xfrm>
          <a:off x="0" y="0"/>
          <a:ext cx="0" cy="0"/>
          <a:chOff x="0" y="0"/>
          <a:chExt cx="0" cy="0"/>
        </a:xfrm>
      </p:grpSpPr>
      <p:sp>
        <p:nvSpPr>
          <p:cNvPr id="17" name="Google Shape;17;p21"/>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Times New Roman"/>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0" name="Google Shape;20;p2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vi-VN"/>
              <a:t>‹#›</a:t>
            </a:fld>
            <a:endParaRPr/>
          </a:p>
        </p:txBody>
      </p:sp>
      <p:cxnSp>
        <p:nvCxnSpPr>
          <p:cNvPr id="23" name="Google Shape;23;p21"/>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pic>
        <p:nvPicPr>
          <p:cNvPr descr="Ảnh có chứa cây, con đường, ngoài trời&#10;&#10;Mô tả được tạo tự động" id="24" name="Google Shape;24;p21"/>
          <p:cNvPicPr preferRelativeResize="0"/>
          <p:nvPr/>
        </p:nvPicPr>
        <p:blipFill rotWithShape="1">
          <a:blip r:embed="rId2">
            <a:alphaModFix amt="20000"/>
          </a:blip>
          <a:srcRect b="14523" l="0" r="-2" t="21615"/>
          <a:stretch/>
        </p:blipFill>
        <p:spPr>
          <a:xfrm>
            <a:off x="245549" y="255583"/>
            <a:ext cx="11700901" cy="6380480"/>
          </a:xfrm>
          <a:prstGeom prst="rect">
            <a:avLst/>
          </a:prstGeom>
          <a:noFill/>
          <a:ln>
            <a:noFill/>
          </a:ln>
        </p:spPr>
      </p:pic>
      <p:pic>
        <p:nvPicPr>
          <p:cNvPr descr="Ảnh có chứa văn bản&#10;&#10;Mô tả được tạo tự động" id="25" name="Google Shape;25;p21"/>
          <p:cNvPicPr preferRelativeResize="0"/>
          <p:nvPr/>
        </p:nvPicPr>
        <p:blipFill rotWithShape="1">
          <a:blip r:embed="rId3">
            <a:alphaModFix/>
          </a:blip>
          <a:srcRect b="0" l="0" r="0" t="0"/>
          <a:stretch/>
        </p:blipFill>
        <p:spPr>
          <a:xfrm>
            <a:off x="584301" y="344779"/>
            <a:ext cx="3853019" cy="106934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78" name="Shape 78"/>
        <p:cNvGrpSpPr/>
        <p:nvPr/>
      </p:nvGrpSpPr>
      <p:grpSpPr>
        <a:xfrm>
          <a:off x="0" y="0"/>
          <a:ext cx="0" cy="0"/>
          <a:chOff x="0" y="0"/>
          <a:chExt cx="0" cy="0"/>
        </a:xfrm>
      </p:grpSpPr>
      <p:sp>
        <p:nvSpPr>
          <p:cNvPr id="79" name="Google Shape;79;p3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3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84" name="Shape 84"/>
        <p:cNvGrpSpPr/>
        <p:nvPr/>
      </p:nvGrpSpPr>
      <p:grpSpPr>
        <a:xfrm>
          <a:off x="0" y="0"/>
          <a:ext cx="0" cy="0"/>
          <a:chOff x="0" y="0"/>
          <a:chExt cx="0" cy="0"/>
        </a:xfrm>
      </p:grpSpPr>
      <p:sp>
        <p:nvSpPr>
          <p:cNvPr id="85" name="Google Shape;85;p31"/>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1"/>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7" name="Google Shape;87;p3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26" name="Shape 26"/>
        <p:cNvGrpSpPr/>
        <p:nvPr/>
      </p:nvGrpSpPr>
      <p:grpSpPr>
        <a:xfrm>
          <a:off x="0" y="0"/>
          <a:ext cx="0" cy="0"/>
          <a:chOff x="0" y="0"/>
          <a:chExt cx="0" cy="0"/>
        </a:xfrm>
      </p:grpSpPr>
      <p:sp>
        <p:nvSpPr>
          <p:cNvPr id="27" name="Google Shape;27;p2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2"/>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9" name="Google Shape;29;p2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32" name="Shape 32"/>
        <p:cNvGrpSpPr/>
        <p:nvPr/>
      </p:nvGrpSpPr>
      <p:grpSpPr>
        <a:xfrm>
          <a:off x="0" y="0"/>
          <a:ext cx="0" cy="0"/>
          <a:chOff x="0" y="0"/>
          <a:chExt cx="0" cy="0"/>
        </a:xfrm>
      </p:grpSpPr>
      <p:sp>
        <p:nvSpPr>
          <p:cNvPr id="33" name="Google Shape;33;p23"/>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Times New Roman"/>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3"/>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5" name="Google Shape;35;p2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cxnSp>
        <p:nvCxnSpPr>
          <p:cNvPr id="38" name="Google Shape;38;p23"/>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39" name="Shape 39"/>
        <p:cNvGrpSpPr/>
        <p:nvPr/>
      </p:nvGrpSpPr>
      <p:grpSpPr>
        <a:xfrm>
          <a:off x="0" y="0"/>
          <a:ext cx="0" cy="0"/>
          <a:chOff x="0" y="0"/>
          <a:chExt cx="0" cy="0"/>
        </a:xfrm>
      </p:grpSpPr>
      <p:sp>
        <p:nvSpPr>
          <p:cNvPr id="40" name="Google Shape;40;p2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4"/>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2" name="Google Shape;42;p24"/>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3" name="Google Shape;43;p2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46" name="Shape 46"/>
        <p:cNvGrpSpPr/>
        <p:nvPr/>
      </p:nvGrpSpPr>
      <p:grpSpPr>
        <a:xfrm>
          <a:off x="0" y="0"/>
          <a:ext cx="0" cy="0"/>
          <a:chOff x="0" y="0"/>
          <a:chExt cx="0" cy="0"/>
        </a:xfrm>
      </p:grpSpPr>
      <p:sp>
        <p:nvSpPr>
          <p:cNvPr id="47" name="Google Shape;47;p2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5"/>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9" name="Google Shape;49;p25"/>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0" name="Google Shape;50;p25"/>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1" name="Google Shape;51;p25"/>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2" name="Google Shape;52;p2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55" name="Shape 55"/>
        <p:cNvGrpSpPr/>
        <p:nvPr/>
      </p:nvGrpSpPr>
      <p:grpSpPr>
        <a:xfrm>
          <a:off x="0" y="0"/>
          <a:ext cx="0" cy="0"/>
          <a:chOff x="0" y="0"/>
          <a:chExt cx="0" cy="0"/>
        </a:xfrm>
      </p:grpSpPr>
      <p:sp>
        <p:nvSpPr>
          <p:cNvPr id="56" name="Google Shape;56;p2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60" name="Shape 60"/>
        <p:cNvGrpSpPr/>
        <p:nvPr/>
      </p:nvGrpSpPr>
      <p:grpSpPr>
        <a:xfrm>
          <a:off x="0" y="0"/>
          <a:ext cx="0" cy="0"/>
          <a:chOff x="0" y="0"/>
          <a:chExt cx="0" cy="0"/>
        </a:xfrm>
      </p:grpSpPr>
      <p:sp>
        <p:nvSpPr>
          <p:cNvPr id="61" name="Google Shape;61;p2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64" name="Shape 64"/>
        <p:cNvGrpSpPr/>
        <p:nvPr/>
      </p:nvGrpSpPr>
      <p:grpSpPr>
        <a:xfrm>
          <a:off x="0" y="0"/>
          <a:ext cx="0" cy="0"/>
          <a:chOff x="0" y="0"/>
          <a:chExt cx="0" cy="0"/>
        </a:xfrm>
      </p:grpSpPr>
      <p:sp>
        <p:nvSpPr>
          <p:cNvPr id="65" name="Google Shape;65;p28"/>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Times New Roma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7" name="Google Shape;67;p28"/>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8" name="Google Shape;68;p2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71" name="Shape 71"/>
        <p:cNvGrpSpPr/>
        <p:nvPr/>
      </p:nvGrpSpPr>
      <p:grpSpPr>
        <a:xfrm>
          <a:off x="0" y="0"/>
          <a:ext cx="0" cy="0"/>
          <a:chOff x="0" y="0"/>
          <a:chExt cx="0" cy="0"/>
        </a:xfrm>
      </p:grpSpPr>
      <p:sp>
        <p:nvSpPr>
          <p:cNvPr id="72" name="Google Shape;72;p29"/>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Times New Roma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9"/>
          <p:cNvSpPr/>
          <p:nvPr>
            <p:ph idx="2" type="pic"/>
          </p:nvPr>
        </p:nvSpPr>
        <p:spPr>
          <a:xfrm>
            <a:off x="5413248" y="1069847"/>
            <a:ext cx="6099048" cy="4800600"/>
          </a:xfrm>
          <a:prstGeom prst="rect">
            <a:avLst/>
          </a:prstGeom>
          <a:noFill/>
          <a:ln>
            <a:noFill/>
          </a:ln>
        </p:spPr>
      </p:sp>
      <p:sp>
        <p:nvSpPr>
          <p:cNvPr id="74" name="Google Shape;74;p29"/>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75" name="Google Shape;75;p2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20"/>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Times New Roman"/>
              <a:buNone/>
              <a:defRPr b="0" i="0" sz="4400" u="none" cap="none" strike="noStrike">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0"/>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Times New Roman"/>
                <a:ea typeface="Times New Roman"/>
                <a:cs typeface="Times New Roman"/>
                <a:sym typeface="Times New Roman"/>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Times New Roman"/>
                <a:ea typeface="Times New Roman"/>
                <a:cs typeface="Times New Roman"/>
                <a:sym typeface="Times New Roman"/>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Times New Roman"/>
                <a:ea typeface="Times New Roman"/>
                <a:cs typeface="Times New Roman"/>
                <a:sym typeface="Times New Roman"/>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Times New Roman"/>
                <a:ea typeface="Times New Roman"/>
                <a:cs typeface="Times New Roman"/>
                <a:sym typeface="Times New Roman"/>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Times New Roman"/>
                <a:ea typeface="Times New Roman"/>
                <a:cs typeface="Times New Roman"/>
                <a:sym typeface="Times New Roman"/>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13" name="Google Shape;13;p2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 name="Google Shape;14;p2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2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chemeClr val="accen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4" name="Shape 94"/>
        <p:cNvGrpSpPr/>
        <p:nvPr/>
      </p:nvGrpSpPr>
      <p:grpSpPr>
        <a:xfrm>
          <a:off x="0" y="0"/>
          <a:ext cx="0" cy="0"/>
          <a:chOff x="0" y="0"/>
          <a:chExt cx="0" cy="0"/>
        </a:xfrm>
      </p:grpSpPr>
      <p:cxnSp>
        <p:nvCxnSpPr>
          <p:cNvPr id="95" name="Google Shape;95;p1"/>
          <p:cNvCxnSpPr/>
          <p:nvPr/>
        </p:nvCxnSpPr>
        <p:spPr>
          <a:xfrm>
            <a:off x="1978660" y="5462458"/>
            <a:ext cx="8229601" cy="0"/>
          </a:xfrm>
          <a:prstGeom prst="straightConnector1">
            <a:avLst/>
          </a:prstGeom>
          <a:noFill/>
          <a:ln cap="flat" cmpd="sng" w="10000">
            <a:solidFill>
              <a:srgbClr val="FFFFFF"/>
            </a:solidFill>
            <a:prstDash val="solid"/>
            <a:round/>
            <a:headEnd len="sm" w="sm" type="none"/>
            <a:tailEnd len="sm" w="sm" type="none"/>
          </a:ln>
        </p:spPr>
      </p:cxnSp>
      <p:sp>
        <p:nvSpPr>
          <p:cNvPr id="96" name="Google Shape;96;p1"/>
          <p:cNvSpPr txBox="1"/>
          <p:nvPr>
            <p:ph type="ctrTitle"/>
          </p:nvPr>
        </p:nvSpPr>
        <p:spPr>
          <a:xfrm>
            <a:off x="1109980" y="3950337"/>
            <a:ext cx="9966960" cy="1325880"/>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Autofit/>
          </a:bodyPr>
          <a:lstStyle/>
          <a:p>
            <a:pPr indent="0" lvl="0" marL="0" rtl="0" algn="ctr">
              <a:lnSpc>
                <a:spcPct val="150000"/>
              </a:lnSpc>
              <a:spcBef>
                <a:spcPts val="0"/>
              </a:spcBef>
              <a:spcAft>
                <a:spcPts val="0"/>
              </a:spcAft>
              <a:buClr>
                <a:srgbClr val="FFC000"/>
              </a:buClr>
              <a:buSzPts val="3200"/>
              <a:buFont typeface="Times New Roman"/>
              <a:buNone/>
            </a:pPr>
            <a:r>
              <a:rPr lang="vi-VN" sz="3200">
                <a:solidFill>
                  <a:srgbClr val="FFC000"/>
                </a:solidFill>
              </a:rPr>
              <a:t>ĐỀ TÀI XÂY DỰNG MÔ HÌNH LOW-RANK ADAPTATION (LORA)</a:t>
            </a:r>
            <a:endParaRPr sz="3200">
              <a:solidFill>
                <a:srgbClr val="FFFF00"/>
              </a:solidFill>
            </a:endParaRPr>
          </a:p>
        </p:txBody>
      </p:sp>
      <p:sp>
        <p:nvSpPr>
          <p:cNvPr id="97" name="Google Shape;97;p1"/>
          <p:cNvSpPr txBox="1"/>
          <p:nvPr>
            <p:ph idx="1" type="subTitle"/>
          </p:nvPr>
        </p:nvSpPr>
        <p:spPr>
          <a:xfrm>
            <a:off x="1604214" y="5670215"/>
            <a:ext cx="8983571" cy="934981"/>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SzPct val="79999"/>
              <a:buNone/>
            </a:pPr>
            <a:r>
              <a:rPr lang="vi-VN" sz="1800"/>
              <a:t>SVTH: </a:t>
            </a:r>
            <a:r>
              <a:rPr b="1" lang="vi-VN" sz="1800"/>
              <a:t>Tăng Thiện Tâm</a:t>
            </a:r>
            <a:r>
              <a:rPr b="1" lang="vi-VN" sz="1800"/>
              <a:t> </a:t>
            </a:r>
            <a:r>
              <a:rPr b="1" lang="vi-VN" sz="1800">
                <a:latin typeface="Times New Roman"/>
                <a:ea typeface="Times New Roman"/>
                <a:cs typeface="Times New Roman"/>
                <a:sym typeface="Times New Roman"/>
              </a:rPr>
              <a:t>– 215214</a:t>
            </a:r>
            <a:r>
              <a:rPr b="1" lang="vi-VN" sz="1800"/>
              <a:t>08</a:t>
            </a:r>
            <a:endParaRPr/>
          </a:p>
          <a:p>
            <a:pPr indent="0" lvl="0" marL="0" rtl="0" algn="ctr">
              <a:lnSpc>
                <a:spcPct val="90000"/>
              </a:lnSpc>
              <a:spcBef>
                <a:spcPts val="1400"/>
              </a:spcBef>
              <a:spcAft>
                <a:spcPts val="0"/>
              </a:spcAft>
              <a:buSzPct val="79999"/>
              <a:buNone/>
            </a:pPr>
            <a:r>
              <a:rPr lang="vi-VN" sz="1800"/>
              <a:t> SVTH: </a:t>
            </a:r>
            <a:r>
              <a:rPr b="1" lang="vi-VN" sz="1800"/>
              <a:t>Nguyễn Lê Gia Bảo</a:t>
            </a:r>
            <a:r>
              <a:rPr b="1" lang="vi-VN" sz="1800"/>
              <a:t> – 21520</a:t>
            </a:r>
            <a:r>
              <a:rPr b="1" lang="vi-VN" sz="1800"/>
              <a:t>614</a:t>
            </a:r>
            <a:endParaRPr/>
          </a:p>
          <a:p>
            <a:pPr indent="0" lvl="0" marL="0" rtl="0" algn="ctr">
              <a:lnSpc>
                <a:spcPct val="90000"/>
              </a:lnSpc>
              <a:spcBef>
                <a:spcPts val="1400"/>
              </a:spcBef>
              <a:spcAft>
                <a:spcPts val="0"/>
              </a:spcAft>
              <a:buSzPct val="79999"/>
              <a:buNone/>
            </a:pPr>
            <a:r>
              <a:t/>
            </a:r>
            <a:endParaRPr b="1" sz="1800">
              <a:latin typeface="Times New Roman"/>
              <a:ea typeface="Times New Roman"/>
              <a:cs typeface="Times New Roman"/>
              <a:sym typeface="Times New Roman"/>
            </a:endParaRPr>
          </a:p>
        </p:txBody>
      </p:sp>
      <p:sp>
        <p:nvSpPr>
          <p:cNvPr id="98" name="Google Shape;98;p1"/>
          <p:cNvSpPr txBox="1"/>
          <p:nvPr/>
        </p:nvSpPr>
        <p:spPr>
          <a:xfrm>
            <a:off x="1207416" y="1581783"/>
            <a:ext cx="9966960" cy="1392911"/>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Autofit/>
          </a:bodyPr>
          <a:lstStyle/>
          <a:p>
            <a:pPr indent="0" lvl="0" marL="0" marR="0" rtl="0" algn="ctr">
              <a:lnSpc>
                <a:spcPct val="150000"/>
              </a:lnSpc>
              <a:spcBef>
                <a:spcPts val="0"/>
              </a:spcBef>
              <a:spcAft>
                <a:spcPts val="0"/>
              </a:spcAft>
              <a:buClr>
                <a:srgbClr val="FFFFFF"/>
              </a:buClr>
              <a:buSzPts val="3200"/>
              <a:buFont typeface="Times New Roman"/>
              <a:buNone/>
            </a:pPr>
            <a:r>
              <a:rPr b="1" i="0" lang="vi-VN" sz="3200" u="none" cap="none" strike="noStrike">
                <a:solidFill>
                  <a:srgbClr val="FFFFFF"/>
                </a:solidFill>
                <a:latin typeface="Times New Roman"/>
                <a:ea typeface="Times New Roman"/>
                <a:cs typeface="Times New Roman"/>
                <a:sym typeface="Times New Roman"/>
              </a:rPr>
              <a:t>BÁO CÁO GIỮA KÌ </a:t>
            </a:r>
            <a:br>
              <a:rPr b="1" i="0" lang="vi-VN" sz="3200" u="none" cap="none" strike="noStrike">
                <a:solidFill>
                  <a:srgbClr val="FFFFFF"/>
                </a:solidFill>
                <a:latin typeface="Times New Roman"/>
                <a:ea typeface="Times New Roman"/>
                <a:cs typeface="Times New Roman"/>
                <a:sym typeface="Times New Roman"/>
              </a:rPr>
            </a:br>
            <a:r>
              <a:rPr b="1" i="0" lang="vi-VN" sz="3200" u="none" cap="none" strike="noStrike">
                <a:solidFill>
                  <a:srgbClr val="FFFFFF"/>
                </a:solidFill>
                <a:latin typeface="Times New Roman"/>
                <a:ea typeface="Times New Roman"/>
                <a:cs typeface="Times New Roman"/>
                <a:sym typeface="Times New Roman"/>
              </a:rPr>
              <a:t>MÔN SEMINAR CÁC VẤN ĐỀ HIỆN ĐẠI HÓA</a:t>
            </a:r>
            <a:endParaRPr b="1" i="0" sz="3200" u="none" cap="none" strike="noStrike">
              <a:solidFill>
                <a:srgbClr val="FFFFFF"/>
              </a:solidFill>
              <a:latin typeface="Times New Roman"/>
              <a:ea typeface="Times New Roman"/>
              <a:cs typeface="Times New Roman"/>
              <a:sym typeface="Times New Roman"/>
            </a:endParaRPr>
          </a:p>
        </p:txBody>
      </p:sp>
      <p:sp>
        <p:nvSpPr>
          <p:cNvPr id="99" name="Google Shape;99;p1"/>
          <p:cNvSpPr txBox="1"/>
          <p:nvPr/>
        </p:nvSpPr>
        <p:spPr>
          <a:xfrm>
            <a:off x="7289800" y="584117"/>
            <a:ext cx="417231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vi-VN" sz="1600" u="none" cap="none" strike="noStrike">
                <a:solidFill>
                  <a:srgbClr val="002060"/>
                </a:solidFill>
                <a:latin typeface="Times New Roman"/>
                <a:ea typeface="Times New Roman"/>
                <a:cs typeface="Times New Roman"/>
                <a:sym typeface="Times New Roman"/>
              </a:rPr>
              <a:t>Khoa:</a:t>
            </a:r>
            <a:r>
              <a:rPr b="1" i="0" lang="vi-VN" sz="1600" u="none" cap="none" strike="noStrike">
                <a:solidFill>
                  <a:srgbClr val="002060"/>
                </a:solidFill>
                <a:latin typeface="Times New Roman"/>
                <a:ea typeface="Times New Roman"/>
                <a:cs typeface="Times New Roman"/>
                <a:sym typeface="Times New Roman"/>
              </a:rPr>
              <a:t> Công Nghệ Phần Mềm</a:t>
            </a:r>
            <a:endParaRPr b="1" i="0" sz="1600" u="none" cap="none" strike="noStrike">
              <a:solidFill>
                <a:srgbClr val="002060"/>
              </a:solidFill>
              <a:latin typeface="Times New Roman"/>
              <a:ea typeface="Times New Roman"/>
              <a:cs typeface="Times New Roman"/>
              <a:sym typeface="Times New Roman"/>
            </a:endParaRPr>
          </a:p>
          <a:p>
            <a:pPr indent="0" lvl="0" marL="0" marR="0" rtl="0" algn="ctr">
              <a:spcBef>
                <a:spcPts val="0"/>
              </a:spcBef>
              <a:spcAft>
                <a:spcPts val="0"/>
              </a:spcAft>
              <a:buNone/>
            </a:pPr>
            <a:r>
              <a:rPr b="0" i="0" lang="vi-VN" sz="1600" u="none" cap="none" strike="noStrike">
                <a:solidFill>
                  <a:srgbClr val="0070C0"/>
                </a:solidFill>
                <a:latin typeface="Corbel"/>
                <a:ea typeface="Corbel"/>
                <a:cs typeface="Corbel"/>
                <a:sym typeface="Corbel"/>
              </a:rPr>
              <a:t>Lớp: </a:t>
            </a:r>
            <a:r>
              <a:rPr b="1" i="0" lang="vi-VN" sz="1600" u="none" cap="none" strike="noStrike">
                <a:solidFill>
                  <a:srgbClr val="0070C0"/>
                </a:solidFill>
                <a:latin typeface="Times New Roman"/>
                <a:ea typeface="Times New Roman"/>
                <a:cs typeface="Times New Roman"/>
                <a:sym typeface="Times New Roman"/>
              </a:rPr>
              <a:t>SE400.P11</a:t>
            </a:r>
            <a:endParaRPr b="0" i="0" sz="16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76" name="Google Shape;176;p10"/>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Fine-tune</a:t>
            </a:r>
            <a:endParaRPr b="1" sz="4300">
              <a:solidFill>
                <a:schemeClr val="accent1"/>
              </a:solidFill>
              <a:latin typeface="Roboto"/>
              <a:ea typeface="Roboto"/>
              <a:cs typeface="Roboto"/>
              <a:sym typeface="Roboto"/>
            </a:endParaRPr>
          </a:p>
        </p:txBody>
      </p:sp>
      <p:pic>
        <p:nvPicPr>
          <p:cNvPr id="177" name="Google Shape;177;p10"/>
          <p:cNvPicPr preferRelativeResize="0"/>
          <p:nvPr/>
        </p:nvPicPr>
        <p:blipFill rotWithShape="1">
          <a:blip r:embed="rId3">
            <a:alphaModFix/>
          </a:blip>
          <a:srcRect b="0" l="0" r="0" t="0"/>
          <a:stretch/>
        </p:blipFill>
        <p:spPr>
          <a:xfrm>
            <a:off x="2295229" y="1302327"/>
            <a:ext cx="7601539" cy="3398765"/>
          </a:xfrm>
          <a:prstGeom prst="rect">
            <a:avLst/>
          </a:prstGeom>
          <a:noFill/>
          <a:ln>
            <a:noFill/>
          </a:ln>
        </p:spPr>
      </p:pic>
      <p:pic>
        <p:nvPicPr>
          <p:cNvPr id="178" name="Google Shape;178;p10"/>
          <p:cNvPicPr preferRelativeResize="0"/>
          <p:nvPr/>
        </p:nvPicPr>
        <p:blipFill rotWithShape="1">
          <a:blip r:embed="rId4">
            <a:alphaModFix/>
          </a:blip>
          <a:srcRect b="0" l="0" r="0" t="0"/>
          <a:stretch/>
        </p:blipFill>
        <p:spPr>
          <a:xfrm>
            <a:off x="2497954" y="4701092"/>
            <a:ext cx="7196088" cy="1441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84" name="Google Shape;184;p11"/>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LoRA</a:t>
            </a:r>
            <a:endParaRPr b="1" sz="4300">
              <a:solidFill>
                <a:schemeClr val="accent1"/>
              </a:solidFill>
              <a:latin typeface="Roboto"/>
              <a:ea typeface="Roboto"/>
              <a:cs typeface="Roboto"/>
              <a:sym typeface="Roboto"/>
            </a:endParaRPr>
          </a:p>
        </p:txBody>
      </p:sp>
      <p:sp>
        <p:nvSpPr>
          <p:cNvPr id="185" name="Google Shape;185;p11"/>
          <p:cNvSpPr txBox="1"/>
          <p:nvPr>
            <p:ph idx="1" type="body"/>
          </p:nvPr>
        </p:nvSpPr>
        <p:spPr>
          <a:xfrm>
            <a:off x="947332" y="1302327"/>
            <a:ext cx="10498803" cy="4657409"/>
          </a:xfrm>
          <a:prstGeom prst="rect">
            <a:avLst/>
          </a:prstGeom>
          <a:noFill/>
          <a:ln>
            <a:noFill/>
          </a:ln>
        </p:spPr>
        <p:txBody>
          <a:bodyPr anchorCtr="0" anchor="t" bIns="45700" lIns="91425" spcFirstLastPara="1" rIns="91425" wrap="square" tIns="45700">
            <a:noAutofit/>
          </a:bodyPr>
          <a:lstStyle/>
          <a:p>
            <a:pPr indent="0" lvl="0" marL="45720" rtl="0" algn="just">
              <a:lnSpc>
                <a:spcPct val="160000"/>
              </a:lnSpc>
              <a:spcBef>
                <a:spcPts val="0"/>
              </a:spcBef>
              <a:spcAft>
                <a:spcPts val="0"/>
              </a:spcAft>
              <a:buSzPts val="1920"/>
              <a:buNone/>
            </a:pPr>
            <a:r>
              <a:rPr lang="vi-VN" sz="2400">
                <a:solidFill>
                  <a:schemeClr val="dk1"/>
                </a:solidFill>
                <a:latin typeface="Roboto"/>
                <a:ea typeface="Roboto"/>
                <a:cs typeface="Roboto"/>
                <a:sym typeface="Roboto"/>
              </a:rPr>
              <a:t>LoRA nhắm đến việc biểu diễn ΔW thành một dạng có số chiều ít hơn, đơn giản hơn, nhẹ hơn. LoRA chọn sử dụng Matrix decomposition để biểu diễn ma trận ΔW bằng tích của các ma trận con với độ nặng tính toán thấp hơn việc tính trên ma trận gốc. Có rất nhiều phương pháp Matrix decomposition (LU decomposition, Singular Value Decomposition, ...), và LoRA chọn sử dụng phương pháp Neural Network</a:t>
            </a:r>
            <a:endParaRPr sz="24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91" name="Google Shape;191;p12"/>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Fine-tune</a:t>
            </a:r>
            <a:endParaRPr b="1" sz="4300">
              <a:solidFill>
                <a:schemeClr val="accent1"/>
              </a:solidFill>
              <a:latin typeface="Roboto"/>
              <a:ea typeface="Roboto"/>
              <a:cs typeface="Roboto"/>
              <a:sym typeface="Roboto"/>
            </a:endParaRPr>
          </a:p>
        </p:txBody>
      </p:sp>
      <p:pic>
        <p:nvPicPr>
          <p:cNvPr id="192" name="Google Shape;192;p12"/>
          <p:cNvPicPr preferRelativeResize="0"/>
          <p:nvPr/>
        </p:nvPicPr>
        <p:blipFill rotWithShape="1">
          <a:blip r:embed="rId3">
            <a:alphaModFix/>
          </a:blip>
          <a:srcRect b="0" l="0" r="0" t="0"/>
          <a:stretch/>
        </p:blipFill>
        <p:spPr>
          <a:xfrm>
            <a:off x="1158240" y="1302327"/>
            <a:ext cx="5943600" cy="3343275"/>
          </a:xfrm>
          <a:prstGeom prst="rect">
            <a:avLst/>
          </a:prstGeom>
          <a:noFill/>
          <a:ln>
            <a:noFill/>
          </a:ln>
        </p:spPr>
      </p:pic>
      <p:pic>
        <p:nvPicPr>
          <p:cNvPr id="193" name="Google Shape;193;p12"/>
          <p:cNvPicPr preferRelativeResize="0"/>
          <p:nvPr/>
        </p:nvPicPr>
        <p:blipFill rotWithShape="1">
          <a:blip r:embed="rId4">
            <a:alphaModFix/>
          </a:blip>
          <a:srcRect b="0" l="0" r="0" t="0"/>
          <a:stretch/>
        </p:blipFill>
        <p:spPr>
          <a:xfrm>
            <a:off x="7101840" y="1302327"/>
            <a:ext cx="3305175" cy="2743200"/>
          </a:xfrm>
          <a:prstGeom prst="rect">
            <a:avLst/>
          </a:prstGeom>
          <a:noFill/>
          <a:ln>
            <a:noFill/>
          </a:ln>
        </p:spPr>
      </p:pic>
      <p:pic>
        <p:nvPicPr>
          <p:cNvPr id="194" name="Google Shape;194;p12"/>
          <p:cNvPicPr preferRelativeResize="0"/>
          <p:nvPr/>
        </p:nvPicPr>
        <p:blipFill rotWithShape="1">
          <a:blip r:embed="rId5">
            <a:alphaModFix/>
          </a:blip>
          <a:srcRect b="0" l="0" r="0" t="0"/>
          <a:stretch/>
        </p:blipFill>
        <p:spPr>
          <a:xfrm>
            <a:off x="7101840" y="4045527"/>
            <a:ext cx="3848100" cy="18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00" name="Google Shape;200;p13"/>
          <p:cNvSpPr txBox="1"/>
          <p:nvPr/>
        </p:nvSpPr>
        <p:spPr>
          <a:xfrm>
            <a:off x="1158240" y="434109"/>
            <a:ext cx="9875400" cy="8682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Các bước thực hiện</a:t>
            </a:r>
            <a:endParaRPr b="1" sz="4300">
              <a:solidFill>
                <a:schemeClr val="accent1"/>
              </a:solidFill>
              <a:latin typeface="Roboto"/>
              <a:ea typeface="Roboto"/>
              <a:cs typeface="Roboto"/>
              <a:sym typeface="Roboto"/>
            </a:endParaRPr>
          </a:p>
        </p:txBody>
      </p:sp>
      <p:grpSp>
        <p:nvGrpSpPr>
          <p:cNvPr id="201" name="Google Shape;201;p13"/>
          <p:cNvGrpSpPr/>
          <p:nvPr/>
        </p:nvGrpSpPr>
        <p:grpSpPr>
          <a:xfrm>
            <a:off x="1598905" y="1532401"/>
            <a:ext cx="2978838" cy="4584750"/>
            <a:chOff x="2062994" y="2240"/>
            <a:chExt cx="2978838" cy="4584750"/>
          </a:xfrm>
        </p:grpSpPr>
        <p:sp>
          <p:nvSpPr>
            <p:cNvPr id="202" name="Google Shape;202;p13"/>
            <p:cNvSpPr/>
            <p:nvPr/>
          </p:nvSpPr>
          <p:spPr>
            <a:xfrm>
              <a:off x="2429671" y="2240"/>
              <a:ext cx="2245485" cy="83359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txBox="1"/>
            <p:nvPr/>
          </p:nvSpPr>
          <p:spPr>
            <a:xfrm>
              <a:off x="2454086" y="26655"/>
              <a:ext cx="2196655" cy="78476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Thu thập hình ảnh</a:t>
              </a:r>
              <a:endParaRPr sz="1800">
                <a:solidFill>
                  <a:schemeClr val="lt1"/>
                </a:solidFill>
                <a:latin typeface="Corbel"/>
                <a:ea typeface="Corbel"/>
                <a:cs typeface="Corbel"/>
                <a:sym typeface="Corbel"/>
              </a:endParaRPr>
            </a:p>
          </p:txBody>
        </p:sp>
        <p:sp>
          <p:nvSpPr>
            <p:cNvPr id="204" name="Google Shape;204;p13"/>
            <p:cNvSpPr/>
            <p:nvPr/>
          </p:nvSpPr>
          <p:spPr>
            <a:xfrm rot="5400000">
              <a:off x="3396115" y="856671"/>
              <a:ext cx="312596" cy="375115"/>
            </a:xfrm>
            <a:prstGeom prst="rightArrow">
              <a:avLst>
                <a:gd fmla="val 60000" name="adj1"/>
                <a:gd fmla="val 50000" name="adj2"/>
              </a:avLst>
            </a:prstGeom>
            <a:solidFill>
              <a:srgbClr val="A7D2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txBox="1"/>
            <p:nvPr/>
          </p:nvSpPr>
          <p:spPr>
            <a:xfrm>
              <a:off x="3439879" y="887931"/>
              <a:ext cx="225069" cy="21881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orbel"/>
                <a:buNone/>
              </a:pPr>
              <a:r>
                <a:t/>
              </a:r>
              <a:endParaRPr sz="1400">
                <a:solidFill>
                  <a:schemeClr val="lt1"/>
                </a:solidFill>
                <a:latin typeface="Corbel"/>
                <a:ea typeface="Corbel"/>
                <a:cs typeface="Corbel"/>
                <a:sym typeface="Corbel"/>
              </a:endParaRPr>
            </a:p>
          </p:txBody>
        </p:sp>
        <p:sp>
          <p:nvSpPr>
            <p:cNvPr id="206" name="Google Shape;206;p13"/>
            <p:cNvSpPr/>
            <p:nvPr/>
          </p:nvSpPr>
          <p:spPr>
            <a:xfrm>
              <a:off x="2062994" y="1252627"/>
              <a:ext cx="2978838" cy="83359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txBox="1"/>
            <p:nvPr/>
          </p:nvSpPr>
          <p:spPr>
            <a:xfrm>
              <a:off x="2087409" y="1277042"/>
              <a:ext cx="2930008" cy="78476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Thực hiện caption cho từng hình</a:t>
              </a:r>
              <a:endParaRPr/>
            </a:p>
          </p:txBody>
        </p:sp>
        <p:sp>
          <p:nvSpPr>
            <p:cNvPr id="208" name="Google Shape;208;p13"/>
            <p:cNvSpPr/>
            <p:nvPr/>
          </p:nvSpPr>
          <p:spPr>
            <a:xfrm rot="5400000">
              <a:off x="3396115" y="2107058"/>
              <a:ext cx="312596" cy="375115"/>
            </a:xfrm>
            <a:prstGeom prst="rightArrow">
              <a:avLst>
                <a:gd fmla="val 60000" name="adj1"/>
                <a:gd fmla="val 50000" name="adj2"/>
              </a:avLst>
            </a:prstGeom>
            <a:solidFill>
              <a:srgbClr val="A7D2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txBox="1"/>
            <p:nvPr/>
          </p:nvSpPr>
          <p:spPr>
            <a:xfrm>
              <a:off x="3439879" y="2138318"/>
              <a:ext cx="225069" cy="21881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orbel"/>
                <a:buNone/>
              </a:pPr>
              <a:r>
                <a:t/>
              </a:r>
              <a:endParaRPr sz="1400">
                <a:solidFill>
                  <a:schemeClr val="lt1"/>
                </a:solidFill>
                <a:latin typeface="Corbel"/>
                <a:ea typeface="Corbel"/>
                <a:cs typeface="Corbel"/>
                <a:sym typeface="Corbel"/>
              </a:endParaRPr>
            </a:p>
          </p:txBody>
        </p:sp>
        <p:sp>
          <p:nvSpPr>
            <p:cNvPr id="210" name="Google Shape;210;p13"/>
            <p:cNvSpPr/>
            <p:nvPr/>
          </p:nvSpPr>
          <p:spPr>
            <a:xfrm>
              <a:off x="2121478" y="2503013"/>
              <a:ext cx="2861871" cy="83359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txBox="1"/>
            <p:nvPr/>
          </p:nvSpPr>
          <p:spPr>
            <a:xfrm>
              <a:off x="2145893" y="2527428"/>
              <a:ext cx="2813041" cy="78476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Tiến hành điều chỉnh thông số của fine-tune tool</a:t>
              </a:r>
              <a:endParaRPr/>
            </a:p>
          </p:txBody>
        </p:sp>
        <p:sp>
          <p:nvSpPr>
            <p:cNvPr id="212" name="Google Shape;212;p13"/>
            <p:cNvSpPr/>
            <p:nvPr/>
          </p:nvSpPr>
          <p:spPr>
            <a:xfrm rot="5400000">
              <a:off x="3396115" y="3357444"/>
              <a:ext cx="312596" cy="375115"/>
            </a:xfrm>
            <a:prstGeom prst="rightArrow">
              <a:avLst>
                <a:gd fmla="val 60000" name="adj1"/>
                <a:gd fmla="val 50000" name="adj2"/>
              </a:avLst>
            </a:prstGeom>
            <a:solidFill>
              <a:srgbClr val="A7D2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txBox="1"/>
            <p:nvPr/>
          </p:nvSpPr>
          <p:spPr>
            <a:xfrm>
              <a:off x="3439879" y="3388704"/>
              <a:ext cx="225069" cy="21881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orbel"/>
                <a:buNone/>
              </a:pPr>
              <a:r>
                <a:t/>
              </a:r>
              <a:endParaRPr sz="1400">
                <a:solidFill>
                  <a:schemeClr val="lt1"/>
                </a:solidFill>
                <a:latin typeface="Corbel"/>
                <a:ea typeface="Corbel"/>
                <a:cs typeface="Corbel"/>
                <a:sym typeface="Corbel"/>
              </a:endParaRPr>
            </a:p>
          </p:txBody>
        </p:sp>
        <p:sp>
          <p:nvSpPr>
            <p:cNvPr id="214" name="Google Shape;214;p13"/>
            <p:cNvSpPr/>
            <p:nvPr/>
          </p:nvSpPr>
          <p:spPr>
            <a:xfrm>
              <a:off x="2074693" y="3753400"/>
              <a:ext cx="2955440" cy="83359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txBox="1"/>
            <p:nvPr/>
          </p:nvSpPr>
          <p:spPr>
            <a:xfrm>
              <a:off x="2099108" y="3777815"/>
              <a:ext cx="2906610" cy="78476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Fine tune LoRA và xem kết quả</a:t>
              </a:r>
              <a:endParaRPr/>
            </a:p>
          </p:txBody>
        </p:sp>
      </p:grpSp>
      <p:grpSp>
        <p:nvGrpSpPr>
          <p:cNvPr id="216" name="Google Shape;216;p13"/>
          <p:cNvGrpSpPr/>
          <p:nvPr/>
        </p:nvGrpSpPr>
        <p:grpSpPr>
          <a:xfrm>
            <a:off x="7948130" y="1532351"/>
            <a:ext cx="2978700" cy="4584860"/>
            <a:chOff x="2062994" y="2240"/>
            <a:chExt cx="2978700" cy="4584860"/>
          </a:xfrm>
        </p:grpSpPr>
        <p:sp>
          <p:nvSpPr>
            <p:cNvPr id="217" name="Google Shape;217;p13"/>
            <p:cNvSpPr/>
            <p:nvPr/>
          </p:nvSpPr>
          <p:spPr>
            <a:xfrm>
              <a:off x="2429671" y="2240"/>
              <a:ext cx="2245500" cy="83370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txBox="1"/>
            <p:nvPr/>
          </p:nvSpPr>
          <p:spPr>
            <a:xfrm>
              <a:off x="2454086" y="26655"/>
              <a:ext cx="2196600" cy="7848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Thu thập dữ liệu văn bản</a:t>
              </a:r>
              <a:endParaRPr sz="1800">
                <a:solidFill>
                  <a:schemeClr val="lt1"/>
                </a:solidFill>
                <a:latin typeface="Corbel"/>
                <a:ea typeface="Corbel"/>
                <a:cs typeface="Corbel"/>
                <a:sym typeface="Corbel"/>
              </a:endParaRPr>
            </a:p>
          </p:txBody>
        </p:sp>
        <p:sp>
          <p:nvSpPr>
            <p:cNvPr id="219" name="Google Shape;219;p13"/>
            <p:cNvSpPr/>
            <p:nvPr/>
          </p:nvSpPr>
          <p:spPr>
            <a:xfrm rot="5400000">
              <a:off x="3396171" y="856731"/>
              <a:ext cx="312600" cy="375000"/>
            </a:xfrm>
            <a:prstGeom prst="rightArrow">
              <a:avLst>
                <a:gd fmla="val 60000" name="adj1"/>
                <a:gd fmla="val 50000" name="adj2"/>
              </a:avLst>
            </a:prstGeom>
            <a:solidFill>
              <a:srgbClr val="A7D2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txBox="1"/>
            <p:nvPr/>
          </p:nvSpPr>
          <p:spPr>
            <a:xfrm>
              <a:off x="3439879" y="887931"/>
              <a:ext cx="225000" cy="218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orbel"/>
                <a:buNone/>
              </a:pPr>
              <a:r>
                <a:t/>
              </a:r>
              <a:endParaRPr sz="1400">
                <a:solidFill>
                  <a:schemeClr val="lt1"/>
                </a:solidFill>
                <a:latin typeface="Corbel"/>
                <a:ea typeface="Corbel"/>
                <a:cs typeface="Corbel"/>
                <a:sym typeface="Corbel"/>
              </a:endParaRPr>
            </a:p>
          </p:txBody>
        </p:sp>
        <p:sp>
          <p:nvSpPr>
            <p:cNvPr id="221" name="Google Shape;221;p13"/>
            <p:cNvSpPr/>
            <p:nvPr/>
          </p:nvSpPr>
          <p:spPr>
            <a:xfrm>
              <a:off x="2062994" y="1252627"/>
              <a:ext cx="2978700" cy="83370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txBox="1"/>
            <p:nvPr/>
          </p:nvSpPr>
          <p:spPr>
            <a:xfrm>
              <a:off x="2087409" y="1277042"/>
              <a:ext cx="2930100" cy="7848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Thực hiện kiểm tra chất lượng dataset, nội dung văn bản</a:t>
              </a:r>
              <a:endParaRPr/>
            </a:p>
          </p:txBody>
        </p:sp>
        <p:sp>
          <p:nvSpPr>
            <p:cNvPr id="223" name="Google Shape;223;p13"/>
            <p:cNvSpPr/>
            <p:nvPr/>
          </p:nvSpPr>
          <p:spPr>
            <a:xfrm rot="5400000">
              <a:off x="3396171" y="2107118"/>
              <a:ext cx="312600" cy="375000"/>
            </a:xfrm>
            <a:prstGeom prst="rightArrow">
              <a:avLst>
                <a:gd fmla="val 60000" name="adj1"/>
                <a:gd fmla="val 50000" name="adj2"/>
              </a:avLst>
            </a:prstGeom>
            <a:solidFill>
              <a:srgbClr val="A7D2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txBox="1"/>
            <p:nvPr/>
          </p:nvSpPr>
          <p:spPr>
            <a:xfrm>
              <a:off x="3439879" y="2138318"/>
              <a:ext cx="225000" cy="218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orbel"/>
                <a:buNone/>
              </a:pPr>
              <a:r>
                <a:t/>
              </a:r>
              <a:endParaRPr sz="1400">
                <a:solidFill>
                  <a:schemeClr val="lt1"/>
                </a:solidFill>
                <a:latin typeface="Corbel"/>
                <a:ea typeface="Corbel"/>
                <a:cs typeface="Corbel"/>
                <a:sym typeface="Corbel"/>
              </a:endParaRPr>
            </a:p>
          </p:txBody>
        </p:sp>
        <p:sp>
          <p:nvSpPr>
            <p:cNvPr id="225" name="Google Shape;225;p13"/>
            <p:cNvSpPr/>
            <p:nvPr/>
          </p:nvSpPr>
          <p:spPr>
            <a:xfrm>
              <a:off x="2121478" y="2503013"/>
              <a:ext cx="2862000" cy="83370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txBox="1"/>
            <p:nvPr/>
          </p:nvSpPr>
          <p:spPr>
            <a:xfrm>
              <a:off x="2145893" y="2527428"/>
              <a:ext cx="2813100" cy="7848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Tiến hành điều chỉnh thông số của fine-tune tool</a:t>
              </a:r>
              <a:endParaRPr/>
            </a:p>
          </p:txBody>
        </p:sp>
        <p:sp>
          <p:nvSpPr>
            <p:cNvPr id="227" name="Google Shape;227;p13"/>
            <p:cNvSpPr/>
            <p:nvPr/>
          </p:nvSpPr>
          <p:spPr>
            <a:xfrm rot="5400000">
              <a:off x="3396171" y="3357504"/>
              <a:ext cx="312600" cy="375000"/>
            </a:xfrm>
            <a:prstGeom prst="rightArrow">
              <a:avLst>
                <a:gd fmla="val 60000" name="adj1"/>
                <a:gd fmla="val 50000" name="adj2"/>
              </a:avLst>
            </a:prstGeom>
            <a:solidFill>
              <a:srgbClr val="A7D2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txBox="1"/>
            <p:nvPr/>
          </p:nvSpPr>
          <p:spPr>
            <a:xfrm>
              <a:off x="3439879" y="3388704"/>
              <a:ext cx="225000" cy="218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orbel"/>
                <a:buNone/>
              </a:pPr>
              <a:r>
                <a:t/>
              </a:r>
              <a:endParaRPr sz="1400">
                <a:solidFill>
                  <a:schemeClr val="lt1"/>
                </a:solidFill>
                <a:latin typeface="Corbel"/>
                <a:ea typeface="Corbel"/>
                <a:cs typeface="Corbel"/>
                <a:sym typeface="Corbel"/>
              </a:endParaRPr>
            </a:p>
          </p:txBody>
        </p:sp>
        <p:sp>
          <p:nvSpPr>
            <p:cNvPr id="229" name="Google Shape;229;p13"/>
            <p:cNvSpPr/>
            <p:nvPr/>
          </p:nvSpPr>
          <p:spPr>
            <a:xfrm>
              <a:off x="2074693" y="3753400"/>
              <a:ext cx="2955300" cy="833700"/>
            </a:xfrm>
            <a:prstGeom prst="roundRect">
              <a:avLst>
                <a:gd fmla="val 10000"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txBox="1"/>
            <p:nvPr/>
          </p:nvSpPr>
          <p:spPr>
            <a:xfrm>
              <a:off x="2099108" y="3777815"/>
              <a:ext cx="2906700" cy="7848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orbel"/>
                <a:buNone/>
              </a:pPr>
              <a:r>
                <a:rPr lang="vi-VN" sz="1800">
                  <a:solidFill>
                    <a:schemeClr val="lt1"/>
                  </a:solidFill>
                  <a:latin typeface="Corbel"/>
                  <a:ea typeface="Corbel"/>
                  <a:cs typeface="Corbel"/>
                  <a:sym typeface="Corbel"/>
                </a:rPr>
                <a:t>Fine tune LoRA và xem kết quả</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36" name="Google Shape;236;p14"/>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Công nghệ sử dụng</a:t>
            </a:r>
            <a:endParaRPr b="1" sz="4300">
              <a:solidFill>
                <a:schemeClr val="accent1"/>
              </a:solidFill>
              <a:latin typeface="Roboto"/>
              <a:ea typeface="Roboto"/>
              <a:cs typeface="Roboto"/>
              <a:sym typeface="Roboto"/>
            </a:endParaRPr>
          </a:p>
        </p:txBody>
      </p:sp>
      <p:sp>
        <p:nvSpPr>
          <p:cNvPr id="237" name="Google Shape;237;p14"/>
          <p:cNvSpPr txBox="1"/>
          <p:nvPr>
            <p:ph idx="1" type="body"/>
          </p:nvPr>
        </p:nvSpPr>
        <p:spPr>
          <a:xfrm>
            <a:off x="947332" y="1302327"/>
            <a:ext cx="10498803" cy="4657409"/>
          </a:xfrm>
          <a:prstGeom prst="rect">
            <a:avLst/>
          </a:prstGeom>
          <a:noFill/>
          <a:ln>
            <a:noFill/>
          </a:ln>
        </p:spPr>
        <p:txBody>
          <a:bodyPr anchorCtr="0" anchor="t" bIns="45700" lIns="91425" spcFirstLastPara="1" rIns="91425" wrap="square" tIns="45700">
            <a:noAutofit/>
          </a:bodyPr>
          <a:lstStyle/>
          <a:p>
            <a:pPr indent="0" lvl="0" marL="45720" rtl="0" algn="just">
              <a:lnSpc>
                <a:spcPct val="150000"/>
              </a:lnSpc>
              <a:spcBef>
                <a:spcPts val="0"/>
              </a:spcBef>
              <a:spcAft>
                <a:spcPts val="0"/>
              </a:spcAft>
              <a:buSzPts val="2160"/>
              <a:buNone/>
            </a:pPr>
            <a:r>
              <a:rPr lang="vi-VN" sz="2400">
                <a:solidFill>
                  <a:schemeClr val="dk1"/>
                </a:solidFill>
                <a:latin typeface="Roboto"/>
                <a:ea typeface="Roboto"/>
                <a:cs typeface="Roboto"/>
                <a:sym typeface="Roboto"/>
              </a:rPr>
              <a:t>- </a:t>
            </a:r>
            <a:r>
              <a:rPr b="1" lang="vi-VN" sz="2400">
                <a:solidFill>
                  <a:schemeClr val="dk1"/>
                </a:solidFill>
                <a:latin typeface="Roboto"/>
                <a:ea typeface="Roboto"/>
                <a:cs typeface="Roboto"/>
                <a:sym typeface="Roboto"/>
              </a:rPr>
              <a:t>Google Colab</a:t>
            </a:r>
            <a:r>
              <a:rPr lang="vi-VN" sz="2400">
                <a:solidFill>
                  <a:schemeClr val="dk1"/>
                </a:solidFill>
                <a:latin typeface="Roboto"/>
                <a:ea typeface="Roboto"/>
                <a:cs typeface="Roboto"/>
                <a:sym typeface="Roboto"/>
              </a:rPr>
              <a:t>: Nền tảng dịch vụ Jupyter Notebook miễn phí, cho phép người dùng thực thi code liên quan đến Python mà không cần cài đặt trên máy, sử dụng các công cụ máy học trên máy ảo Linux do Google cung cấp.</a:t>
            </a:r>
            <a:endParaRPr sz="2400">
              <a:latin typeface="Roboto"/>
              <a:ea typeface="Roboto"/>
              <a:cs typeface="Roboto"/>
              <a:sym typeface="Roboto"/>
            </a:endParaRPr>
          </a:p>
          <a:p>
            <a:pPr indent="0" lvl="0" marL="45720" rtl="0" algn="just">
              <a:lnSpc>
                <a:spcPct val="150000"/>
              </a:lnSpc>
              <a:spcBef>
                <a:spcPts val="600"/>
              </a:spcBef>
              <a:spcAft>
                <a:spcPts val="0"/>
              </a:spcAft>
              <a:buSzPts val="2160"/>
              <a:buNone/>
            </a:pPr>
            <a:r>
              <a:rPr lang="vi-VN" sz="2400">
                <a:solidFill>
                  <a:schemeClr val="dk1"/>
                </a:solidFill>
                <a:latin typeface="Roboto"/>
                <a:ea typeface="Roboto"/>
                <a:cs typeface="Roboto"/>
                <a:sym typeface="Roboto"/>
              </a:rPr>
              <a:t>- </a:t>
            </a:r>
            <a:r>
              <a:rPr b="1" lang="vi-VN" sz="2400">
                <a:solidFill>
                  <a:schemeClr val="dk1"/>
                </a:solidFill>
                <a:latin typeface="Roboto"/>
                <a:ea typeface="Roboto"/>
                <a:cs typeface="Roboto"/>
                <a:sym typeface="Roboto"/>
              </a:rPr>
              <a:t>Fine-tune tool</a:t>
            </a:r>
            <a:r>
              <a:rPr lang="vi-VN" sz="2400">
                <a:solidFill>
                  <a:schemeClr val="dk1"/>
                </a:solidFill>
                <a:latin typeface="Roboto"/>
                <a:ea typeface="Roboto"/>
                <a:cs typeface="Roboto"/>
                <a:sym typeface="Roboto"/>
              </a:rPr>
              <a:t>: Sử dụng Repo kohya-ss/sd-scripts để fine-tune LoRA Stable Diffusion (SD), và unslothai/unsloth để fine-tune LoRA model LLM (chưa chọn)</a:t>
            </a:r>
            <a:endParaRPr sz="2400">
              <a:solidFill>
                <a:schemeClr val="dk1"/>
              </a:solidFill>
              <a:latin typeface="Roboto"/>
              <a:ea typeface="Roboto"/>
              <a:cs typeface="Roboto"/>
              <a:sym typeface="Roboto"/>
            </a:endParaRPr>
          </a:p>
          <a:p>
            <a:pPr indent="0" lvl="0" marL="45720" rtl="0" algn="just">
              <a:lnSpc>
                <a:spcPct val="150000"/>
              </a:lnSpc>
              <a:spcBef>
                <a:spcPts val="600"/>
              </a:spcBef>
              <a:spcAft>
                <a:spcPts val="0"/>
              </a:spcAft>
              <a:buSzPts val="2160"/>
              <a:buNone/>
            </a:pPr>
            <a:r>
              <a:rPr lang="vi-VN" sz="2400">
                <a:solidFill>
                  <a:schemeClr val="dk1"/>
                </a:solidFill>
                <a:latin typeface="Roboto"/>
                <a:ea typeface="Roboto"/>
                <a:cs typeface="Roboto"/>
                <a:sym typeface="Roboto"/>
              </a:rPr>
              <a:t>-  </a:t>
            </a:r>
            <a:r>
              <a:rPr b="1" lang="vi-VN" sz="2400">
                <a:solidFill>
                  <a:schemeClr val="dk1"/>
                </a:solidFill>
                <a:latin typeface="Roboto"/>
                <a:ea typeface="Roboto"/>
                <a:cs typeface="Roboto"/>
                <a:sym typeface="Roboto"/>
              </a:rPr>
              <a:t>Demo</a:t>
            </a:r>
            <a:r>
              <a:rPr lang="vi-VN" sz="2400">
                <a:solidFill>
                  <a:schemeClr val="dk1"/>
                </a:solidFill>
                <a:latin typeface="Roboto"/>
                <a:ea typeface="Roboto"/>
                <a:cs typeface="Roboto"/>
                <a:sym typeface="Roboto"/>
              </a:rPr>
              <a:t>: Dùng AUTOMATIC1111/stable-diffusion-webui để demo LoRA SD, và inference demo LoRA của LLM bằng unsloth.</a:t>
            </a:r>
            <a:endParaRPr sz="24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1136072" y="2994891"/>
            <a:ext cx="9749905" cy="868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Roboto"/>
              <a:buNone/>
            </a:pPr>
            <a:r>
              <a:rPr b="1" lang="vi-VN" sz="4000">
                <a:latin typeface="Roboto"/>
                <a:ea typeface="Roboto"/>
                <a:cs typeface="Roboto"/>
                <a:sym typeface="Roboto"/>
              </a:rPr>
              <a:t>3. HƯỚNG THỰC HIỆN CHI TIẾT</a:t>
            </a:r>
            <a:endParaRPr b="1" sz="4000">
              <a:latin typeface="Roboto"/>
              <a:ea typeface="Roboto"/>
              <a:cs typeface="Roboto"/>
              <a:sym typeface="Roboto"/>
            </a:endParaRPr>
          </a:p>
        </p:txBody>
      </p:sp>
      <p:sp>
        <p:nvSpPr>
          <p:cNvPr id="243" name="Google Shape;243;p1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1136072" y="2994891"/>
            <a:ext cx="9749905" cy="868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Roboto"/>
              <a:buNone/>
            </a:pPr>
            <a:r>
              <a:rPr b="1" lang="vi-VN" sz="4000">
                <a:latin typeface="Roboto"/>
                <a:ea typeface="Roboto"/>
                <a:cs typeface="Roboto"/>
                <a:sym typeface="Roboto"/>
              </a:rPr>
              <a:t>4. CÀI ĐẶT THỬ NGHIỆM</a:t>
            </a:r>
            <a:endParaRPr b="1" sz="4000">
              <a:latin typeface="Roboto"/>
              <a:ea typeface="Roboto"/>
              <a:cs typeface="Roboto"/>
              <a:sym typeface="Roboto"/>
            </a:endParaRPr>
          </a:p>
        </p:txBody>
      </p:sp>
      <p:sp>
        <p:nvSpPr>
          <p:cNvPr id="249" name="Google Shape;249;p1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55" name="Google Shape;255;p17"/>
          <p:cNvSpPr txBox="1"/>
          <p:nvPr/>
        </p:nvSpPr>
        <p:spPr>
          <a:xfrm>
            <a:off x="1136072" y="2994891"/>
            <a:ext cx="9749905" cy="86821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000"/>
              <a:buFont typeface="Roboto"/>
              <a:buNone/>
            </a:pPr>
            <a:r>
              <a:rPr b="1" lang="vi-VN" sz="4000">
                <a:solidFill>
                  <a:schemeClr val="accent1"/>
                </a:solidFill>
                <a:latin typeface="Roboto"/>
                <a:ea typeface="Roboto"/>
                <a:cs typeface="Roboto"/>
                <a:sym typeface="Roboto"/>
              </a:rPr>
              <a:t>5. KẾT LUẬN</a:t>
            </a:r>
            <a:endParaRPr b="1" sz="4000">
              <a:solidFill>
                <a:schemeClr val="accen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61" name="Google Shape;261;p18"/>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Times New Roman"/>
              <a:buNone/>
            </a:pPr>
            <a:r>
              <a:t/>
            </a:r>
            <a:endParaRPr b="1" sz="4300">
              <a:solidFill>
                <a:schemeClr val="accent1"/>
              </a:solidFill>
              <a:latin typeface="Roboto"/>
              <a:ea typeface="Roboto"/>
              <a:cs typeface="Roboto"/>
              <a:sym typeface="Roboto"/>
            </a:endParaRPr>
          </a:p>
        </p:txBody>
      </p:sp>
      <p:sp>
        <p:nvSpPr>
          <p:cNvPr id="262" name="Google Shape;262;p18"/>
          <p:cNvSpPr txBox="1"/>
          <p:nvPr>
            <p:ph idx="1" type="body"/>
          </p:nvPr>
        </p:nvSpPr>
        <p:spPr>
          <a:xfrm>
            <a:off x="1158240" y="1541036"/>
            <a:ext cx="10083501" cy="4311124"/>
          </a:xfrm>
          <a:prstGeom prst="rect">
            <a:avLst/>
          </a:prstGeom>
          <a:noFill/>
          <a:ln>
            <a:noFill/>
          </a:ln>
        </p:spPr>
        <p:txBody>
          <a:bodyPr anchorCtr="0" anchor="t" bIns="45700" lIns="91425" spcFirstLastPara="1" rIns="91425" wrap="square" tIns="45700">
            <a:noAutofit/>
          </a:bodyPr>
          <a:lstStyle/>
          <a:p>
            <a:pPr indent="-400050" lvl="0" marL="457200" rtl="0" algn="just">
              <a:lnSpc>
                <a:spcPct val="160000"/>
              </a:lnSpc>
              <a:spcBef>
                <a:spcPts val="0"/>
              </a:spcBef>
              <a:spcAft>
                <a:spcPts val="0"/>
              </a:spcAft>
              <a:buClr>
                <a:schemeClr val="dk1"/>
              </a:buClr>
              <a:buSzPts val="2700"/>
              <a:buFont typeface="Roboto"/>
              <a:buChar char="-"/>
            </a:pPr>
            <a:r>
              <a:rPr lang="vi-VN" sz="2700">
                <a:solidFill>
                  <a:schemeClr val="dk1"/>
                </a:solidFill>
                <a:latin typeface="Roboto"/>
                <a:ea typeface="Roboto"/>
                <a:cs typeface="Roboto"/>
                <a:sym typeface="Roboto"/>
              </a:rPr>
              <a:t>Đã tìm hiểu đầy đủ lý thuyết và nền tảng để xây dựng mô hình LoRA.</a:t>
            </a:r>
            <a:endParaRPr sz="2700">
              <a:solidFill>
                <a:schemeClr val="dk1"/>
              </a:solidFill>
              <a:latin typeface="Roboto"/>
              <a:ea typeface="Roboto"/>
              <a:cs typeface="Roboto"/>
              <a:sym typeface="Roboto"/>
            </a:endParaRPr>
          </a:p>
          <a:p>
            <a:pPr indent="-400050" lvl="0" marL="457200" rtl="0" algn="just">
              <a:lnSpc>
                <a:spcPct val="160000"/>
              </a:lnSpc>
              <a:spcBef>
                <a:spcPts val="0"/>
              </a:spcBef>
              <a:spcAft>
                <a:spcPts val="0"/>
              </a:spcAft>
              <a:buClr>
                <a:schemeClr val="dk1"/>
              </a:buClr>
              <a:buSzPts val="2700"/>
              <a:buFont typeface="Roboto"/>
              <a:buChar char="-"/>
            </a:pPr>
            <a:r>
              <a:rPr lang="vi-VN" sz="2700">
                <a:solidFill>
                  <a:schemeClr val="dk1"/>
                </a:solidFill>
                <a:latin typeface="Roboto"/>
                <a:ea typeface="Roboto"/>
                <a:cs typeface="Roboto"/>
                <a:sym typeface="Roboto"/>
              </a:rPr>
              <a:t>Đã tìm hiểu nguyên lý hoạt động của fine-tune LoRA cho Stable Diffusion</a:t>
            </a:r>
            <a:endParaRPr sz="2700">
              <a:solidFill>
                <a:schemeClr val="dk1"/>
              </a:solidFill>
              <a:latin typeface="Roboto"/>
              <a:ea typeface="Roboto"/>
              <a:cs typeface="Roboto"/>
              <a:sym typeface="Roboto"/>
            </a:endParaRPr>
          </a:p>
          <a:p>
            <a:pPr indent="-400050" lvl="0" marL="457200" rtl="0" algn="just">
              <a:lnSpc>
                <a:spcPct val="160000"/>
              </a:lnSpc>
              <a:spcBef>
                <a:spcPts val="0"/>
              </a:spcBef>
              <a:spcAft>
                <a:spcPts val="0"/>
              </a:spcAft>
              <a:buClr>
                <a:schemeClr val="dk1"/>
              </a:buClr>
              <a:buSzPts val="2700"/>
              <a:buFont typeface="Roboto"/>
              <a:buChar char="-"/>
            </a:pPr>
            <a:r>
              <a:rPr lang="vi-VN" sz="2700">
                <a:solidFill>
                  <a:schemeClr val="dk1"/>
                </a:solidFill>
                <a:latin typeface="Roboto"/>
                <a:ea typeface="Roboto"/>
                <a:cs typeface="Roboto"/>
                <a:sym typeface="Roboto"/>
              </a:rPr>
              <a:t>Đang trong </a:t>
            </a:r>
            <a:r>
              <a:rPr lang="vi-VN" sz="2700">
                <a:solidFill>
                  <a:schemeClr val="dk1"/>
                </a:solidFill>
                <a:latin typeface="Roboto"/>
                <a:ea typeface="Roboto"/>
                <a:cs typeface="Roboto"/>
                <a:sym typeface="Roboto"/>
              </a:rPr>
              <a:t>quá trình fine-tune LoRA cho Stable Diffusion (quá hạn so với kế hoạch)</a:t>
            </a:r>
            <a:endParaRPr sz="2700">
              <a:solidFill>
                <a:schemeClr val="dk1"/>
              </a:solidFill>
              <a:latin typeface="Roboto"/>
              <a:ea typeface="Roboto"/>
              <a:cs typeface="Roboto"/>
              <a:sym typeface="Roboto"/>
            </a:endParaRPr>
          </a:p>
          <a:p>
            <a:pPr indent="0" lvl="0" marL="0" rtl="0" algn="just">
              <a:lnSpc>
                <a:spcPct val="160000"/>
              </a:lnSpc>
              <a:spcBef>
                <a:spcPts val="0"/>
              </a:spcBef>
              <a:spcAft>
                <a:spcPts val="0"/>
              </a:spcAft>
              <a:buNone/>
            </a:pPr>
            <a:r>
              <a:t/>
            </a:r>
            <a:endParaRPr sz="2700">
              <a:solidFill>
                <a:schemeClr val="dk1"/>
              </a:solidFill>
              <a:latin typeface="Roboto"/>
              <a:ea typeface="Roboto"/>
              <a:cs typeface="Roboto"/>
              <a:sym typeface="Roboto"/>
            </a:endParaRPr>
          </a:p>
        </p:txBody>
      </p:sp>
      <p:sp>
        <p:nvSpPr>
          <p:cNvPr id="263" name="Google Shape;263;p18"/>
          <p:cNvSpPr txBox="1"/>
          <p:nvPr/>
        </p:nvSpPr>
        <p:spPr>
          <a:xfrm>
            <a:off x="1310640" y="5865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Kết quả đạt được</a:t>
            </a:r>
            <a:endParaRPr b="1" sz="4300">
              <a:solidFill>
                <a:schemeClr val="accen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69" name="Google Shape;269;p19"/>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HƯỚNG PHÁT TRIỂN</a:t>
            </a:r>
            <a:endParaRPr/>
          </a:p>
        </p:txBody>
      </p:sp>
      <p:sp>
        <p:nvSpPr>
          <p:cNvPr id="270" name="Google Shape;270;p19"/>
          <p:cNvSpPr txBox="1"/>
          <p:nvPr>
            <p:ph idx="1" type="body"/>
          </p:nvPr>
        </p:nvSpPr>
        <p:spPr>
          <a:xfrm>
            <a:off x="1158240" y="1541036"/>
            <a:ext cx="10083600" cy="4311000"/>
          </a:xfrm>
          <a:prstGeom prst="rect">
            <a:avLst/>
          </a:prstGeom>
          <a:noFill/>
          <a:ln>
            <a:noFill/>
          </a:ln>
        </p:spPr>
        <p:txBody>
          <a:bodyPr anchorCtr="0" anchor="t" bIns="45700" lIns="91425" spcFirstLastPara="1" rIns="91425" wrap="square" tIns="45700">
            <a:noAutofit/>
          </a:bodyPr>
          <a:lstStyle/>
          <a:p>
            <a:pPr indent="-400050" lvl="0" marL="457200" rtl="0" algn="just">
              <a:lnSpc>
                <a:spcPct val="160000"/>
              </a:lnSpc>
              <a:spcBef>
                <a:spcPts val="0"/>
              </a:spcBef>
              <a:spcAft>
                <a:spcPts val="0"/>
              </a:spcAft>
              <a:buClr>
                <a:schemeClr val="dk1"/>
              </a:buClr>
              <a:buSzPts val="2700"/>
              <a:buFont typeface="Roboto"/>
              <a:buChar char="-"/>
            </a:pPr>
            <a:r>
              <a:rPr lang="vi-VN" sz="2700">
                <a:solidFill>
                  <a:schemeClr val="dk1"/>
                </a:solidFill>
                <a:latin typeface="Roboto"/>
                <a:ea typeface="Roboto"/>
                <a:cs typeface="Roboto"/>
                <a:sym typeface="Roboto"/>
              </a:rPr>
              <a:t>Đẩy nhanh tiến độ bằng cách fine-tune LoRA cho Stable Diffusion đồng thời tìm Dataset cho finetune LLM.</a:t>
            </a:r>
            <a:endParaRPr sz="2700">
              <a:solidFill>
                <a:schemeClr val="dk1"/>
              </a:solidFill>
              <a:latin typeface="Roboto"/>
              <a:ea typeface="Roboto"/>
              <a:cs typeface="Roboto"/>
              <a:sym typeface="Roboto"/>
            </a:endParaRPr>
          </a:p>
          <a:p>
            <a:pPr indent="-400050" lvl="0" marL="457200" rtl="0" algn="just">
              <a:lnSpc>
                <a:spcPct val="160000"/>
              </a:lnSpc>
              <a:spcBef>
                <a:spcPts val="0"/>
              </a:spcBef>
              <a:spcAft>
                <a:spcPts val="0"/>
              </a:spcAft>
              <a:buClr>
                <a:schemeClr val="dk1"/>
              </a:buClr>
              <a:buSzPts val="2700"/>
              <a:buFont typeface="Roboto"/>
              <a:buChar char="-"/>
            </a:pPr>
            <a:r>
              <a:rPr lang="vi-VN" sz="2700">
                <a:solidFill>
                  <a:schemeClr val="dk1"/>
                </a:solidFill>
                <a:latin typeface="Roboto"/>
                <a:ea typeface="Roboto"/>
                <a:cs typeface="Roboto"/>
                <a:sym typeface="Roboto"/>
              </a:rPr>
              <a:t>Áp dụng finetune LoRA cho model LLM.</a:t>
            </a:r>
            <a:endParaRPr sz="27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2"/>
          <p:cNvSpPr/>
          <p:nvPr/>
        </p:nvSpPr>
        <p:spPr>
          <a:xfrm>
            <a:off x="7569642" y="234760"/>
            <a:ext cx="4386138" cy="63870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 name="Google Shape;105;p2"/>
          <p:cNvSpPr txBox="1"/>
          <p:nvPr>
            <p:ph type="title"/>
          </p:nvPr>
        </p:nvSpPr>
        <p:spPr>
          <a:xfrm>
            <a:off x="7989455" y="609599"/>
            <a:ext cx="3574471" cy="54032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Roboto"/>
              <a:buNone/>
            </a:pPr>
            <a:r>
              <a:rPr lang="vi-VN" sz="6000">
                <a:solidFill>
                  <a:srgbClr val="FFFFFF"/>
                </a:solidFill>
                <a:latin typeface="Roboto"/>
                <a:ea typeface="Roboto"/>
                <a:cs typeface="Roboto"/>
                <a:sym typeface="Roboto"/>
              </a:rPr>
              <a:t>Nội dung báo cáo</a:t>
            </a:r>
            <a:endParaRPr sz="6000">
              <a:solidFill>
                <a:srgbClr val="FFFFFF"/>
              </a:solidFill>
              <a:latin typeface="Roboto"/>
              <a:ea typeface="Roboto"/>
              <a:cs typeface="Roboto"/>
              <a:sym typeface="Roboto"/>
            </a:endParaRPr>
          </a:p>
        </p:txBody>
      </p:sp>
      <p:sp>
        <p:nvSpPr>
          <p:cNvPr id="106" name="Google Shape;106;p2"/>
          <p:cNvSpPr txBox="1"/>
          <p:nvPr>
            <p:ph idx="12" type="sldNum"/>
          </p:nvPr>
        </p:nvSpPr>
        <p:spPr>
          <a:xfrm>
            <a:off x="10501745" y="6223828"/>
            <a:ext cx="1062181"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vi-VN">
                <a:solidFill>
                  <a:srgbClr val="FFFFFF"/>
                </a:solidFill>
              </a:rPr>
              <a:t>‹#›</a:t>
            </a:fld>
            <a:endParaRPr>
              <a:solidFill>
                <a:srgbClr val="FFFFFF"/>
              </a:solidFill>
            </a:endParaRPr>
          </a:p>
        </p:txBody>
      </p:sp>
      <p:sp>
        <p:nvSpPr>
          <p:cNvPr id="107" name="Google Shape;107;p2"/>
          <p:cNvSpPr/>
          <p:nvPr/>
        </p:nvSpPr>
        <p:spPr>
          <a:xfrm>
            <a:off x="233680" y="240031"/>
            <a:ext cx="11724640" cy="6377939"/>
          </a:xfrm>
          <a:prstGeom prst="rect">
            <a:avLst/>
          </a:prstGeom>
          <a:no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pSp>
        <p:nvGrpSpPr>
          <p:cNvPr id="108" name="Google Shape;108;p2"/>
          <p:cNvGrpSpPr/>
          <p:nvPr/>
        </p:nvGrpSpPr>
        <p:grpSpPr>
          <a:xfrm>
            <a:off x="862013" y="901156"/>
            <a:ext cx="6054725" cy="5092200"/>
            <a:chOff x="0" y="20093"/>
            <a:chExt cx="6054725" cy="5092200"/>
          </a:xfrm>
        </p:grpSpPr>
        <p:sp>
          <p:nvSpPr>
            <p:cNvPr id="109" name="Google Shape;109;p2"/>
            <p:cNvSpPr/>
            <p:nvPr/>
          </p:nvSpPr>
          <p:spPr>
            <a:xfrm>
              <a:off x="0" y="359573"/>
              <a:ext cx="6054725" cy="579600"/>
            </a:xfrm>
            <a:prstGeom prst="rect">
              <a:avLst/>
            </a:prstGeom>
            <a:solidFill>
              <a:schemeClr val="lt1">
                <a:alpha val="89803"/>
              </a:schemeClr>
            </a:solidFill>
            <a:ln cap="flat" cmpd="sng" w="19050">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02736" y="20093"/>
              <a:ext cx="4238307" cy="678960"/>
            </a:xfrm>
            <a:prstGeom prst="roundRect">
              <a:avLst>
                <a:gd fmla="val 16667"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335880" y="53237"/>
              <a:ext cx="4172019" cy="612672"/>
            </a:xfrm>
            <a:prstGeom prst="rect">
              <a:avLst/>
            </a:prstGeom>
            <a:noFill/>
            <a:ln>
              <a:noFill/>
            </a:ln>
          </p:spPr>
          <p:txBody>
            <a:bodyPr anchorCtr="0" anchor="ctr" bIns="0" lIns="160175" spcFirstLastPara="1" rIns="160175" wrap="square" tIns="0">
              <a:noAutofit/>
            </a:bodyPr>
            <a:lstStyle/>
            <a:p>
              <a:pPr indent="0" lvl="0" marL="0" marR="0" rtl="0" algn="l">
                <a:lnSpc>
                  <a:spcPct val="90000"/>
                </a:lnSpc>
                <a:spcBef>
                  <a:spcPts val="0"/>
                </a:spcBef>
                <a:spcAft>
                  <a:spcPts val="0"/>
                </a:spcAft>
                <a:buClr>
                  <a:schemeClr val="lt1"/>
                </a:buClr>
                <a:buSzPts val="2400"/>
                <a:buFont typeface="Roboto"/>
                <a:buNone/>
              </a:pPr>
              <a:r>
                <a:rPr lang="vi-VN" sz="2400">
                  <a:solidFill>
                    <a:schemeClr val="lt1"/>
                  </a:solidFill>
                  <a:latin typeface="Roboto"/>
                  <a:ea typeface="Roboto"/>
                  <a:cs typeface="Roboto"/>
                  <a:sym typeface="Roboto"/>
                </a:rPr>
                <a:t>1. Giới thiệu đề tài</a:t>
              </a:r>
              <a:endParaRPr/>
            </a:p>
          </p:txBody>
        </p:sp>
        <p:sp>
          <p:nvSpPr>
            <p:cNvPr id="112" name="Google Shape;112;p2"/>
            <p:cNvSpPr/>
            <p:nvPr/>
          </p:nvSpPr>
          <p:spPr>
            <a:xfrm>
              <a:off x="0" y="1402853"/>
              <a:ext cx="6054725" cy="579600"/>
            </a:xfrm>
            <a:prstGeom prst="rect">
              <a:avLst/>
            </a:prstGeom>
            <a:solidFill>
              <a:schemeClr val="lt1">
                <a:alpha val="89803"/>
              </a:schemeClr>
            </a:solidFill>
            <a:ln cap="flat" cmpd="sng" w="19050">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02736" y="1063373"/>
              <a:ext cx="4238307" cy="678960"/>
            </a:xfrm>
            <a:prstGeom prst="roundRect">
              <a:avLst>
                <a:gd fmla="val 16667"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335880" y="1096517"/>
              <a:ext cx="4172019" cy="612672"/>
            </a:xfrm>
            <a:prstGeom prst="rect">
              <a:avLst/>
            </a:prstGeom>
            <a:noFill/>
            <a:ln>
              <a:noFill/>
            </a:ln>
          </p:spPr>
          <p:txBody>
            <a:bodyPr anchorCtr="0" anchor="ctr" bIns="0" lIns="160175" spcFirstLastPara="1" rIns="160175" wrap="square" tIns="0">
              <a:noAutofit/>
            </a:bodyPr>
            <a:lstStyle/>
            <a:p>
              <a:pPr indent="0" lvl="0" marL="0" marR="0" rtl="0" algn="l">
                <a:lnSpc>
                  <a:spcPct val="90000"/>
                </a:lnSpc>
                <a:spcBef>
                  <a:spcPts val="0"/>
                </a:spcBef>
                <a:spcAft>
                  <a:spcPts val="0"/>
                </a:spcAft>
                <a:buClr>
                  <a:schemeClr val="lt1"/>
                </a:buClr>
                <a:buSzPts val="2400"/>
                <a:buFont typeface="Roboto"/>
                <a:buNone/>
              </a:pPr>
              <a:r>
                <a:rPr lang="vi-VN" sz="2400">
                  <a:solidFill>
                    <a:schemeClr val="lt1"/>
                  </a:solidFill>
                  <a:latin typeface="Roboto"/>
                  <a:ea typeface="Roboto"/>
                  <a:cs typeface="Roboto"/>
                  <a:sym typeface="Roboto"/>
                </a:rPr>
                <a:t>2. Tổng quan bài toán</a:t>
              </a:r>
              <a:endParaRPr sz="2400">
                <a:solidFill>
                  <a:schemeClr val="lt1"/>
                </a:solidFill>
                <a:latin typeface="Roboto"/>
                <a:ea typeface="Roboto"/>
                <a:cs typeface="Roboto"/>
                <a:sym typeface="Roboto"/>
              </a:endParaRPr>
            </a:p>
          </p:txBody>
        </p:sp>
        <p:sp>
          <p:nvSpPr>
            <p:cNvPr id="115" name="Google Shape;115;p2"/>
            <p:cNvSpPr/>
            <p:nvPr/>
          </p:nvSpPr>
          <p:spPr>
            <a:xfrm>
              <a:off x="0" y="2446133"/>
              <a:ext cx="6054725" cy="579600"/>
            </a:xfrm>
            <a:prstGeom prst="rect">
              <a:avLst/>
            </a:prstGeom>
            <a:solidFill>
              <a:schemeClr val="lt1">
                <a:alpha val="89803"/>
              </a:schemeClr>
            </a:solidFill>
            <a:ln cap="flat" cmpd="sng" w="19050">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302736" y="2106653"/>
              <a:ext cx="4238307" cy="678960"/>
            </a:xfrm>
            <a:prstGeom prst="roundRect">
              <a:avLst>
                <a:gd fmla="val 16667"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335880" y="2139797"/>
              <a:ext cx="4172019" cy="612672"/>
            </a:xfrm>
            <a:prstGeom prst="rect">
              <a:avLst/>
            </a:prstGeom>
            <a:noFill/>
            <a:ln>
              <a:noFill/>
            </a:ln>
          </p:spPr>
          <p:txBody>
            <a:bodyPr anchorCtr="0" anchor="ctr" bIns="0" lIns="160175" spcFirstLastPara="1" rIns="160175" wrap="square" tIns="0">
              <a:noAutofit/>
            </a:bodyPr>
            <a:lstStyle/>
            <a:p>
              <a:pPr indent="0" lvl="0" marL="0" marR="0" rtl="0" algn="l">
                <a:lnSpc>
                  <a:spcPct val="90000"/>
                </a:lnSpc>
                <a:spcBef>
                  <a:spcPts val="0"/>
                </a:spcBef>
                <a:spcAft>
                  <a:spcPts val="0"/>
                </a:spcAft>
                <a:buClr>
                  <a:schemeClr val="lt1"/>
                </a:buClr>
                <a:buSzPts val="2400"/>
                <a:buFont typeface="Roboto"/>
                <a:buNone/>
              </a:pPr>
              <a:r>
                <a:rPr lang="vi-VN" sz="2400">
                  <a:solidFill>
                    <a:schemeClr val="lt1"/>
                  </a:solidFill>
                  <a:latin typeface="Roboto"/>
                  <a:ea typeface="Roboto"/>
                  <a:cs typeface="Roboto"/>
                  <a:sym typeface="Roboto"/>
                </a:rPr>
                <a:t>3. Hướng thực hiện chi tiết</a:t>
              </a:r>
              <a:endParaRPr sz="2400">
                <a:solidFill>
                  <a:schemeClr val="lt1"/>
                </a:solidFill>
                <a:latin typeface="Roboto"/>
                <a:ea typeface="Roboto"/>
                <a:cs typeface="Roboto"/>
                <a:sym typeface="Roboto"/>
              </a:endParaRPr>
            </a:p>
          </p:txBody>
        </p:sp>
        <p:sp>
          <p:nvSpPr>
            <p:cNvPr id="118" name="Google Shape;118;p2"/>
            <p:cNvSpPr/>
            <p:nvPr/>
          </p:nvSpPr>
          <p:spPr>
            <a:xfrm>
              <a:off x="0" y="3489413"/>
              <a:ext cx="6054725" cy="579600"/>
            </a:xfrm>
            <a:prstGeom prst="rect">
              <a:avLst/>
            </a:prstGeom>
            <a:solidFill>
              <a:schemeClr val="lt1">
                <a:alpha val="89803"/>
              </a:schemeClr>
            </a:solidFill>
            <a:ln cap="flat" cmpd="sng" w="19050">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02736" y="3149933"/>
              <a:ext cx="4238307" cy="678960"/>
            </a:xfrm>
            <a:prstGeom prst="roundRect">
              <a:avLst>
                <a:gd fmla="val 16667"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335880" y="3183077"/>
              <a:ext cx="4172019" cy="612672"/>
            </a:xfrm>
            <a:prstGeom prst="rect">
              <a:avLst/>
            </a:prstGeom>
            <a:noFill/>
            <a:ln>
              <a:noFill/>
            </a:ln>
          </p:spPr>
          <p:txBody>
            <a:bodyPr anchorCtr="0" anchor="ctr" bIns="0" lIns="160175" spcFirstLastPara="1" rIns="160175" wrap="square" tIns="0">
              <a:noAutofit/>
            </a:bodyPr>
            <a:lstStyle/>
            <a:p>
              <a:pPr indent="0" lvl="0" marL="0" marR="0" rtl="0" algn="l">
                <a:lnSpc>
                  <a:spcPct val="90000"/>
                </a:lnSpc>
                <a:spcBef>
                  <a:spcPts val="0"/>
                </a:spcBef>
                <a:spcAft>
                  <a:spcPts val="0"/>
                </a:spcAft>
                <a:buClr>
                  <a:schemeClr val="lt1"/>
                </a:buClr>
                <a:buSzPts val="2400"/>
                <a:buFont typeface="Roboto"/>
                <a:buNone/>
              </a:pPr>
              <a:r>
                <a:rPr lang="vi-VN" sz="2400">
                  <a:solidFill>
                    <a:schemeClr val="lt1"/>
                  </a:solidFill>
                  <a:latin typeface="Roboto"/>
                  <a:ea typeface="Roboto"/>
                  <a:cs typeface="Roboto"/>
                  <a:sym typeface="Roboto"/>
                </a:rPr>
                <a:t>4. Cài đặt thử nghiệm</a:t>
              </a:r>
              <a:endParaRPr sz="2400">
                <a:solidFill>
                  <a:schemeClr val="lt1"/>
                </a:solidFill>
                <a:latin typeface="Roboto"/>
                <a:ea typeface="Roboto"/>
                <a:cs typeface="Roboto"/>
                <a:sym typeface="Roboto"/>
              </a:endParaRPr>
            </a:p>
          </p:txBody>
        </p:sp>
        <p:sp>
          <p:nvSpPr>
            <p:cNvPr id="121" name="Google Shape;121;p2"/>
            <p:cNvSpPr/>
            <p:nvPr/>
          </p:nvSpPr>
          <p:spPr>
            <a:xfrm>
              <a:off x="0" y="4532693"/>
              <a:ext cx="6054725" cy="579600"/>
            </a:xfrm>
            <a:prstGeom prst="rect">
              <a:avLst/>
            </a:prstGeom>
            <a:solidFill>
              <a:schemeClr val="lt1">
                <a:alpha val="89803"/>
              </a:schemeClr>
            </a:solidFill>
            <a:ln cap="flat" cmpd="sng" w="19050">
              <a:solidFill>
                <a:srgbClr val="19ACE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02736" y="4193213"/>
              <a:ext cx="4238307" cy="678960"/>
            </a:xfrm>
            <a:prstGeom prst="roundRect">
              <a:avLst>
                <a:gd fmla="val 16667" name="adj"/>
              </a:avLst>
            </a:prstGeom>
            <a:solidFill>
              <a:srgbClr val="19ACE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335880" y="4226357"/>
              <a:ext cx="4172019" cy="612672"/>
            </a:xfrm>
            <a:prstGeom prst="rect">
              <a:avLst/>
            </a:prstGeom>
            <a:noFill/>
            <a:ln>
              <a:noFill/>
            </a:ln>
          </p:spPr>
          <p:txBody>
            <a:bodyPr anchorCtr="0" anchor="ctr" bIns="0" lIns="160175" spcFirstLastPara="1" rIns="160175" wrap="square" tIns="0">
              <a:noAutofit/>
            </a:bodyPr>
            <a:lstStyle/>
            <a:p>
              <a:pPr indent="0" lvl="0" marL="0" marR="0" rtl="0" algn="l">
                <a:lnSpc>
                  <a:spcPct val="90000"/>
                </a:lnSpc>
                <a:spcBef>
                  <a:spcPts val="0"/>
                </a:spcBef>
                <a:spcAft>
                  <a:spcPts val="0"/>
                </a:spcAft>
                <a:buClr>
                  <a:schemeClr val="lt1"/>
                </a:buClr>
                <a:buSzPts val="2400"/>
                <a:buFont typeface="Roboto"/>
                <a:buNone/>
              </a:pPr>
              <a:r>
                <a:rPr lang="vi-VN" sz="2400">
                  <a:solidFill>
                    <a:schemeClr val="lt1"/>
                  </a:solidFill>
                  <a:latin typeface="Roboto"/>
                  <a:ea typeface="Roboto"/>
                  <a:cs typeface="Roboto"/>
                  <a:sym typeface="Roboto"/>
                </a:rPr>
                <a:t>5. Kết luận </a:t>
              </a:r>
              <a:endParaRPr sz="2400">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1136072" y="2994891"/>
            <a:ext cx="9749905" cy="868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Roboto"/>
              <a:buNone/>
            </a:pPr>
            <a:r>
              <a:rPr b="1" lang="vi-VN" sz="4000">
                <a:latin typeface="Roboto"/>
                <a:ea typeface="Roboto"/>
                <a:cs typeface="Roboto"/>
                <a:sym typeface="Roboto"/>
              </a:rPr>
              <a:t>1.  GIỚI THIỆU ĐỀ TÀI</a:t>
            </a:r>
            <a:endParaRPr/>
          </a:p>
        </p:txBody>
      </p:sp>
      <p:sp>
        <p:nvSpPr>
          <p:cNvPr id="129" name="Google Shape;129;p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1" type="body"/>
          </p:nvPr>
        </p:nvSpPr>
        <p:spPr>
          <a:xfrm>
            <a:off x="947332" y="1302327"/>
            <a:ext cx="10498803" cy="4657409"/>
          </a:xfrm>
          <a:prstGeom prst="rect">
            <a:avLst/>
          </a:prstGeom>
          <a:noFill/>
          <a:ln>
            <a:noFill/>
          </a:ln>
        </p:spPr>
        <p:txBody>
          <a:bodyPr anchorCtr="0" anchor="t" bIns="45700" lIns="91425" spcFirstLastPara="1" rIns="91425" wrap="square" tIns="45700">
            <a:noAutofit/>
          </a:bodyPr>
          <a:lstStyle/>
          <a:p>
            <a:pPr indent="0" lvl="0" marL="45720" rtl="0" algn="just">
              <a:lnSpc>
                <a:spcPct val="160000"/>
              </a:lnSpc>
              <a:spcBef>
                <a:spcPts val="0"/>
              </a:spcBef>
              <a:spcAft>
                <a:spcPts val="0"/>
              </a:spcAft>
              <a:buSzPts val="1920"/>
              <a:buNone/>
            </a:pPr>
            <a:r>
              <a:rPr lang="vi-VN" sz="2400">
                <a:solidFill>
                  <a:schemeClr val="dk1"/>
                </a:solidFill>
                <a:latin typeface="Roboto"/>
                <a:ea typeface="Roboto"/>
                <a:cs typeface="Roboto"/>
                <a:sym typeface="Roboto"/>
              </a:rPr>
              <a:t>- Trong thời đại mà AI dần trở thành một phần của cuộc sống như Internet ngày xưa, việc </a:t>
            </a:r>
            <a:r>
              <a:rPr b="1" lang="vi-VN" sz="2400">
                <a:solidFill>
                  <a:schemeClr val="dk1"/>
                </a:solidFill>
                <a:latin typeface="Roboto"/>
                <a:ea typeface="Roboto"/>
                <a:cs typeface="Roboto"/>
                <a:sym typeface="Roboto"/>
              </a:rPr>
              <a:t>fine-tune</a:t>
            </a:r>
            <a:r>
              <a:rPr lang="vi-VN" sz="2400">
                <a:solidFill>
                  <a:schemeClr val="dk1"/>
                </a:solidFill>
                <a:latin typeface="Roboto"/>
                <a:ea typeface="Roboto"/>
                <a:cs typeface="Roboto"/>
                <a:sym typeface="Roboto"/>
              </a:rPr>
              <a:t> các mô hình lớn như </a:t>
            </a:r>
            <a:r>
              <a:rPr b="1" lang="vi-VN" sz="2400">
                <a:solidFill>
                  <a:schemeClr val="dk1"/>
                </a:solidFill>
                <a:latin typeface="Roboto"/>
                <a:ea typeface="Roboto"/>
                <a:cs typeface="Roboto"/>
                <a:sym typeface="Roboto"/>
              </a:rPr>
              <a:t>Stable Diffusion, LLM </a:t>
            </a:r>
            <a:r>
              <a:rPr lang="vi-VN" sz="2400">
                <a:solidFill>
                  <a:schemeClr val="dk1"/>
                </a:solidFill>
                <a:latin typeface="Roboto"/>
                <a:ea typeface="Roboto"/>
                <a:cs typeface="Roboto"/>
                <a:sym typeface="Roboto"/>
              </a:rPr>
              <a:t>trở nên ngày càng phổ biến, đặc biệt là với những người dùng có nhu cầu điều chỉnh những model này cho các tác vụ cụ thể. Tuy nhiên, việc fine-tune toàn bộ model với hàng trăm triệu đến hàng tỷ tham số là một thách thức rất lớn, do yêu cầu về phần cứng, bộ nhớ và tài nguyên tính toán. Việc này đã khiến fine-tune trở thành một thứ gì đó xa xỉ đối với người dùng phổ thông, những người chỉ có tài nguyên tính toán không quá mạnh.</a:t>
            </a:r>
            <a:endParaRPr/>
          </a:p>
        </p:txBody>
      </p:sp>
      <p:sp>
        <p:nvSpPr>
          <p:cNvPr id="135" name="Google Shape;135;p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36" name="Google Shape;136;p4"/>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Mô tả đề tài nhóm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947332" y="1302327"/>
            <a:ext cx="10498803" cy="4657409"/>
          </a:xfrm>
          <a:prstGeom prst="rect">
            <a:avLst/>
          </a:prstGeom>
          <a:noFill/>
          <a:ln>
            <a:noFill/>
          </a:ln>
        </p:spPr>
        <p:txBody>
          <a:bodyPr anchorCtr="0" anchor="t" bIns="45700" lIns="91425" spcFirstLastPara="1" rIns="91425" wrap="square" tIns="45700">
            <a:noAutofit/>
          </a:bodyPr>
          <a:lstStyle/>
          <a:p>
            <a:pPr indent="0" lvl="0" marL="45720" rtl="0" algn="just">
              <a:lnSpc>
                <a:spcPct val="160000"/>
              </a:lnSpc>
              <a:spcBef>
                <a:spcPts val="0"/>
              </a:spcBef>
              <a:spcAft>
                <a:spcPts val="0"/>
              </a:spcAft>
              <a:buSzPts val="2160"/>
              <a:buNone/>
            </a:pPr>
            <a:r>
              <a:rPr lang="vi-VN" sz="2700">
                <a:solidFill>
                  <a:schemeClr val="dk1"/>
                </a:solidFill>
                <a:latin typeface="Roboto"/>
                <a:ea typeface="Roboto"/>
                <a:cs typeface="Roboto"/>
                <a:sym typeface="Roboto"/>
              </a:rPr>
              <a:t>=&gt; </a:t>
            </a:r>
            <a:r>
              <a:rPr b="1" lang="vi-VN" sz="2700">
                <a:solidFill>
                  <a:schemeClr val="dk1"/>
                </a:solidFill>
                <a:latin typeface="Roboto"/>
                <a:ea typeface="Roboto"/>
                <a:cs typeface="Roboto"/>
                <a:sym typeface="Roboto"/>
              </a:rPr>
              <a:t>LoRA</a:t>
            </a:r>
            <a:r>
              <a:rPr lang="vi-VN" sz="2700">
                <a:solidFill>
                  <a:schemeClr val="dk1"/>
                </a:solidFill>
                <a:latin typeface="Roboto"/>
                <a:ea typeface="Roboto"/>
                <a:cs typeface="Roboto"/>
                <a:sym typeface="Roboto"/>
              </a:rPr>
              <a:t> xuất hiện như một giải pháp hiệu quả để giải quyết các vấn đề này. LoRA cho phép giảm đáng kể tài nguyên cần thiết để fine-tune các model lớn mà vẫn giữ được chất lượng cao về kết quả thu được. Thay vì cập nhật toàn bộ trọng số của mô hình, LoRA chỉ điều chỉnh các biến đổi hạng thấp (low-rank transformations), giúp giảm thiểu bộ nhớ sử dụng và thời gian lẫn về độ khó tính toán.</a:t>
            </a:r>
            <a:endParaRPr/>
          </a:p>
          <a:p>
            <a:pPr indent="0" lvl="0" marL="45720" rtl="0" algn="just">
              <a:lnSpc>
                <a:spcPct val="160000"/>
              </a:lnSpc>
              <a:spcBef>
                <a:spcPts val="600"/>
              </a:spcBef>
              <a:spcAft>
                <a:spcPts val="0"/>
              </a:spcAft>
              <a:buSzPts val="2160"/>
              <a:buNone/>
            </a:pPr>
            <a:r>
              <a:t/>
            </a:r>
            <a:endParaRPr sz="2700">
              <a:solidFill>
                <a:schemeClr val="dk1"/>
              </a:solidFill>
              <a:latin typeface="Roboto"/>
              <a:ea typeface="Roboto"/>
              <a:cs typeface="Roboto"/>
              <a:sym typeface="Roboto"/>
            </a:endParaRPr>
          </a:p>
        </p:txBody>
      </p:sp>
      <p:sp>
        <p:nvSpPr>
          <p:cNvPr id="142" name="Google Shape;142;p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43" name="Google Shape;143;p5"/>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Mô tả đề tài nhóm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idx="1" type="body"/>
          </p:nvPr>
        </p:nvSpPr>
        <p:spPr>
          <a:xfrm>
            <a:off x="947332" y="1302327"/>
            <a:ext cx="10498803" cy="4657409"/>
          </a:xfrm>
          <a:prstGeom prst="rect">
            <a:avLst/>
          </a:prstGeom>
          <a:noFill/>
          <a:ln>
            <a:noFill/>
          </a:ln>
        </p:spPr>
        <p:txBody>
          <a:bodyPr anchorCtr="0" anchor="t" bIns="45700" lIns="91425" spcFirstLastPara="1" rIns="91425" wrap="square" tIns="45700">
            <a:noAutofit/>
          </a:bodyPr>
          <a:lstStyle/>
          <a:p>
            <a:pPr indent="0" lvl="0" marL="45720" rtl="0" algn="just">
              <a:lnSpc>
                <a:spcPct val="160000"/>
              </a:lnSpc>
              <a:spcBef>
                <a:spcPts val="0"/>
              </a:spcBef>
              <a:spcAft>
                <a:spcPts val="0"/>
              </a:spcAft>
              <a:buSzPts val="2160"/>
              <a:buNone/>
            </a:pPr>
            <a:r>
              <a:rPr lang="vi-VN" sz="2700">
                <a:solidFill>
                  <a:schemeClr val="dk1"/>
                </a:solidFill>
                <a:latin typeface="Roboto"/>
                <a:ea typeface="Roboto"/>
                <a:cs typeface="Roboto"/>
                <a:sym typeface="Roboto"/>
              </a:rPr>
              <a:t>- LoRA dùng để fine-tune các mô hình có tham số lớn, từ vài trăm triệu đến hàng tỷ tham số lớn, mà tài nguyên tính toán cần thiết dành cho fine-tune lại giảm đi rất nhiều, giúp tiết kiệm tài nguyên tính toán cho người dùng, từ đó fine-tune dễ dàng tiếp cận và phổ biến với người dùng phổ thông. </a:t>
            </a:r>
            <a:endParaRPr sz="2700">
              <a:solidFill>
                <a:schemeClr val="dk1"/>
              </a:solidFill>
              <a:latin typeface="Roboto"/>
              <a:ea typeface="Roboto"/>
              <a:cs typeface="Roboto"/>
              <a:sym typeface="Roboto"/>
            </a:endParaRPr>
          </a:p>
        </p:txBody>
      </p:sp>
      <p:sp>
        <p:nvSpPr>
          <p:cNvPr id="149" name="Google Shape;149;p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50" name="Google Shape;150;p6"/>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Mô tả đề tài nhóm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136072" y="2994891"/>
            <a:ext cx="9749905" cy="868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Roboto"/>
              <a:buNone/>
            </a:pPr>
            <a:r>
              <a:rPr b="1" lang="vi-VN" sz="4000">
                <a:latin typeface="Roboto"/>
                <a:ea typeface="Roboto"/>
                <a:cs typeface="Roboto"/>
                <a:sym typeface="Roboto"/>
              </a:rPr>
              <a:t>2. TỔNG QUAN BÀI TOÁN</a:t>
            </a:r>
            <a:endParaRPr b="1" sz="4000">
              <a:latin typeface="Roboto"/>
              <a:ea typeface="Roboto"/>
              <a:cs typeface="Roboto"/>
              <a:sym typeface="Roboto"/>
            </a:endParaRPr>
          </a:p>
        </p:txBody>
      </p:sp>
      <p:sp>
        <p:nvSpPr>
          <p:cNvPr id="156" name="Google Shape;156;p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62" name="Google Shape;162;p8"/>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Fine-tune</a:t>
            </a:r>
            <a:endParaRPr b="1" sz="4300">
              <a:solidFill>
                <a:schemeClr val="accent1"/>
              </a:solidFill>
              <a:latin typeface="Roboto"/>
              <a:ea typeface="Roboto"/>
              <a:cs typeface="Roboto"/>
              <a:sym typeface="Roboto"/>
            </a:endParaRPr>
          </a:p>
        </p:txBody>
      </p:sp>
      <p:sp>
        <p:nvSpPr>
          <p:cNvPr id="163" name="Google Shape;163;p8"/>
          <p:cNvSpPr txBox="1"/>
          <p:nvPr>
            <p:ph idx="1" type="body"/>
          </p:nvPr>
        </p:nvSpPr>
        <p:spPr>
          <a:xfrm>
            <a:off x="947332" y="1302327"/>
            <a:ext cx="10498803" cy="4657409"/>
          </a:xfrm>
          <a:prstGeom prst="rect">
            <a:avLst/>
          </a:prstGeom>
          <a:noFill/>
          <a:ln>
            <a:noFill/>
          </a:ln>
        </p:spPr>
        <p:txBody>
          <a:bodyPr anchorCtr="0" anchor="t" bIns="45700" lIns="91425" spcFirstLastPara="1" rIns="91425" wrap="square" tIns="45700">
            <a:noAutofit/>
          </a:bodyPr>
          <a:lstStyle/>
          <a:p>
            <a:pPr indent="0" lvl="0" marL="45720" rtl="0" algn="just">
              <a:lnSpc>
                <a:spcPct val="160000"/>
              </a:lnSpc>
              <a:spcBef>
                <a:spcPts val="0"/>
              </a:spcBef>
              <a:spcAft>
                <a:spcPts val="0"/>
              </a:spcAft>
              <a:buSzPts val="2160"/>
              <a:buNone/>
            </a:pPr>
            <a:r>
              <a:rPr lang="vi-VN" sz="2700">
                <a:solidFill>
                  <a:schemeClr val="dk1"/>
                </a:solidFill>
                <a:latin typeface="Roboto"/>
                <a:ea typeface="Roboto"/>
                <a:cs typeface="Roboto"/>
                <a:sym typeface="Roboto"/>
              </a:rPr>
              <a:t>- Transfer Learning (tạm dịch: học chuyển giao): là một kỹ thuật máy học, trong đó mô hình đã đào tạo trước (pre-trained model) về một tác vụ nào đó (ví dụ như một model nhận diện xe) sẽ được tinh chỉnh cho một tác vụ mới, có liên quan (như nhận diện cây chẳng hạn)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69" name="Google Shape;169;p9"/>
          <p:cNvSpPr txBox="1"/>
          <p:nvPr/>
        </p:nvSpPr>
        <p:spPr>
          <a:xfrm>
            <a:off x="1158240" y="434109"/>
            <a:ext cx="9875520" cy="86821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300"/>
              <a:buFont typeface="Roboto"/>
              <a:buNone/>
            </a:pPr>
            <a:r>
              <a:rPr b="1" lang="vi-VN" sz="4300">
                <a:solidFill>
                  <a:schemeClr val="accent1"/>
                </a:solidFill>
                <a:latin typeface="Roboto"/>
                <a:ea typeface="Roboto"/>
                <a:cs typeface="Roboto"/>
                <a:sym typeface="Roboto"/>
              </a:rPr>
              <a:t>Fine-tune</a:t>
            </a:r>
            <a:endParaRPr b="1" sz="4300">
              <a:solidFill>
                <a:schemeClr val="accent1"/>
              </a:solidFill>
              <a:latin typeface="Roboto"/>
              <a:ea typeface="Roboto"/>
              <a:cs typeface="Roboto"/>
              <a:sym typeface="Roboto"/>
            </a:endParaRPr>
          </a:p>
        </p:txBody>
      </p:sp>
      <p:sp>
        <p:nvSpPr>
          <p:cNvPr id="170" name="Google Shape;170;p9"/>
          <p:cNvSpPr txBox="1"/>
          <p:nvPr>
            <p:ph idx="1" type="body"/>
          </p:nvPr>
        </p:nvSpPr>
        <p:spPr>
          <a:xfrm>
            <a:off x="947332" y="1302327"/>
            <a:ext cx="10498803" cy="4657409"/>
          </a:xfrm>
          <a:prstGeom prst="rect">
            <a:avLst/>
          </a:prstGeom>
          <a:noFill/>
          <a:ln>
            <a:noFill/>
          </a:ln>
        </p:spPr>
        <p:txBody>
          <a:bodyPr anchorCtr="0" anchor="t" bIns="45700" lIns="91425" spcFirstLastPara="1" rIns="91425" wrap="square" tIns="45700">
            <a:noAutofit/>
          </a:bodyPr>
          <a:lstStyle/>
          <a:p>
            <a:pPr indent="0" lvl="0" marL="45720" rtl="0" algn="just">
              <a:lnSpc>
                <a:spcPct val="160000"/>
              </a:lnSpc>
              <a:spcBef>
                <a:spcPts val="0"/>
              </a:spcBef>
              <a:spcAft>
                <a:spcPts val="0"/>
              </a:spcAft>
              <a:buSzPts val="1920"/>
              <a:buNone/>
            </a:pPr>
            <a:r>
              <a:rPr lang="vi-VN" sz="2400">
                <a:solidFill>
                  <a:schemeClr val="dk1"/>
                </a:solidFill>
                <a:latin typeface="Roboto"/>
                <a:ea typeface="Roboto"/>
                <a:cs typeface="Roboto"/>
                <a:sym typeface="Roboto"/>
              </a:rPr>
              <a:t>- Fine-tuning là một kỹ thuật trong transfer learning (học chuyển giao), nơi bạn sử dụng trọng số (weights) của một pre-trained model (mô hình đã được huấn luyện sẵn) để tiếp tục huấn luyện trên một bộ dữ liệu (dataset) mới, thường có kích thước nhỏ hơn và phục vụ cho một mục tiêu cụ thể hơn. Pre-trained model thường sẽ là model được train trên dataset lớn, với độ chính xác cao sẵn. Khi fine-tune, thay vì khởi tạo model từ đầu, ta chỉ cần điều chỉnh (tune) các trọng số của pre-trained model, từ đó giúp tăng độ chính xác cho task cụ thể đó mà không cần phải thu thập và train trên dataset mới từ đầu nữa.</a:t>
            </a:r>
            <a:endParaRPr/>
          </a:p>
          <a:p>
            <a:pPr indent="0" lvl="0" marL="45720" rtl="0" algn="just">
              <a:lnSpc>
                <a:spcPct val="160000"/>
              </a:lnSpc>
              <a:spcBef>
                <a:spcPts val="600"/>
              </a:spcBef>
              <a:spcAft>
                <a:spcPts val="0"/>
              </a:spcAft>
              <a:buSzPts val="1920"/>
              <a:buNone/>
            </a:pPr>
            <a:r>
              <a:t/>
            </a:r>
            <a:endParaRPr sz="24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ơ sở">
  <a:themeElements>
    <a:clrScheme name="Cơ sở">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2021-10-28T17:19:47Z</dcterms:created>
  <dc:creator>Trần Thị Hồng Yến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