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13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1346F-AD1D-4638-A780-3B77C5041791}" type="datetimeFigureOut">
              <a:rPr lang="en-AU" smtClean="0"/>
              <a:t>16/05/2023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752E1-A168-4B64-9470-826C3AEB4667}" type="slidenum">
              <a:rPr lang="en-AU" smtClean="0"/>
              <a:t>‹#›</a:t>
            </a:fld>
            <a:endParaRPr lang="en-AU"/>
          </a:p>
        </p:txBody>
      </p:sp>
    </p:spTree>
    <p:extLst>
      <p:ext uri="{BB962C8B-B14F-4D97-AF65-F5344CB8AC3E}">
        <p14:creationId xmlns:p14="http://schemas.microsoft.com/office/powerpoint/2010/main" val="3198710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3994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66958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165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06244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7809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047488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632861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9199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06543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78522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736193-EDE3-4BB5-AE5F-E6E5472AB8BE}"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53241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736193-EDE3-4BB5-AE5F-E6E5472AB8BE}"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10014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736193-EDE3-4BB5-AE5F-E6E5472AB8BE}"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26886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36193-EDE3-4BB5-AE5F-E6E5472AB8BE}" type="datetimeFigureOut">
              <a:rPr lang="en-US" smtClean="0"/>
              <a:t>5/16/2023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19594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6872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
        <p:nvSpPr>
          <p:cNvPr id="5" name="Date Placeholder 4"/>
          <p:cNvSpPr>
            <a:spLocks noGrp="1"/>
          </p:cNvSpPr>
          <p:nvPr>
            <p:ph type="dt" sz="half" idx="10"/>
          </p:nvPr>
        </p:nvSpPr>
        <p:spPr/>
        <p:txBody>
          <a:bodyPr/>
          <a:lstStyle/>
          <a:p>
            <a:fld id="{E7736193-EDE3-4BB5-AE5F-E6E5472AB8BE}" type="datetimeFigureOut">
              <a:rPr lang="en-US" smtClean="0"/>
              <a:t>5/16/2023</a:t>
            </a:fld>
            <a:endParaRPr lang="en-US"/>
          </a:p>
        </p:txBody>
      </p:sp>
    </p:spTree>
    <p:extLst>
      <p:ext uri="{BB962C8B-B14F-4D97-AF65-F5344CB8AC3E}">
        <p14:creationId xmlns:p14="http://schemas.microsoft.com/office/powerpoint/2010/main" val="222058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736193-EDE3-4BB5-AE5F-E6E5472AB8BE}" type="datetimeFigureOut">
              <a:rPr lang="en-US" smtClean="0"/>
              <a:t>5/16/2023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C2C9B9-B4B7-45CC-A7EB-16F8BADE9045}" type="slidenum">
              <a:rPr lang="en-US" smtClean="0"/>
              <a:t>‹#›</a:t>
            </a:fld>
            <a:endParaRPr lang="en-US"/>
          </a:p>
        </p:txBody>
      </p:sp>
    </p:spTree>
    <p:extLst>
      <p:ext uri="{BB962C8B-B14F-4D97-AF65-F5344CB8AC3E}">
        <p14:creationId xmlns:p14="http://schemas.microsoft.com/office/powerpoint/2010/main" val="2640059244"/>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6" name="Picture 3" descr="Pastel colors in gradient surface design">
            <a:extLst>
              <a:ext uri="{FF2B5EF4-FFF2-40B4-BE49-F238E27FC236}">
                <a16:creationId xmlns:a16="http://schemas.microsoft.com/office/drawing/2014/main" id="{526EE7A6-97C2-E0BF-0197-784B8A072A4C}"/>
              </a:ext>
            </a:extLst>
          </p:cNvPr>
          <p:cNvPicPr>
            <a:picLocks noChangeAspect="1"/>
          </p:cNvPicPr>
          <p:nvPr/>
        </p:nvPicPr>
        <p:blipFill rotWithShape="1">
          <a:blip r:embed="rId2">
            <a:alphaModFix amt="50000"/>
          </a:blip>
          <a:srcRect t="7865" b="7865"/>
          <a:stretch/>
        </p:blipFill>
        <p:spPr>
          <a:xfrm>
            <a:off x="1374687" y="10"/>
            <a:ext cx="12192000" cy="6857990"/>
          </a:xfrm>
          <a:prstGeom prst="rect">
            <a:avLst/>
          </a:prstGeom>
        </p:spPr>
      </p:pic>
      <p:sp>
        <p:nvSpPr>
          <p:cNvPr id="2" name="Title 1">
            <a:extLst>
              <a:ext uri="{FF2B5EF4-FFF2-40B4-BE49-F238E27FC236}">
                <a16:creationId xmlns:a16="http://schemas.microsoft.com/office/drawing/2014/main" id="{77035DCB-5EB9-1C90-BEA9-1BE4D8F293D2}"/>
              </a:ext>
            </a:extLst>
          </p:cNvPr>
          <p:cNvSpPr>
            <a:spLocks noGrp="1"/>
          </p:cNvSpPr>
          <p:nvPr>
            <p:ph type="ctrTitle"/>
          </p:nvPr>
        </p:nvSpPr>
        <p:spPr>
          <a:xfrm>
            <a:off x="793626" y="3685032"/>
            <a:ext cx="4850027" cy="2450037"/>
          </a:xfrm>
          <a:noFill/>
        </p:spPr>
        <p:txBody>
          <a:bodyPr anchor="b">
            <a:normAutofit/>
          </a:bodyPr>
          <a:lstStyle/>
          <a:p>
            <a:pPr>
              <a:lnSpc>
                <a:spcPct val="110000"/>
              </a:lnSpc>
            </a:pPr>
            <a:r>
              <a:rPr lang="en-AU" sz="2200" b="1" dirty="0">
                <a:solidFill>
                  <a:schemeClr val="accent1">
                    <a:lumMod val="60000"/>
                    <a:lumOff val="40000"/>
                  </a:schemeClr>
                </a:solidFill>
                <a:latin typeface="Times New Roman" panose="02020603050405020304" pitchFamily="18" charset="0"/>
                <a:cs typeface="Times New Roman" panose="02020603050405020304" pitchFamily="18" charset="0"/>
              </a:rPr>
              <a:t>HEART DISEASE PREDICTION WITH MECHINE LEARNING</a:t>
            </a:r>
            <a:br>
              <a:rPr lang="en-AU" sz="2200" dirty="0">
                <a:solidFill>
                  <a:schemeClr val="accent1">
                    <a:lumMod val="60000"/>
                    <a:lumOff val="40000"/>
                  </a:schemeClr>
                </a:solidFill>
              </a:rPr>
            </a:br>
            <a:br>
              <a:rPr lang="en-AU" sz="2200" dirty="0">
                <a:solidFill>
                  <a:schemeClr val="accent1">
                    <a:lumMod val="60000"/>
                    <a:lumOff val="40000"/>
                  </a:schemeClr>
                </a:solidFill>
              </a:rPr>
            </a:br>
            <a:br>
              <a:rPr lang="en-AU" sz="2200" dirty="0">
                <a:solidFill>
                  <a:schemeClr val="accent1">
                    <a:lumMod val="60000"/>
                    <a:lumOff val="40000"/>
                  </a:schemeClr>
                </a:solidFill>
              </a:rPr>
            </a:br>
            <a:r>
              <a:rPr lang="en-AU" sz="2200" dirty="0">
                <a:solidFill>
                  <a:schemeClr val="accent1">
                    <a:lumMod val="60000"/>
                    <a:lumOff val="40000"/>
                  </a:schemeClr>
                </a:solidFill>
              </a:rPr>
              <a:t>    -</a:t>
            </a:r>
            <a:r>
              <a:rPr lang="en-AU" sz="1800" dirty="0">
                <a:solidFill>
                  <a:schemeClr val="accent1">
                    <a:lumMod val="60000"/>
                    <a:lumOff val="40000"/>
                  </a:schemeClr>
                </a:solidFill>
              </a:rPr>
              <a:t>HEMANTA B SHAHI</a:t>
            </a:r>
          </a:p>
        </p:txBody>
      </p:sp>
    </p:spTree>
    <p:extLst>
      <p:ext uri="{BB962C8B-B14F-4D97-AF65-F5344CB8AC3E}">
        <p14:creationId xmlns:p14="http://schemas.microsoft.com/office/powerpoint/2010/main" val="114192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A picture containing screenshot, text, square, colorfulness">
            <a:extLst>
              <a:ext uri="{FF2B5EF4-FFF2-40B4-BE49-F238E27FC236}">
                <a16:creationId xmlns:a16="http://schemas.microsoft.com/office/drawing/2014/main" id="{0719F008-A366-B222-DE92-179AF21ADEC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4141" b="14141"/>
          <a:stretch/>
        </p:blipFill>
        <p:spPr>
          <a:xfrm>
            <a:off x="5621571" y="1261605"/>
            <a:ext cx="5581817" cy="4145281"/>
          </a:xfrm>
          <a:prstGeom prst="rect">
            <a:avLst/>
          </a:prstGeom>
        </p:spPr>
      </p:pic>
      <p:sp>
        <p:nvSpPr>
          <p:cNvPr id="4" name="Text Placeholder 3">
            <a:extLst>
              <a:ext uri="{FF2B5EF4-FFF2-40B4-BE49-F238E27FC236}">
                <a16:creationId xmlns:a16="http://schemas.microsoft.com/office/drawing/2014/main" id="{CC1CFA87-8F69-7B7E-9D33-601AA1A0E99A}"/>
              </a:ext>
            </a:extLst>
          </p:cNvPr>
          <p:cNvSpPr>
            <a:spLocks noGrp="1"/>
          </p:cNvSpPr>
          <p:nvPr>
            <p:ph type="body" sz="half" idx="2"/>
          </p:nvPr>
        </p:nvSpPr>
        <p:spPr>
          <a:xfrm>
            <a:off x="677334" y="429768"/>
            <a:ext cx="4232994" cy="5611595"/>
          </a:xfrm>
        </p:spPr>
        <p:txBody>
          <a:bodyPr vert="horz" lIns="91440" tIns="45720" rIns="91440" bIns="45720" rtlCol="0">
            <a:norm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171450" indent="-171450" algn="just">
              <a:buFontTx/>
              <a:buChar char="-"/>
            </a:pPr>
            <a:r>
              <a:rPr lang="en-US" sz="1600" dirty="0">
                <a:latin typeface="Times New Roman" panose="02020603050405020304" pitchFamily="18" charset="0"/>
                <a:cs typeface="Times New Roman" panose="02020603050405020304" pitchFamily="18" charset="0"/>
              </a:rPr>
              <a:t>As per the heatmap on right side, chest pain(CP) has the highest positive correlation with the target variable among the features, followed by </a:t>
            </a:r>
            <a:r>
              <a:rPr lang="en-US" sz="1600" dirty="0" err="1">
                <a:latin typeface="Times New Roman" panose="02020603050405020304" pitchFamily="18" charset="0"/>
                <a:cs typeface="Times New Roman" panose="02020603050405020304" pitchFamily="18" charset="0"/>
              </a:rPr>
              <a:t>thalach</a:t>
            </a:r>
            <a:r>
              <a:rPr lang="en-US" sz="1600" dirty="0">
                <a:latin typeface="Times New Roman" panose="02020603050405020304" pitchFamily="18" charset="0"/>
                <a:cs typeface="Times New Roman" panose="02020603050405020304" pitchFamily="18" charset="0"/>
              </a:rPr>
              <a:t> (maximum heart rate) variable.</a:t>
            </a:r>
          </a:p>
          <a:p>
            <a:pPr marL="171450" indent="-171450" algn="just">
              <a:buFontTx/>
              <a:buChar char="-"/>
            </a:pPr>
            <a:r>
              <a:rPr lang="en-US" sz="1600" dirty="0">
                <a:latin typeface="Times New Roman" panose="02020603050405020304" pitchFamily="18" charset="0"/>
                <a:cs typeface="Times New Roman" panose="02020603050405020304" pitchFamily="18" charset="0"/>
              </a:rPr>
              <a:t>On the other hand, </a:t>
            </a:r>
            <a:r>
              <a:rPr lang="en-US" sz="1600" dirty="0" err="1">
                <a:latin typeface="Times New Roman" panose="02020603050405020304" pitchFamily="18" charset="0"/>
                <a:cs typeface="Times New Roman" panose="02020603050405020304" pitchFamily="18" charset="0"/>
              </a:rPr>
              <a:t>exang</a:t>
            </a:r>
            <a:r>
              <a:rPr lang="en-US" sz="1600" dirty="0">
                <a:latin typeface="Times New Roman" panose="02020603050405020304" pitchFamily="18" charset="0"/>
                <a:cs typeface="Times New Roman" panose="02020603050405020304" pitchFamily="18" charset="0"/>
              </a:rPr>
              <a:t>- exercise induced angina and </a:t>
            </a:r>
            <a:r>
              <a:rPr lang="en-US" sz="1600" dirty="0" err="1">
                <a:latin typeface="Times New Roman" panose="02020603050405020304" pitchFamily="18" charset="0"/>
                <a:cs typeface="Times New Roman" panose="02020603050405020304" pitchFamily="18" charset="0"/>
              </a:rPr>
              <a:t>oldpeak</a:t>
            </a:r>
            <a:r>
              <a:rPr lang="en-US" sz="1600" dirty="0">
                <a:latin typeface="Times New Roman" panose="02020603050405020304" pitchFamily="18" charset="0"/>
                <a:cs typeface="Times New Roman" panose="02020603050405020304" pitchFamily="18" charset="0"/>
              </a:rPr>
              <a:t>- ST depression induced by exercise relative to rest have the lowest correlation with target variable.</a:t>
            </a:r>
          </a:p>
          <a:p>
            <a:pPr marL="171450" indent="-171450" algn="just">
              <a:buFontTx/>
              <a:buChar char="-"/>
            </a:pPr>
            <a:r>
              <a:rPr lang="en-US" sz="1600" b="0" i="0" dirty="0">
                <a:solidFill>
                  <a:srgbClr val="374151"/>
                </a:solidFill>
                <a:effectLst/>
                <a:latin typeface="Times New Roman" panose="02020603050405020304" pitchFamily="18" charset="0"/>
                <a:cs typeface="Times New Roman" panose="02020603050405020304" pitchFamily="18" charset="0"/>
              </a:rPr>
              <a:t>positive correlations indicate attributes that are positively associated with the likelihood of heart disease, while negative correlations suggest attributes that are negatively associated with the likelihood of heart disease</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24D9BC50-02C0-6584-AF0D-2CEB7315F725}"/>
              </a:ext>
            </a:extLst>
          </p:cNvPr>
          <p:cNvSpPr>
            <a:spLocks noChangeArrowheads="1"/>
          </p:cNvSpPr>
          <p:nvPr/>
        </p:nvSpPr>
        <p:spPr bwMode="auto">
          <a:xfrm>
            <a:off x="0" y="-123110"/>
            <a:ext cx="2455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pple-system"/>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796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graph">
            <a:extLst>
              <a:ext uri="{FF2B5EF4-FFF2-40B4-BE49-F238E27FC236}">
                <a16:creationId xmlns:a16="http://schemas.microsoft.com/office/drawing/2014/main" id="{9FD303B0-7E70-854F-4DA1-B4722DD995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3289" y="725668"/>
            <a:ext cx="4513262" cy="4556399"/>
          </a:xfrm>
        </p:spPr>
      </p:pic>
      <p:sp>
        <p:nvSpPr>
          <p:cNvPr id="4" name="Text Placeholder 3">
            <a:extLst>
              <a:ext uri="{FF2B5EF4-FFF2-40B4-BE49-F238E27FC236}">
                <a16:creationId xmlns:a16="http://schemas.microsoft.com/office/drawing/2014/main" id="{6F9E101C-E1CC-1826-961C-DABEB711D1B2}"/>
              </a:ext>
            </a:extLst>
          </p:cNvPr>
          <p:cNvSpPr>
            <a:spLocks noGrp="1"/>
          </p:cNvSpPr>
          <p:nvPr>
            <p:ph type="body" sz="half" idx="2"/>
          </p:nvPr>
        </p:nvSpPr>
        <p:spPr>
          <a:xfrm>
            <a:off x="677334" y="978408"/>
            <a:ext cx="4095834" cy="5074920"/>
          </a:xfrm>
        </p:spPr>
        <p:txBody>
          <a:bodyPr>
            <a:noAutofit/>
          </a:bodyPr>
          <a:lstStyle/>
          <a:p>
            <a:pPr algn="just"/>
            <a:r>
              <a:rPr lang="en-US" sz="1600" dirty="0">
                <a:solidFill>
                  <a:srgbClr val="374151"/>
                </a:solidFill>
                <a:latin typeface="Times New Roman" panose="02020603050405020304" pitchFamily="18" charset="0"/>
                <a:cs typeface="Times New Roman" panose="02020603050405020304" pitchFamily="18" charset="0"/>
              </a:rPr>
              <a:t>-  In this case, the Logistic Regression model        correctly predicts the outcome(whether someone has heart disease or not) approximately 88.5% of the time.</a:t>
            </a:r>
          </a:p>
          <a:p>
            <a:pPr marL="285750" indent="-285750" algn="just">
              <a:buFontTx/>
              <a:buChar char="-"/>
            </a:pPr>
            <a:r>
              <a:rPr lang="en-US" sz="1600" b="0" i="0" dirty="0">
                <a:solidFill>
                  <a:srgbClr val="374151"/>
                </a:solidFill>
                <a:effectLst/>
                <a:latin typeface="Times New Roman" panose="02020603050405020304" pitchFamily="18" charset="0"/>
                <a:cs typeface="Times New Roman" panose="02020603050405020304" pitchFamily="18" charset="0"/>
              </a:rPr>
              <a:t>The accuracy achieved by the KNN model is 0.688525. This means that the KNN model correctly predicts the outcome approximately 68.9% of the time.</a:t>
            </a:r>
          </a:p>
          <a:p>
            <a:pPr marL="285750" indent="-285750" algn="just">
              <a:buFontTx/>
              <a:buChar char="-"/>
            </a:pPr>
            <a:r>
              <a:rPr lang="en-US" sz="1600" b="0" i="0" dirty="0">
                <a:solidFill>
                  <a:srgbClr val="374151"/>
                </a:solidFill>
                <a:effectLst/>
                <a:latin typeface="Times New Roman" panose="02020603050405020304" pitchFamily="18" charset="0"/>
                <a:cs typeface="Times New Roman" panose="02020603050405020304" pitchFamily="18" charset="0"/>
              </a:rPr>
              <a:t>The accuracy achieved by the Random Forest Classifier model is 0.836066. This indicates that the Random Forest model correctly predicts the outcome approximately 83.6% of the time.</a:t>
            </a:r>
          </a:p>
          <a:p>
            <a:pPr marL="285750" indent="-285750" algn="just">
              <a:buFontTx/>
              <a:buChar char="-"/>
            </a:pPr>
            <a:r>
              <a:rPr lang="en-US" sz="1600" dirty="0">
                <a:solidFill>
                  <a:srgbClr val="374151"/>
                </a:solidFill>
                <a:latin typeface="Times New Roman" panose="02020603050405020304" pitchFamily="18" charset="0"/>
                <a:cs typeface="Times New Roman" panose="02020603050405020304" pitchFamily="18" charset="0"/>
              </a:rPr>
              <a:t>From this comparison, we can see that the logistic regression model has the highest accuracy among the three models, followed by the random forest classifier.</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Tx/>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Tx/>
              <a:buChar char="-"/>
            </a:pPr>
            <a:endParaRPr lang="en-A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065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 shot of a graph">
            <a:extLst>
              <a:ext uri="{FF2B5EF4-FFF2-40B4-BE49-F238E27FC236}">
                <a16:creationId xmlns:a16="http://schemas.microsoft.com/office/drawing/2014/main" id="{BA9921A9-DFF8-32F2-B95D-CDD7D83C2C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464134"/>
            <a:ext cx="4513262" cy="3628106"/>
          </a:xfrm>
        </p:spPr>
      </p:pic>
      <p:sp>
        <p:nvSpPr>
          <p:cNvPr id="4" name="Text Placeholder 3">
            <a:extLst>
              <a:ext uri="{FF2B5EF4-FFF2-40B4-BE49-F238E27FC236}">
                <a16:creationId xmlns:a16="http://schemas.microsoft.com/office/drawing/2014/main" id="{2CD959D6-FEB8-9D1A-99D3-45A8384D7FA8}"/>
              </a:ext>
            </a:extLst>
          </p:cNvPr>
          <p:cNvSpPr>
            <a:spLocks noGrp="1"/>
          </p:cNvSpPr>
          <p:nvPr>
            <p:ph type="body" sz="half" idx="2"/>
          </p:nvPr>
        </p:nvSpPr>
        <p:spPr>
          <a:xfrm>
            <a:off x="668190" y="1929385"/>
            <a:ext cx="3854528" cy="2651760"/>
          </a:xfrm>
        </p:spPr>
        <p:txBody>
          <a:bodyPr/>
          <a:lstStyle/>
          <a:p>
            <a:pPr marL="285750" indent="-285750">
              <a:buFontTx/>
              <a:buChar char="-"/>
            </a:pPr>
            <a:r>
              <a:rPr lang="en-US" sz="1600" b="0" i="0" dirty="0">
                <a:solidFill>
                  <a:srgbClr val="374151"/>
                </a:solidFill>
                <a:effectLst/>
                <a:latin typeface="Times New Roman" panose="02020603050405020304" pitchFamily="18" charset="0"/>
                <a:cs typeface="Times New Roman" panose="02020603050405020304" pitchFamily="18" charset="0"/>
              </a:rPr>
              <a:t>The legend will indicate which line corresponds to the train scores and which line corresponds to the test scores.</a:t>
            </a:r>
          </a:p>
          <a:p>
            <a:pPr marL="285750" indent="-285750">
              <a:buFontTx/>
              <a:buChar char="-"/>
            </a:pPr>
            <a:r>
              <a:rPr lang="en-US" sz="1600" b="0" i="0" dirty="0">
                <a:solidFill>
                  <a:srgbClr val="374151"/>
                </a:solidFill>
                <a:effectLst/>
                <a:latin typeface="Times New Roman" panose="02020603050405020304" pitchFamily="18" charset="0"/>
                <a:cs typeface="Times New Roman" panose="02020603050405020304" pitchFamily="18" charset="0"/>
              </a:rPr>
              <a:t>The plot is showing the train scores and test scores for different values of the number of neighbors (</a:t>
            </a:r>
            <a:r>
              <a:rPr lang="en-US" sz="1600" b="0" i="0" dirty="0" err="1">
                <a:solidFill>
                  <a:srgbClr val="374151"/>
                </a:solidFill>
                <a:effectLst/>
                <a:latin typeface="Times New Roman" panose="02020603050405020304" pitchFamily="18" charset="0"/>
                <a:cs typeface="Times New Roman" panose="02020603050405020304" pitchFamily="18" charset="0"/>
              </a:rPr>
              <a:t>n_neighbor</a:t>
            </a:r>
            <a:r>
              <a:rPr lang="en-US" sz="1600" b="0" i="0" dirty="0">
                <a:solidFill>
                  <a:srgbClr val="374151"/>
                </a:solidFill>
                <a:effectLst/>
                <a:latin typeface="Times New Roman" panose="02020603050405020304" pitchFamily="18" charset="0"/>
                <a:cs typeface="Times New Roman" panose="02020603050405020304" pitchFamily="18" charset="0"/>
              </a:rPr>
              <a:t>)</a:t>
            </a:r>
          </a:p>
          <a:p>
            <a:pPr marL="285750" indent="-285750">
              <a:buFontTx/>
              <a:buChar char="-"/>
            </a:pPr>
            <a:r>
              <a:rPr lang="en-US" sz="1600" dirty="0">
                <a:solidFill>
                  <a:srgbClr val="374151"/>
                </a:solidFill>
                <a:latin typeface="Times New Roman" panose="02020603050405020304" pitchFamily="18" charset="0"/>
                <a:cs typeface="Times New Roman" panose="02020603050405020304" pitchFamily="18" charset="0"/>
              </a:rPr>
              <a:t>We can see the maximum KNN score on the test data is 75%</a:t>
            </a:r>
            <a:endParaRPr lang="en-AU"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buFontTx/>
              <a:buChar char="-"/>
            </a:pPr>
            <a:endParaRPr lang="en-AU" dirty="0">
              <a:solidFill>
                <a:srgbClr val="374151"/>
              </a:solidFill>
              <a:latin typeface="Söhne"/>
            </a:endParaRPr>
          </a:p>
          <a:p>
            <a:pPr marL="285750" indent="-285750">
              <a:buFontTx/>
              <a:buChar char="-"/>
            </a:pPr>
            <a:endParaRPr lang="en-US" b="0" i="0" dirty="0">
              <a:solidFill>
                <a:srgbClr val="374151"/>
              </a:solidFill>
              <a:effectLst/>
              <a:latin typeface="Söhne"/>
            </a:endParaRPr>
          </a:p>
        </p:txBody>
      </p:sp>
    </p:spTree>
    <p:extLst>
      <p:ext uri="{BB962C8B-B14F-4D97-AF65-F5344CB8AC3E}">
        <p14:creationId xmlns:p14="http://schemas.microsoft.com/office/powerpoint/2010/main" val="2351134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picture containing text, screenshot, diagram, line&#10;&#10;Description automatically generated">
            <a:extLst>
              <a:ext uri="{FF2B5EF4-FFF2-40B4-BE49-F238E27FC236}">
                <a16:creationId xmlns:a16="http://schemas.microsoft.com/office/drawing/2014/main" id="{AFA5AC37-152F-ACCE-A129-C40B301C142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5102920" y="1696956"/>
            <a:ext cx="3829247" cy="3162463"/>
          </a:xfrm>
          <a:prstGeom prst="rect">
            <a:avLst/>
          </a:prstGeom>
        </p:spPr>
      </p:pic>
      <p:sp>
        <p:nvSpPr>
          <p:cNvPr id="4" name="Text Placeholder 3">
            <a:extLst>
              <a:ext uri="{FF2B5EF4-FFF2-40B4-BE49-F238E27FC236}">
                <a16:creationId xmlns:a16="http://schemas.microsoft.com/office/drawing/2014/main" id="{A45FA4F9-64A9-B99A-997E-88CC787ADC33}"/>
              </a:ext>
            </a:extLst>
          </p:cNvPr>
          <p:cNvSpPr>
            <a:spLocks noGrp="1"/>
          </p:cNvSpPr>
          <p:nvPr>
            <p:ph type="body" sz="half" idx="2"/>
          </p:nvPr>
        </p:nvSpPr>
        <p:spPr>
          <a:xfrm>
            <a:off x="677334" y="1161289"/>
            <a:ext cx="3957349" cy="4880074"/>
          </a:xfrm>
        </p:spPr>
        <p:txBody>
          <a:bodyPr vert="horz" lIns="91440" tIns="45720" rIns="91440" bIns="45720" rtlCol="0">
            <a:normAutofit/>
          </a:bodyPr>
          <a:lstStyle/>
          <a:p>
            <a:endParaRPr lang="en-US" dirty="0"/>
          </a:p>
          <a:p>
            <a:endParaRPr lang="en-US" dirty="0"/>
          </a:p>
          <a:p>
            <a:pPr marL="285750" indent="-285750" algn="just">
              <a:buFontTx/>
              <a:buChar char="-"/>
            </a:pPr>
            <a:r>
              <a:rPr lang="en-US" sz="1600" b="0" i="0" dirty="0">
                <a:solidFill>
                  <a:srgbClr val="374151"/>
                </a:solidFill>
                <a:effectLst/>
                <a:latin typeface="Times New Roman" panose="02020603050405020304" pitchFamily="18" charset="0"/>
                <a:cs typeface="Times New Roman" panose="02020603050405020304" pitchFamily="18" charset="0"/>
              </a:rPr>
              <a:t>The plot makes predictions using the logistic regression model on the test set and visualizes the model's performance using the ROC curve and AUC plot.</a:t>
            </a:r>
          </a:p>
          <a:p>
            <a:pPr marL="285750" indent="-285750" algn="just">
              <a:buFontTx/>
              <a:buChar char="-"/>
            </a:pPr>
            <a:r>
              <a:rPr lang="en-US" sz="1600" b="0" i="0" dirty="0">
                <a:solidFill>
                  <a:srgbClr val="374151"/>
                </a:solidFill>
                <a:effectLst/>
                <a:latin typeface="Times New Roman" panose="02020603050405020304" pitchFamily="18" charset="0"/>
                <a:cs typeface="Times New Roman" panose="02020603050405020304" pitchFamily="18" charset="0"/>
              </a:rPr>
              <a:t>It helps to assess how well the model is able to distinguish between positive and negative instances (heart disease and non-heart disease) and provides an evaluation of the model's predictive accuracy.</a:t>
            </a:r>
            <a:endParaRPr lang="en-US" sz="1600" dirty="0">
              <a:solidFill>
                <a:srgbClr val="374151"/>
              </a:solidFill>
              <a:latin typeface="Times New Roman" panose="02020603050405020304" pitchFamily="18" charset="0"/>
              <a:cs typeface="Times New Roman" panose="02020603050405020304" pitchFamily="18" charset="0"/>
            </a:endParaRPr>
          </a:p>
          <a:p>
            <a:pPr marL="285750" indent="-285750" algn="just">
              <a:buFontTx/>
              <a:buChar char="-"/>
            </a:pPr>
            <a:r>
              <a:rPr lang="en-US" sz="1600" b="0" i="0" dirty="0">
                <a:solidFill>
                  <a:srgbClr val="374151"/>
                </a:solidFill>
                <a:effectLst/>
                <a:latin typeface="Times New Roman" panose="02020603050405020304" pitchFamily="18" charset="0"/>
                <a:cs typeface="Times New Roman" panose="02020603050405020304" pitchFamily="18" charset="0"/>
              </a:rPr>
              <a:t>ROC curve, which shows the trade-off between the true positive rate and the false positive rate at different classification thresholds.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94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graph">
            <a:extLst>
              <a:ext uri="{FF2B5EF4-FFF2-40B4-BE49-F238E27FC236}">
                <a16:creationId xmlns:a16="http://schemas.microsoft.com/office/drawing/2014/main" id="{7A16FC70-DDFD-28AD-DFF0-F1E3EE96DC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7373" y="1776335"/>
            <a:ext cx="3740342" cy="3003704"/>
          </a:xfrm>
        </p:spPr>
      </p:pic>
      <p:sp>
        <p:nvSpPr>
          <p:cNvPr id="4" name="Text Placeholder 3">
            <a:extLst>
              <a:ext uri="{FF2B5EF4-FFF2-40B4-BE49-F238E27FC236}">
                <a16:creationId xmlns:a16="http://schemas.microsoft.com/office/drawing/2014/main" id="{BDEA4872-7BE5-040B-87C6-D850820A27B6}"/>
              </a:ext>
            </a:extLst>
          </p:cNvPr>
          <p:cNvSpPr>
            <a:spLocks noGrp="1"/>
          </p:cNvSpPr>
          <p:nvPr>
            <p:ph type="body" sz="half" idx="2"/>
          </p:nvPr>
        </p:nvSpPr>
        <p:spPr>
          <a:xfrm>
            <a:off x="677334" y="530352"/>
            <a:ext cx="4379298" cy="5175503"/>
          </a:xfrm>
        </p:spPr>
        <p:txBody>
          <a:bodyPr>
            <a:normAutofit/>
          </a:bodyPr>
          <a:lstStyle/>
          <a:p>
            <a:endParaRPr lang="en-AU" dirty="0"/>
          </a:p>
          <a:p>
            <a:endParaRPr lang="en-AU" dirty="0"/>
          </a:p>
          <a:p>
            <a:pPr marL="285750" indent="-285750">
              <a:buFontTx/>
              <a:buChar char="-"/>
            </a:pPr>
            <a:r>
              <a:rPr lang="en-US" sz="1600" b="0" i="0" dirty="0">
                <a:solidFill>
                  <a:srgbClr val="374151"/>
                </a:solidFill>
                <a:effectLst/>
                <a:latin typeface="Times New Roman" panose="02020603050405020304" pitchFamily="18" charset="0"/>
                <a:cs typeface="Times New Roman" panose="02020603050405020304" pitchFamily="18" charset="0"/>
              </a:rPr>
              <a:t>25 true negatives: These are instances correctly classified as not having heart disease.</a:t>
            </a:r>
          </a:p>
          <a:p>
            <a:pPr marL="285750" indent="-285750">
              <a:buFontTx/>
              <a:buChar char="-"/>
            </a:pPr>
            <a:r>
              <a:rPr lang="en-US" sz="1600" b="0" i="0" dirty="0">
                <a:solidFill>
                  <a:srgbClr val="374151"/>
                </a:solidFill>
                <a:effectLst/>
                <a:latin typeface="Times New Roman" panose="02020603050405020304" pitchFamily="18" charset="0"/>
                <a:cs typeface="Times New Roman" panose="02020603050405020304" pitchFamily="18" charset="0"/>
              </a:rPr>
              <a:t>4 false positives: These are instances wrongly classified as having heart disease when they actually do not.</a:t>
            </a:r>
            <a:endParaRPr lang="en-US" sz="1600" dirty="0">
              <a:solidFill>
                <a:srgbClr val="374151"/>
              </a:solidFill>
              <a:latin typeface="Times New Roman" panose="02020603050405020304" pitchFamily="18" charset="0"/>
              <a:cs typeface="Times New Roman" panose="02020603050405020304" pitchFamily="18" charset="0"/>
            </a:endParaRPr>
          </a:p>
          <a:p>
            <a:pPr marL="285750" indent="-285750">
              <a:buFontTx/>
              <a:buChar char="-"/>
            </a:pPr>
            <a:r>
              <a:rPr lang="en-US" sz="1600" b="0" i="0" dirty="0">
                <a:solidFill>
                  <a:srgbClr val="374151"/>
                </a:solidFill>
                <a:effectLst/>
                <a:latin typeface="Times New Roman" panose="02020603050405020304" pitchFamily="18" charset="0"/>
                <a:cs typeface="Times New Roman" panose="02020603050405020304" pitchFamily="18" charset="0"/>
              </a:rPr>
              <a:t>3 false negatives: These are instances wrongly classified as not having heart disease when they actually do have it.</a:t>
            </a:r>
          </a:p>
          <a:p>
            <a:pPr marL="285750" indent="-285750">
              <a:buFontTx/>
              <a:buChar char="-"/>
            </a:pPr>
            <a:r>
              <a:rPr lang="en-US" sz="1600" b="0" i="0" dirty="0">
                <a:solidFill>
                  <a:srgbClr val="374151"/>
                </a:solidFill>
                <a:effectLst/>
                <a:latin typeface="Times New Roman" panose="02020603050405020304" pitchFamily="18" charset="0"/>
                <a:cs typeface="Times New Roman" panose="02020603050405020304" pitchFamily="18" charset="0"/>
              </a:rPr>
              <a:t>29 true positives: These are instances correctly classified as having heart disease.</a:t>
            </a:r>
            <a:endParaRPr lang="en-US" sz="1600" dirty="0">
              <a:solidFill>
                <a:srgbClr val="374151"/>
              </a:solidFill>
              <a:latin typeface="Times New Roman" panose="02020603050405020304" pitchFamily="18" charset="0"/>
              <a:cs typeface="Times New Roman" panose="02020603050405020304" pitchFamily="18" charset="0"/>
            </a:endParaRPr>
          </a:p>
          <a:p>
            <a:pPr marL="285750" indent="-285750">
              <a:buFontTx/>
              <a:buChar char="-"/>
            </a:pPr>
            <a:r>
              <a:rPr lang="en-US" sz="1600" b="0" i="0" dirty="0">
                <a:solidFill>
                  <a:srgbClr val="374151"/>
                </a:solidFill>
                <a:effectLst/>
                <a:latin typeface="Times New Roman" panose="02020603050405020304" pitchFamily="18" charset="0"/>
                <a:cs typeface="Times New Roman" panose="02020603050405020304" pitchFamily="18" charset="0"/>
              </a:rPr>
              <a:t>The confusion matrix provides valuable information about the model's performance, allowing us to evaluate its accuracy, precision, recall, and other performance metrics.</a:t>
            </a:r>
            <a:endParaRPr lang="en-A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93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a:extLst>
              <a:ext uri="{FF2B5EF4-FFF2-40B4-BE49-F238E27FC236}">
                <a16:creationId xmlns:a16="http://schemas.microsoft.com/office/drawing/2014/main" id="{643C5828-D0A4-311C-74AF-CAF2A9CB8A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7624" y="1577137"/>
            <a:ext cx="4244282" cy="2968142"/>
          </a:xfrm>
        </p:spPr>
      </p:pic>
      <p:sp>
        <p:nvSpPr>
          <p:cNvPr id="4" name="Text Placeholder 3">
            <a:extLst>
              <a:ext uri="{FF2B5EF4-FFF2-40B4-BE49-F238E27FC236}">
                <a16:creationId xmlns:a16="http://schemas.microsoft.com/office/drawing/2014/main" id="{7E9E3F93-436C-7A0B-8AF8-3D076E489218}"/>
              </a:ext>
            </a:extLst>
          </p:cNvPr>
          <p:cNvSpPr>
            <a:spLocks noGrp="1"/>
          </p:cNvSpPr>
          <p:nvPr>
            <p:ph type="body" sz="half" idx="2"/>
          </p:nvPr>
        </p:nvSpPr>
        <p:spPr>
          <a:xfrm>
            <a:off x="1260094" y="560578"/>
            <a:ext cx="4459816" cy="8667750"/>
          </a:xfrm>
        </p:spPr>
        <p:txBody>
          <a:bodyPr>
            <a:normAutofit/>
          </a:bodyPr>
          <a:lstStyle/>
          <a:p>
            <a:endParaRPr lang="en-AU" sz="1200" dirty="0">
              <a:latin typeface="Times New Roman" panose="02020603050405020304" pitchFamily="18" charset="0"/>
              <a:cs typeface="Times New Roman" panose="02020603050405020304" pitchFamily="18" charset="0"/>
            </a:endParaRPr>
          </a:p>
          <a:p>
            <a:endParaRPr lang="en-AU" sz="1200" dirty="0">
              <a:latin typeface="Times New Roman" panose="02020603050405020304" pitchFamily="18" charset="0"/>
              <a:cs typeface="Times New Roman" panose="02020603050405020304" pitchFamily="18" charset="0"/>
            </a:endParaRPr>
          </a:p>
          <a:p>
            <a:r>
              <a:rPr lang="en-AU" dirty="0">
                <a:latin typeface="Times New Roman" panose="02020603050405020304" pitchFamily="18" charset="0"/>
                <a:cs typeface="Times New Roman" panose="02020603050405020304" pitchFamily="18" charset="0"/>
              </a:rPr>
              <a:t>-</a:t>
            </a:r>
            <a:r>
              <a:rPr lang="en-US" b="0" i="0" dirty="0">
                <a:solidFill>
                  <a:srgbClr val="374151"/>
                </a:solidFill>
                <a:effectLst/>
                <a:latin typeface="Times New Roman" panose="02020603050405020304" pitchFamily="18" charset="0"/>
                <a:cs typeface="Times New Roman" panose="02020603050405020304" pitchFamily="18" charset="0"/>
              </a:rPr>
              <a:t>For class 0 (no heart disease), the precision is 0.89, which means that 89% of the instances predicted as not having heart disease are correct. For class 1 (heart disease), the precision is 0.88, indicating that 88% of the instances predicted as having heart disease are correct.</a:t>
            </a:r>
            <a:endParaRPr lang="en-AU" b="0" i="0" dirty="0">
              <a:solidFill>
                <a:srgbClr val="374151"/>
              </a:solidFill>
              <a:effectLst/>
              <a:latin typeface="Times New Roman" panose="02020603050405020304" pitchFamily="18" charset="0"/>
              <a:cs typeface="Times New Roman" panose="02020603050405020304" pitchFamily="18" charset="0"/>
            </a:endParaRPr>
          </a:p>
          <a:p>
            <a:r>
              <a:rPr lang="en-AU" dirty="0">
                <a:solidFill>
                  <a:srgbClr val="374151"/>
                </a:solidFill>
                <a:latin typeface="Times New Roman" panose="02020603050405020304" pitchFamily="18" charset="0"/>
                <a:cs typeface="Times New Roman" panose="02020603050405020304" pitchFamily="18" charset="0"/>
              </a:rPr>
              <a:t>-</a:t>
            </a:r>
            <a:r>
              <a:rPr lang="en-US" b="0" i="0" dirty="0">
                <a:solidFill>
                  <a:srgbClr val="374151"/>
                </a:solidFill>
                <a:effectLst/>
                <a:latin typeface="Times New Roman" panose="02020603050405020304" pitchFamily="18" charset="0"/>
                <a:cs typeface="Times New Roman" panose="02020603050405020304" pitchFamily="18" charset="0"/>
              </a:rPr>
              <a:t>he F1-score is the harmonic mean of precision and recall and provides a single metric to assess the balance between precision and recall. It considers both false positives and false negatives. For class 0, the F1-score is 0.88, and for class 1, the F1-score is 0.89.</a:t>
            </a:r>
            <a:endParaRPr lang="en-AU" dirty="0">
              <a:solidFill>
                <a:srgbClr val="374151"/>
              </a:solidFill>
              <a:latin typeface="Times New Roman" panose="02020603050405020304" pitchFamily="18" charset="0"/>
              <a:cs typeface="Times New Roman" panose="02020603050405020304" pitchFamily="18" charset="0"/>
            </a:endParaRPr>
          </a:p>
          <a:p>
            <a:r>
              <a:rPr lang="en-AU" b="0" i="0" dirty="0">
                <a:solidFill>
                  <a:srgbClr val="374151"/>
                </a:solidFill>
                <a:effectLst/>
                <a:latin typeface="Times New Roman" panose="02020603050405020304" pitchFamily="18" charset="0"/>
                <a:cs typeface="Times New Roman" panose="02020603050405020304" pitchFamily="18" charset="0"/>
              </a:rPr>
              <a:t>-</a:t>
            </a:r>
            <a:r>
              <a:rPr lang="en-US" b="0" i="0" dirty="0">
                <a:solidFill>
                  <a:srgbClr val="374151"/>
                </a:solidFill>
                <a:effectLst/>
                <a:latin typeface="Times New Roman" panose="02020603050405020304" pitchFamily="18" charset="0"/>
                <a:cs typeface="Times New Roman" panose="02020603050405020304" pitchFamily="18" charset="0"/>
              </a:rPr>
              <a:t>Support represents the number of instances in each class in the test set</a:t>
            </a:r>
            <a:r>
              <a:rPr lang="en-AU" b="0" i="0" dirty="0">
                <a:solidFill>
                  <a:srgbClr val="374151"/>
                </a:solidFill>
                <a:effectLst/>
                <a:latin typeface="Times New Roman" panose="02020603050405020304" pitchFamily="18" charset="0"/>
                <a:cs typeface="Times New Roman" panose="02020603050405020304" pitchFamily="18" charset="0"/>
              </a:rPr>
              <a:t>.</a:t>
            </a:r>
            <a:r>
              <a:rPr lang="en-US" b="0" i="0" dirty="0">
                <a:solidFill>
                  <a:srgbClr val="374151"/>
                </a:solidFill>
                <a:effectLst/>
                <a:latin typeface="Times New Roman" panose="02020603050405020304" pitchFamily="18" charset="0"/>
                <a:cs typeface="Times New Roman" panose="02020603050405020304" pitchFamily="18" charset="0"/>
              </a:rPr>
              <a:t> For class 0, the support is 29, meaning there are 29 instances of no heart disease in the test set. For class 1, the support is 32, indicating there are 32 instances of heart disease in the test set.</a:t>
            </a:r>
            <a:endParaRPr lang="en-AU" b="0" i="0" dirty="0">
              <a:solidFill>
                <a:srgbClr val="374151"/>
              </a:solidFill>
              <a:effectLst/>
              <a:latin typeface="Times New Roman" panose="02020603050405020304" pitchFamily="18" charset="0"/>
              <a:cs typeface="Times New Roman" panose="02020603050405020304" pitchFamily="18" charset="0"/>
            </a:endParaRPr>
          </a:p>
          <a:p>
            <a:r>
              <a:rPr lang="en-AU" dirty="0">
                <a:solidFill>
                  <a:srgbClr val="374151"/>
                </a:solidFill>
                <a:latin typeface="Times New Roman" panose="02020603050405020304" pitchFamily="18" charset="0"/>
                <a:cs typeface="Times New Roman" panose="02020603050405020304" pitchFamily="18" charset="0"/>
              </a:rPr>
              <a:t>-</a:t>
            </a:r>
            <a:r>
              <a:rPr lang="en-US" b="0" i="0" dirty="0">
                <a:solidFill>
                  <a:srgbClr val="374151"/>
                </a:solidFill>
                <a:effectLst/>
                <a:latin typeface="Times New Roman" panose="02020603050405020304" pitchFamily="18" charset="0"/>
                <a:cs typeface="Times New Roman" panose="02020603050405020304" pitchFamily="18" charset="0"/>
              </a:rPr>
              <a:t>In this case, the accuracy is 0.89, meaning that the model correctly predicts the outcome (heart disease or no heart disease) approximately 89% of the time.</a:t>
            </a:r>
            <a:endParaRPr lang="en-AU" dirty="0">
              <a:solidFill>
                <a:srgbClr val="374151"/>
              </a:solidFill>
              <a:latin typeface="Times New Roman" panose="02020603050405020304" pitchFamily="18" charset="0"/>
              <a:cs typeface="Times New Roman" panose="02020603050405020304" pitchFamily="18" charset="0"/>
            </a:endParaRPr>
          </a:p>
          <a:p>
            <a:r>
              <a:rPr lang="en-US" b="0" i="0" dirty="0">
                <a:solidFill>
                  <a:srgbClr val="374151"/>
                </a:solidFill>
                <a:effectLst/>
                <a:latin typeface="Times New Roman" panose="02020603050405020304" pitchFamily="18" charset="0"/>
                <a:cs typeface="Times New Roman" panose="02020603050405020304" pitchFamily="18" charset="0"/>
              </a:rPr>
              <a:t>-The weighted average calculates the weighted average performance based on the number of instances in each class. In this case, the weighted average for precision, recall, and F1-score is 0.89, considering the support for each class.</a:t>
            </a:r>
            <a:endParaRPr lang="en-AU"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56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a:extLst>
              <a:ext uri="{FF2B5EF4-FFF2-40B4-BE49-F238E27FC236}">
                <a16:creationId xmlns:a16="http://schemas.microsoft.com/office/drawing/2014/main" id="{950F609E-5798-D4EC-B346-A34B80FDD8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139002"/>
            <a:ext cx="4513262" cy="4278371"/>
          </a:xfrm>
        </p:spPr>
      </p:pic>
      <p:sp>
        <p:nvSpPr>
          <p:cNvPr id="4" name="Text Placeholder 3">
            <a:extLst>
              <a:ext uri="{FF2B5EF4-FFF2-40B4-BE49-F238E27FC236}">
                <a16:creationId xmlns:a16="http://schemas.microsoft.com/office/drawing/2014/main" id="{46DE70BF-5C57-441D-3120-3AA6B68F9EAD}"/>
              </a:ext>
            </a:extLst>
          </p:cNvPr>
          <p:cNvSpPr>
            <a:spLocks noGrp="1"/>
          </p:cNvSpPr>
          <p:nvPr>
            <p:ph type="body" sz="half" idx="2"/>
          </p:nvPr>
        </p:nvSpPr>
        <p:spPr>
          <a:xfrm>
            <a:off x="677334" y="767233"/>
            <a:ext cx="4891362" cy="5039207"/>
          </a:xfrm>
        </p:spPr>
        <p:txBody>
          <a:bodyPr>
            <a:normAutofit/>
          </a:bodyPr>
          <a:lstStyle/>
          <a:p>
            <a:endParaRPr lang="en-US" sz="1600" dirty="0">
              <a:solidFill>
                <a:srgbClr val="374151"/>
              </a:solidFill>
              <a:latin typeface="Times New Roman" panose="02020603050405020304" pitchFamily="18" charset="0"/>
              <a:cs typeface="Times New Roman" panose="02020603050405020304" pitchFamily="18" charset="0"/>
            </a:endParaRPr>
          </a:p>
          <a:p>
            <a:endParaRPr lang="en-US" sz="1600" b="0" i="0" dirty="0">
              <a:solidFill>
                <a:srgbClr val="374151"/>
              </a:solidFill>
              <a:effectLst/>
              <a:latin typeface="Times New Roman" panose="02020603050405020304" pitchFamily="18" charset="0"/>
              <a:cs typeface="Times New Roman" panose="02020603050405020304" pitchFamily="18" charset="0"/>
            </a:endParaRPr>
          </a:p>
          <a:p>
            <a:endParaRPr lang="en-US" sz="1600" dirty="0">
              <a:solidFill>
                <a:srgbClr val="374151"/>
              </a:solidFill>
              <a:latin typeface="Times New Roman" panose="02020603050405020304" pitchFamily="18" charset="0"/>
              <a:cs typeface="Times New Roman" panose="02020603050405020304" pitchFamily="18" charset="0"/>
            </a:endParaRPr>
          </a:p>
          <a:p>
            <a:endParaRPr lang="en-US" sz="1600" b="0" i="0" dirty="0">
              <a:solidFill>
                <a:srgbClr val="374151"/>
              </a:solidFill>
              <a:effectLst/>
              <a:latin typeface="Times New Roman" panose="02020603050405020304" pitchFamily="18" charset="0"/>
              <a:cs typeface="Times New Roman" panose="02020603050405020304" pitchFamily="18" charset="0"/>
            </a:endParaRPr>
          </a:p>
          <a:p>
            <a:endParaRPr lang="en-US" sz="1600" dirty="0">
              <a:solidFill>
                <a:srgbClr val="374151"/>
              </a:solidFill>
              <a:latin typeface="Times New Roman" panose="02020603050405020304" pitchFamily="18" charset="0"/>
              <a:cs typeface="Times New Roman" panose="02020603050405020304" pitchFamily="18" charset="0"/>
            </a:endParaRPr>
          </a:p>
          <a:p>
            <a:r>
              <a:rPr lang="en-US" sz="1600" b="0" i="0" dirty="0">
                <a:solidFill>
                  <a:srgbClr val="374151"/>
                </a:solidFill>
                <a:effectLst/>
                <a:latin typeface="Times New Roman" panose="02020603050405020304" pitchFamily="18" charset="0"/>
                <a:cs typeface="Times New Roman" panose="02020603050405020304" pitchFamily="18" charset="0"/>
              </a:rPr>
              <a:t>-The bar chart showing the cross-validated metrics (accuracy, precision, recall, and F1-score) for the classification model.</a:t>
            </a:r>
          </a:p>
        </p:txBody>
      </p:sp>
    </p:spTree>
    <p:extLst>
      <p:ext uri="{BB962C8B-B14F-4D97-AF65-F5344CB8AC3E}">
        <p14:creationId xmlns:p14="http://schemas.microsoft.com/office/powerpoint/2010/main" val="2576887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a:extLst>
              <a:ext uri="{FF2B5EF4-FFF2-40B4-BE49-F238E27FC236}">
                <a16:creationId xmlns:a16="http://schemas.microsoft.com/office/drawing/2014/main" id="{98AC1264-C0E4-CD24-A166-25DF8316D3F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71317" y="1997942"/>
            <a:ext cx="3518081" cy="2082907"/>
          </a:xfrm>
        </p:spPr>
      </p:pic>
      <p:sp>
        <p:nvSpPr>
          <p:cNvPr id="4" name="Content Placeholder 3">
            <a:extLst>
              <a:ext uri="{FF2B5EF4-FFF2-40B4-BE49-F238E27FC236}">
                <a16:creationId xmlns:a16="http://schemas.microsoft.com/office/drawing/2014/main" id="{B5BAAD75-2246-A9BF-D8D0-DF4A00F821CD}"/>
              </a:ext>
            </a:extLst>
          </p:cNvPr>
          <p:cNvSpPr>
            <a:spLocks noGrp="1"/>
          </p:cNvSpPr>
          <p:nvPr>
            <p:ph sz="half" idx="2"/>
          </p:nvPr>
        </p:nvSpPr>
        <p:spPr>
          <a:xfrm>
            <a:off x="1002602" y="713232"/>
            <a:ext cx="6376606" cy="5806439"/>
          </a:xfrm>
        </p:spPr>
        <p:txBody>
          <a:bodyPr>
            <a:normAutofit/>
          </a:bodyPr>
          <a:lstStyle/>
          <a:p>
            <a:pPr marL="0" indent="0">
              <a:buNone/>
            </a:pPr>
            <a:endParaRPr lang="en-AU" sz="1400" dirty="0">
              <a:latin typeface="Times New Roman" panose="02020603050405020304" pitchFamily="18" charset="0"/>
              <a:cs typeface="Times New Roman" panose="02020603050405020304" pitchFamily="18" charset="0"/>
            </a:endParaRPr>
          </a:p>
          <a:p>
            <a:pPr>
              <a:buFontTx/>
              <a:buChar char="-"/>
            </a:pPr>
            <a:r>
              <a:rPr lang="en-US" sz="1400" dirty="0">
                <a:solidFill>
                  <a:srgbClr val="374151"/>
                </a:solidFill>
                <a:latin typeface="Times New Roman" panose="02020603050405020304" pitchFamily="18" charset="0"/>
                <a:cs typeface="Times New Roman" panose="02020603050405020304" pitchFamily="18" charset="0"/>
              </a:rPr>
              <a:t>The</a:t>
            </a:r>
            <a:r>
              <a:rPr lang="en-US" sz="1400" b="0" i="0" dirty="0">
                <a:solidFill>
                  <a:srgbClr val="374151"/>
                </a:solidFill>
                <a:effectLst/>
                <a:latin typeface="Times New Roman" panose="02020603050405020304" pitchFamily="18" charset="0"/>
                <a:cs typeface="Times New Roman" panose="02020603050405020304" pitchFamily="18" charset="0"/>
              </a:rPr>
              <a:t> table shows the distribution of 'target' values for different levels of 'slope'. It provides insights into how the presence of heart disease (target = 1) varies with different slope levels. For example, it indicates that when 'slope' = 0, there are more instances with target = 1 compared to instances with target = 0.</a:t>
            </a:r>
            <a:endParaRPr lang="en-AU" sz="1400" dirty="0">
              <a:solidFill>
                <a:srgbClr val="374151"/>
              </a:solidFill>
              <a:latin typeface="Times New Roman" panose="02020603050405020304" pitchFamily="18" charset="0"/>
              <a:cs typeface="Times New Roman" panose="02020603050405020304" pitchFamily="18" charset="0"/>
            </a:endParaRPr>
          </a:p>
          <a:p>
            <a:pPr>
              <a:buFontTx/>
              <a:buChar char="-"/>
            </a:pPr>
            <a:r>
              <a:rPr lang="en-US" sz="1400" b="0" i="0" dirty="0">
                <a:solidFill>
                  <a:srgbClr val="374151"/>
                </a:solidFill>
                <a:effectLst/>
                <a:latin typeface="Times New Roman" panose="02020603050405020304" pitchFamily="18" charset="0"/>
                <a:cs typeface="Times New Roman" panose="02020603050405020304" pitchFamily="18" charset="0"/>
              </a:rPr>
              <a:t>For 'slope' = 0:</a:t>
            </a: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       There are 12 instances with 'slope' = 0       and 'target' = 0 (indicating no heart disease).</a:t>
            </a: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        There are 9 instances with 'slope' = 0 and 'target' = 1 (indicating the presence of heart disease).</a:t>
            </a:r>
          </a:p>
          <a:p>
            <a:pPr marL="0" indent="0" algn="l">
              <a:buNone/>
            </a:pPr>
            <a:r>
              <a:rPr lang="en-US" sz="1400" dirty="0">
                <a:solidFill>
                  <a:srgbClr val="374151"/>
                </a:solidFill>
                <a:latin typeface="Times New Roman" panose="02020603050405020304" pitchFamily="18" charset="0"/>
                <a:cs typeface="Times New Roman" panose="02020603050405020304" pitchFamily="18" charset="0"/>
              </a:rPr>
              <a:t>-        </a:t>
            </a:r>
            <a:r>
              <a:rPr lang="en-US" sz="1400" b="0" i="0" dirty="0">
                <a:solidFill>
                  <a:srgbClr val="374151"/>
                </a:solidFill>
                <a:effectLst/>
                <a:latin typeface="Times New Roman" panose="02020603050405020304" pitchFamily="18" charset="0"/>
                <a:cs typeface="Times New Roman" panose="02020603050405020304" pitchFamily="18" charset="0"/>
              </a:rPr>
              <a:t>For 'slope' = 1:</a:t>
            </a: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         There are 91 instances with 'slope' = 1 and 'target' = 0.</a:t>
            </a: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         There are 49 instances with 'slope' = 1 and 'target' = 1.</a:t>
            </a:r>
          </a:p>
          <a:p>
            <a:pPr marL="0" indent="0" algn="l">
              <a:buNone/>
            </a:pPr>
            <a:r>
              <a:rPr lang="en-US" sz="1400" dirty="0">
                <a:solidFill>
                  <a:srgbClr val="374151"/>
                </a:solidFill>
                <a:latin typeface="Times New Roman" panose="02020603050405020304" pitchFamily="18" charset="0"/>
                <a:cs typeface="Times New Roman" panose="02020603050405020304" pitchFamily="18" charset="0"/>
              </a:rPr>
              <a:t>-        </a:t>
            </a:r>
            <a:r>
              <a:rPr lang="en-US" sz="1400" b="0" i="0" dirty="0">
                <a:solidFill>
                  <a:srgbClr val="374151"/>
                </a:solidFill>
                <a:effectLst/>
                <a:latin typeface="Times New Roman" panose="02020603050405020304" pitchFamily="18" charset="0"/>
                <a:cs typeface="Times New Roman" panose="02020603050405020304" pitchFamily="18" charset="0"/>
              </a:rPr>
              <a:t>For 'slope' = 2:</a:t>
            </a: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         There are 35 instances with 'slope' = 2 and 'target' = 0.</a:t>
            </a:r>
          </a:p>
          <a:p>
            <a:pPr marL="0" indent="0" algn="l">
              <a:buNone/>
            </a:pPr>
            <a:r>
              <a:rPr lang="en-US" sz="1400" b="0" i="0" dirty="0">
                <a:solidFill>
                  <a:srgbClr val="374151"/>
                </a:solidFill>
                <a:effectLst/>
                <a:latin typeface="Times New Roman" panose="02020603050405020304" pitchFamily="18" charset="0"/>
                <a:cs typeface="Times New Roman" panose="02020603050405020304" pitchFamily="18" charset="0"/>
              </a:rPr>
              <a:t>         There are 107 instances with 'slope' = 2 and 'target' = 1.</a:t>
            </a:r>
          </a:p>
          <a:p>
            <a:pPr marL="0" indent="0" algn="l">
              <a:buNone/>
            </a:pPr>
            <a:endParaRPr lang="en-US" sz="1400" b="0" i="0" dirty="0">
              <a:solidFill>
                <a:srgbClr val="374151"/>
              </a:solidFill>
              <a:effectLst/>
              <a:latin typeface="Times New Roman" panose="02020603050405020304" pitchFamily="18" charset="0"/>
              <a:cs typeface="Times New Roman" panose="02020603050405020304" pitchFamily="18" charset="0"/>
            </a:endParaRPr>
          </a:p>
          <a:p>
            <a:pPr>
              <a:buFontTx/>
              <a:buChar char="-"/>
            </a:pPr>
            <a:endParaRPr lang="en-A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1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3FC7A-1A01-0CC4-ED88-40596BFF7719}"/>
              </a:ext>
            </a:extLst>
          </p:cNvPr>
          <p:cNvSpPr>
            <a:spLocks noGrp="1"/>
          </p:cNvSpPr>
          <p:nvPr>
            <p:ph sz="half" idx="1"/>
          </p:nvPr>
        </p:nvSpPr>
        <p:spPr>
          <a:xfrm>
            <a:off x="880488" y="859535"/>
            <a:ext cx="5422246" cy="5350433"/>
          </a:xfrm>
        </p:spPr>
        <p:txBody>
          <a:bodyPr vert="horz" lIns="91440" tIns="45720" rIns="91440" bIns="45720" rtlCol="0">
            <a:normAutofit/>
          </a:bodyPr>
          <a:lstStyle/>
          <a:p>
            <a:pPr marL="0" indent="0">
              <a:buNone/>
            </a:pPr>
            <a:endParaRPr lang="en-US" sz="1400" dirty="0">
              <a:solidFill>
                <a:schemeClr val="bg1"/>
              </a:solidFill>
              <a:latin typeface="Times New Roman" panose="02020603050405020304" pitchFamily="18" charset="0"/>
              <a:cs typeface="Times New Roman" panose="02020603050405020304" pitchFamily="18" charset="0"/>
            </a:endParaRPr>
          </a:p>
          <a:p>
            <a:pPr>
              <a:buFontTx/>
              <a:buChar char="-"/>
            </a:pPr>
            <a:r>
              <a:rPr lang="en-US" sz="1400" b="0" i="0" dirty="0">
                <a:solidFill>
                  <a:srgbClr val="374151"/>
                </a:solidFill>
                <a:effectLst/>
                <a:latin typeface="Times New Roman" panose="02020603050405020304" pitchFamily="18" charset="0"/>
                <a:cs typeface="Times New Roman" panose="02020603050405020304" pitchFamily="18" charset="0"/>
              </a:rPr>
              <a:t>The values in the table represent the counts of instances that fall into each combination of 'sex' and 'target' categories.</a:t>
            </a:r>
          </a:p>
          <a:p>
            <a:pPr algn="l"/>
            <a:r>
              <a:rPr lang="en-US" sz="1400" b="0" i="0" dirty="0">
                <a:solidFill>
                  <a:srgbClr val="374151"/>
                </a:solidFill>
                <a:effectLst/>
                <a:latin typeface="Times New Roman" panose="02020603050405020304" pitchFamily="18" charset="0"/>
                <a:cs typeface="Times New Roman" panose="02020603050405020304" pitchFamily="18" charset="0"/>
              </a:rPr>
              <a:t>For 'sex' = 0:</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There are 24 instances with 'sex' = 0 and 'target' = 0 (indicating no heart disease).</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There are 72 instances with 'sex' = 0 and 'target' = 1 (indicating the presence of heart disease).</a:t>
            </a:r>
          </a:p>
          <a:p>
            <a:pPr algn="l"/>
            <a:r>
              <a:rPr lang="en-US" sz="1400" b="0" i="0" dirty="0">
                <a:solidFill>
                  <a:srgbClr val="374151"/>
                </a:solidFill>
                <a:effectLst/>
                <a:latin typeface="Times New Roman" panose="02020603050405020304" pitchFamily="18" charset="0"/>
                <a:cs typeface="Times New Roman" panose="02020603050405020304" pitchFamily="18" charset="0"/>
              </a:rPr>
              <a:t>For 'sex' = 1:</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There are 114 instances with 'sex' = 1 and 'target' = 0.</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There are 93 instances with 'sex' = 1 and 'target' = 1.</a:t>
            </a:r>
          </a:p>
          <a:p>
            <a:pPr algn="l">
              <a:buFontTx/>
              <a:buChar char="-"/>
            </a:pPr>
            <a:r>
              <a:rPr lang="en-US" sz="1400" b="0" i="0" dirty="0">
                <a:solidFill>
                  <a:srgbClr val="000000"/>
                </a:solidFill>
                <a:effectLst/>
                <a:latin typeface="Times New Roman" panose="02020603050405020304" pitchFamily="18" charset="0"/>
                <a:cs typeface="Times New Roman" panose="02020603050405020304" pitchFamily="18" charset="0"/>
              </a:rPr>
              <a:t>based on the </a:t>
            </a:r>
            <a:r>
              <a:rPr lang="en-US" sz="1400" b="0" i="0" dirty="0" err="1">
                <a:solidFill>
                  <a:srgbClr val="000000"/>
                </a:solidFill>
                <a:effectLst/>
                <a:latin typeface="Times New Roman" panose="02020603050405020304" pitchFamily="18" charset="0"/>
                <a:cs typeface="Times New Roman" panose="02020603050405020304" pitchFamily="18" charset="0"/>
              </a:rPr>
              <a:t>coef</a:t>
            </a:r>
            <a:r>
              <a:rPr lang="en-US" sz="1400" b="0" i="0" dirty="0">
                <a:solidFill>
                  <a:srgbClr val="000000"/>
                </a:solidFill>
                <a:effectLst/>
                <a:latin typeface="Times New Roman" panose="02020603050405020304" pitchFamily="18" charset="0"/>
                <a:cs typeface="Times New Roman" panose="02020603050405020304" pitchFamily="18" charset="0"/>
              </a:rPr>
              <a:t>_, the higher the value of sex (0 =&gt; 1), the model tends to predict lower value.</a:t>
            </a:r>
            <a:endParaRPr lang="en-US" sz="1400" dirty="0">
              <a:solidFill>
                <a:srgbClr val="374151"/>
              </a:solidFill>
              <a:latin typeface="Times New Roman" panose="02020603050405020304" pitchFamily="18" charset="0"/>
              <a:cs typeface="Times New Roman" panose="02020603050405020304" pitchFamily="18" charset="0"/>
            </a:endParaRPr>
          </a:p>
          <a:p>
            <a:pPr algn="l">
              <a:buFontTx/>
              <a:buChar char="-"/>
            </a:pPr>
            <a:r>
              <a:rPr lang="en-US" sz="1400" b="0" i="0" dirty="0">
                <a:solidFill>
                  <a:srgbClr val="000000"/>
                </a:solidFill>
                <a:effectLst/>
                <a:latin typeface="Times New Roman" panose="02020603050405020304" pitchFamily="18" charset="0"/>
                <a:cs typeface="Times New Roman" panose="02020603050405020304" pitchFamily="18" charset="0"/>
              </a:rPr>
              <a:t>For Sex 0 (female), Target changes from 0 =&gt; 1 is 72/24 = 3.0</a:t>
            </a:r>
          </a:p>
          <a:p>
            <a:pPr algn="l">
              <a:buFontTx/>
              <a:buChar char="-"/>
            </a:pPr>
            <a:r>
              <a:rPr lang="en-US" sz="1400" b="0" i="0" dirty="0">
                <a:solidFill>
                  <a:srgbClr val="000000"/>
                </a:solidFill>
                <a:effectLst/>
                <a:latin typeface="Times New Roman" panose="02020603050405020304" pitchFamily="18" charset="0"/>
                <a:cs typeface="Times New Roman" panose="02020603050405020304" pitchFamily="18" charset="0"/>
              </a:rPr>
              <a:t>For Sex 1 (male), Target changes from 0 =&gt; 1 is 93/114 = 0.81</a:t>
            </a:r>
          </a:p>
          <a:p>
            <a:pPr algn="l">
              <a:buFontTx/>
              <a:buChar char="-"/>
            </a:pPr>
            <a:r>
              <a:rPr lang="en-US" sz="1400" b="0" i="0" dirty="0">
                <a:solidFill>
                  <a:srgbClr val="000000"/>
                </a:solidFill>
                <a:effectLst/>
                <a:latin typeface="Times New Roman" panose="02020603050405020304" pitchFamily="18" charset="0"/>
                <a:cs typeface="Times New Roman" panose="02020603050405020304" pitchFamily="18" charset="0"/>
              </a:rPr>
              <a:t>So,</a:t>
            </a:r>
            <a:r>
              <a:rPr lang="en-US" sz="1400" dirty="0">
                <a:solidFill>
                  <a:srgbClr val="000000"/>
                </a:solidFill>
                <a:latin typeface="Times New Roman" panose="02020603050405020304" pitchFamily="18" charset="0"/>
                <a:cs typeface="Times New Roman" panose="02020603050405020304" pitchFamily="18" charset="0"/>
              </a:rPr>
              <a:t> </a:t>
            </a:r>
            <a:r>
              <a:rPr lang="en-US" sz="1400" b="0" i="0" dirty="0">
                <a:solidFill>
                  <a:srgbClr val="000000"/>
                </a:solidFill>
                <a:effectLst/>
                <a:latin typeface="Times New Roman" panose="02020603050405020304" pitchFamily="18" charset="0"/>
                <a:cs typeface="Times New Roman" panose="02020603050405020304" pitchFamily="18" charset="0"/>
              </a:rPr>
              <a:t>the value got decrease from 3.0 to 0.8157894736842105.</a:t>
            </a:r>
            <a:endParaRPr lang="en-US" sz="1400" b="0" i="0" dirty="0">
              <a:solidFill>
                <a:srgbClr val="374151"/>
              </a:solidFill>
              <a:effectLst/>
              <a:latin typeface="Times New Roman" panose="02020603050405020304" pitchFamily="18" charset="0"/>
              <a:cs typeface="Times New Roman" panose="02020603050405020304" pitchFamily="18" charset="0"/>
            </a:endParaRPr>
          </a:p>
          <a:p>
            <a:pPr>
              <a:buFontTx/>
              <a:buChar char="-"/>
            </a:pPr>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descr="A screenshot of a computer&#10;&#10;Description automatically generated with low confidence">
            <a:extLst>
              <a:ext uri="{FF2B5EF4-FFF2-40B4-BE49-F238E27FC236}">
                <a16:creationId xmlns:a16="http://schemas.microsoft.com/office/drawing/2014/main" id="{F0C4575F-28CE-9444-AF7C-FEE3A61119D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14054" y="859536"/>
            <a:ext cx="3956965" cy="4900269"/>
          </a:xfrm>
          <a:prstGeom prst="rect">
            <a:avLst/>
          </a:prstGeom>
        </p:spPr>
      </p:pic>
    </p:spTree>
    <p:extLst>
      <p:ext uri="{BB962C8B-B14F-4D97-AF65-F5344CB8AC3E}">
        <p14:creationId xmlns:p14="http://schemas.microsoft.com/office/powerpoint/2010/main" val="1697865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1286-E6B3-5C49-D89E-00469F7577DE}"/>
              </a:ext>
            </a:extLst>
          </p:cNvPr>
          <p:cNvSpPr>
            <a:spLocks noGrp="1"/>
          </p:cNvSpPr>
          <p:nvPr>
            <p:ph type="title"/>
          </p:nvPr>
        </p:nvSpPr>
        <p:spPr>
          <a:xfrm>
            <a:off x="1289584" y="2156349"/>
            <a:ext cx="8596668" cy="2821167"/>
          </a:xfrm>
        </p:spPr>
        <p:txBody>
          <a:bodyPr>
            <a:noAutofit/>
          </a:bodyPr>
          <a:lstStyle/>
          <a:p>
            <a:pPr algn="ctr"/>
            <a:r>
              <a:rPr lang="en-AU" sz="5400" dirty="0"/>
              <a:t>End of Heart </a:t>
            </a:r>
            <a:r>
              <a:rPr lang="en-AU" sz="5400" i="1" dirty="0"/>
              <a:t>Disease Prediction using Machine Learning </a:t>
            </a:r>
          </a:p>
        </p:txBody>
      </p:sp>
    </p:spTree>
    <p:extLst>
      <p:ext uri="{BB962C8B-B14F-4D97-AF65-F5344CB8AC3E}">
        <p14:creationId xmlns:p14="http://schemas.microsoft.com/office/powerpoint/2010/main" val="198268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75AD-8134-9554-CDE0-C40A35F10FD6}"/>
              </a:ext>
            </a:extLst>
          </p:cNvPr>
          <p:cNvSpPr>
            <a:spLocks noGrp="1"/>
          </p:cNvSpPr>
          <p:nvPr>
            <p:ph type="title"/>
          </p:nvPr>
        </p:nvSpPr>
        <p:spPr>
          <a:xfrm>
            <a:off x="677334" y="713232"/>
            <a:ext cx="10505778" cy="5266944"/>
          </a:xfrm>
        </p:spPr>
        <p:txBody>
          <a:bodyPr>
            <a:normAutofit/>
          </a:bodyPr>
          <a:lstStyle/>
          <a:p>
            <a:r>
              <a:rPr lang="en-US" sz="3100" dirty="0">
                <a:latin typeface="Times New Roman" panose="02020603050405020304" pitchFamily="18" charset="0"/>
                <a:cs typeface="Times New Roman" panose="02020603050405020304" pitchFamily="18" charset="0"/>
              </a:rPr>
              <a:t>Python </a:t>
            </a:r>
            <a:r>
              <a:rPr lang="en-US" sz="3100" b="0" i="0" dirty="0">
                <a:effectLst/>
                <a:latin typeface="Times New Roman" panose="02020603050405020304" pitchFamily="18" charset="0"/>
                <a:cs typeface="Times New Roman" panose="02020603050405020304" pitchFamily="18" charset="0"/>
              </a:rPr>
              <a:t>notebook uses various Python based machine learning and data science libraries in an attempt to build a machine learning model capable of predicting whether someone has a Heart Disease based on their medical attributes.</a:t>
            </a:r>
            <a:br>
              <a:rPr lang="en-US" sz="3100" b="0" i="0" dirty="0">
                <a:effectLst/>
                <a:latin typeface="Times New Roman" panose="02020603050405020304" pitchFamily="18" charset="0"/>
                <a:cs typeface="Times New Roman" panose="02020603050405020304" pitchFamily="18" charset="0"/>
              </a:rPr>
            </a:br>
            <a:br>
              <a:rPr lang="en-US" sz="3100" b="0" i="0" dirty="0">
                <a:effectLst/>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 have  considered the </a:t>
            </a:r>
            <a:r>
              <a:rPr lang="en-US" sz="2400" b="0" i="0" dirty="0">
                <a:effectLst/>
                <a:latin typeface="Times New Roman" panose="02020603050405020304" pitchFamily="18" charset="0"/>
                <a:cs typeface="Times New Roman" panose="02020603050405020304" pitchFamily="18" charset="0"/>
              </a:rPr>
              <a:t>following approach:</a:t>
            </a:r>
            <a:br>
              <a:rPr lang="en-US" sz="3100" b="0" i="0" dirty="0">
                <a:effectLst/>
                <a:latin typeface="Times New Roman" panose="02020603050405020304" pitchFamily="18" charset="0"/>
                <a:cs typeface="Times New Roman" panose="02020603050405020304" pitchFamily="18" charset="0"/>
              </a:rPr>
            </a:br>
            <a:r>
              <a:rPr lang="en-US" sz="1600" b="1" i="0" dirty="0">
                <a:effectLst/>
                <a:latin typeface="Times New Roman" panose="02020603050405020304" pitchFamily="18" charset="0"/>
                <a:cs typeface="Times New Roman" panose="02020603050405020304" pitchFamily="18" charset="0"/>
              </a:rPr>
              <a:t>                        </a:t>
            </a:r>
            <a:br>
              <a:rPr lang="en-US" sz="1600" b="1" i="0" dirty="0">
                <a:effectLst/>
                <a:latin typeface="Times New Roman" panose="02020603050405020304" pitchFamily="18" charset="0"/>
                <a:cs typeface="Times New Roman" panose="02020603050405020304" pitchFamily="18" charset="0"/>
              </a:rPr>
            </a:br>
            <a:r>
              <a:rPr lang="en-US" sz="1600" b="1" i="0" dirty="0">
                <a:effectLst/>
                <a:latin typeface="Times New Roman" panose="02020603050405020304" pitchFamily="18" charset="0"/>
                <a:cs typeface="Times New Roman" panose="02020603050405020304" pitchFamily="18" charset="0"/>
              </a:rPr>
              <a:t>                         1. Problem Definition</a:t>
            </a:r>
            <a:br>
              <a:rPr lang="en-US" sz="1600" b="1" i="0" dirty="0">
                <a:effectLst/>
                <a:latin typeface="Times New Roman" panose="02020603050405020304" pitchFamily="18" charset="0"/>
                <a:cs typeface="Times New Roman" panose="02020603050405020304" pitchFamily="18" charset="0"/>
              </a:rPr>
            </a:br>
            <a:r>
              <a:rPr lang="en-US" sz="1600" b="1" i="0" dirty="0">
                <a:effectLst/>
                <a:latin typeface="Times New Roman" panose="02020603050405020304" pitchFamily="18" charset="0"/>
                <a:cs typeface="Times New Roman" panose="02020603050405020304" pitchFamily="18" charset="0"/>
              </a:rPr>
              <a:t>                         2. Data</a:t>
            </a:r>
            <a:br>
              <a:rPr lang="en-US" sz="1600" b="1" i="0" dirty="0">
                <a:effectLst/>
                <a:latin typeface="Times New Roman" panose="02020603050405020304" pitchFamily="18" charset="0"/>
                <a:cs typeface="Times New Roman" panose="02020603050405020304" pitchFamily="18" charset="0"/>
              </a:rPr>
            </a:br>
            <a:r>
              <a:rPr lang="en-US" sz="1600" b="1" i="0" dirty="0">
                <a:effectLst/>
                <a:latin typeface="Times New Roman" panose="02020603050405020304" pitchFamily="18" charset="0"/>
                <a:cs typeface="Times New Roman" panose="02020603050405020304" pitchFamily="18" charset="0"/>
              </a:rPr>
              <a:t>                         3. Evaluation</a:t>
            </a:r>
            <a:br>
              <a:rPr lang="en-US" sz="1600" b="1" i="0" dirty="0">
                <a:effectLst/>
                <a:latin typeface="Times New Roman" panose="02020603050405020304" pitchFamily="18" charset="0"/>
                <a:cs typeface="Times New Roman" panose="02020603050405020304" pitchFamily="18" charset="0"/>
              </a:rPr>
            </a:br>
            <a:r>
              <a:rPr lang="en-US" sz="1600" b="1" i="0" dirty="0">
                <a:effectLst/>
                <a:latin typeface="Times New Roman" panose="02020603050405020304" pitchFamily="18" charset="0"/>
                <a:cs typeface="Times New Roman" panose="02020603050405020304" pitchFamily="18" charset="0"/>
              </a:rPr>
              <a:t>                         4. Features</a:t>
            </a:r>
            <a:br>
              <a:rPr lang="en-US" sz="1600" b="1" i="0" dirty="0">
                <a:effectLst/>
                <a:latin typeface="Times New Roman" panose="02020603050405020304" pitchFamily="18" charset="0"/>
                <a:cs typeface="Times New Roman" panose="02020603050405020304" pitchFamily="18" charset="0"/>
              </a:rPr>
            </a:br>
            <a:r>
              <a:rPr lang="en-US" sz="1600" b="1" i="0" dirty="0">
                <a:effectLst/>
                <a:latin typeface="Times New Roman" panose="02020603050405020304" pitchFamily="18" charset="0"/>
                <a:cs typeface="Times New Roman" panose="02020603050405020304" pitchFamily="18" charset="0"/>
              </a:rPr>
              <a:t>                         5. Modelling</a:t>
            </a:r>
            <a:br>
              <a:rPr lang="en-US" sz="1600" b="1" i="0" dirty="0">
                <a:effectLst/>
                <a:latin typeface="Times New Roman" panose="02020603050405020304" pitchFamily="18" charset="0"/>
                <a:cs typeface="Times New Roman" panose="02020603050405020304" pitchFamily="18" charset="0"/>
              </a:rPr>
            </a:br>
            <a:r>
              <a:rPr lang="en-US" sz="1600" b="1" i="0" dirty="0">
                <a:effectLst/>
                <a:latin typeface="Times New Roman" panose="02020603050405020304" pitchFamily="18" charset="0"/>
                <a:cs typeface="Times New Roman" panose="02020603050405020304" pitchFamily="18" charset="0"/>
              </a:rPr>
              <a:t>                         6. </a:t>
            </a:r>
            <a:r>
              <a:rPr lang="en-US" sz="1600" b="1" dirty="0">
                <a:latin typeface="Times New Roman" panose="02020603050405020304" pitchFamily="18" charset="0"/>
                <a:cs typeface="Times New Roman" panose="02020603050405020304" pitchFamily="18" charset="0"/>
              </a:rPr>
              <a:t>Experimentation</a:t>
            </a:r>
            <a:br>
              <a:rPr lang="en-US" sz="1600" b="1" i="0" dirty="0">
                <a:effectLst/>
                <a:latin typeface="-apple-system"/>
              </a:rPr>
            </a:br>
            <a:endParaRPr lang="en-AU" sz="1600" b="1" dirty="0"/>
          </a:p>
        </p:txBody>
      </p:sp>
    </p:spTree>
    <p:extLst>
      <p:ext uri="{BB962C8B-B14F-4D97-AF65-F5344CB8AC3E}">
        <p14:creationId xmlns:p14="http://schemas.microsoft.com/office/powerpoint/2010/main" val="161261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1BADE1-D5F3-15E6-F71D-85A97FA92C01}"/>
              </a:ext>
            </a:extLst>
          </p:cNvPr>
          <p:cNvSpPr>
            <a:spLocks noGrp="1"/>
          </p:cNvSpPr>
          <p:nvPr>
            <p:ph sz="half" idx="1"/>
          </p:nvPr>
        </p:nvSpPr>
        <p:spPr>
          <a:xfrm>
            <a:off x="677334" y="1389888"/>
            <a:ext cx="4184035" cy="4651473"/>
          </a:xfrm>
        </p:spPr>
        <p:txBody>
          <a:bodyPr/>
          <a:lstStyle/>
          <a:p>
            <a:pPr marL="0" indent="0" algn="l">
              <a:buNone/>
            </a:pPr>
            <a:r>
              <a:rPr lang="en-US" b="1" i="0" u="sng" dirty="0">
                <a:solidFill>
                  <a:srgbClr val="374151"/>
                </a:solidFill>
                <a:effectLst/>
                <a:latin typeface="Times New Roman" panose="02020603050405020304" pitchFamily="18" charset="0"/>
                <a:cs typeface="Times New Roman" panose="02020603050405020304" pitchFamily="18" charset="0"/>
              </a:rPr>
              <a:t>1. Problem Definition:</a:t>
            </a:r>
          </a:p>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 The objective is to develop a machine learning model using Python libraries that can accurately predict whether a person has heart disease or not. </a:t>
            </a:r>
          </a:p>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 This model aims to assist in the early detection and diagnosis of heart disease, facilitating timely medical intervention.</a:t>
            </a:r>
          </a:p>
          <a:p>
            <a:endParaRPr lang="en-AU" dirty="0"/>
          </a:p>
        </p:txBody>
      </p:sp>
      <p:sp>
        <p:nvSpPr>
          <p:cNvPr id="4" name="Content Placeholder 3">
            <a:extLst>
              <a:ext uri="{FF2B5EF4-FFF2-40B4-BE49-F238E27FC236}">
                <a16:creationId xmlns:a16="http://schemas.microsoft.com/office/drawing/2014/main" id="{A696EDB9-5613-04CE-FA04-E38E55978C35}"/>
              </a:ext>
            </a:extLst>
          </p:cNvPr>
          <p:cNvSpPr>
            <a:spLocks noGrp="1"/>
          </p:cNvSpPr>
          <p:nvPr>
            <p:ph sz="half" idx="2"/>
          </p:nvPr>
        </p:nvSpPr>
        <p:spPr>
          <a:xfrm>
            <a:off x="5089970" y="1389889"/>
            <a:ext cx="4184034" cy="4651474"/>
          </a:xfrm>
        </p:spPr>
        <p:txBody>
          <a:bodyPr/>
          <a:lstStyle/>
          <a:p>
            <a:pPr marL="0" indent="0" algn="just">
              <a:buNone/>
            </a:pPr>
            <a:r>
              <a:rPr lang="en-US" b="1" i="0" u="sng" dirty="0">
                <a:solidFill>
                  <a:srgbClr val="374151"/>
                </a:solidFill>
                <a:effectLst/>
                <a:latin typeface="Times New Roman" panose="02020603050405020304" pitchFamily="18" charset="0"/>
                <a:cs typeface="Times New Roman" panose="02020603050405020304" pitchFamily="18" charset="0"/>
              </a:rPr>
              <a:t>2. Data:</a:t>
            </a:r>
          </a:p>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 The dataset comprises medical attributes of individuals, such as age, blood pressure, cholesterol levels, etc., which are considered relevant indicators of heart disease. </a:t>
            </a:r>
          </a:p>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 These attributes serve as inputs to train and evaluate the machine learning model.</a:t>
            </a:r>
          </a:p>
          <a:p>
            <a:pPr marL="0" indent="0" algn="just">
              <a:buNone/>
            </a:pPr>
            <a:r>
              <a:rPr lang="en-US" dirty="0">
                <a:solidFill>
                  <a:srgbClr val="374151"/>
                </a:solidFill>
                <a:latin typeface="Times New Roman" panose="02020603050405020304" pitchFamily="18" charset="0"/>
                <a:cs typeface="Times New Roman" panose="02020603050405020304" pitchFamily="18" charset="0"/>
              </a:rPr>
              <a:t>- Data taken from </a:t>
            </a:r>
            <a:r>
              <a:rPr lang="en-US" b="1" dirty="0">
                <a:solidFill>
                  <a:srgbClr val="374151"/>
                </a:solidFill>
                <a:latin typeface="Times New Roman" panose="02020603050405020304" pitchFamily="18" charset="0"/>
                <a:cs typeface="Times New Roman" panose="02020603050405020304" pitchFamily="18" charset="0"/>
              </a:rPr>
              <a:t>https://www.kaggle.com/datasets/abhinashjena/heartdiseasecsv</a:t>
            </a:r>
            <a:endParaRPr lang="en-US" b="1" i="0" dirty="0">
              <a:solidFill>
                <a:srgbClr val="374151"/>
              </a:solidFill>
              <a:effectLst/>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22985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DFFC54-98B0-8B34-D03C-531945EF6838}"/>
              </a:ext>
            </a:extLst>
          </p:cNvPr>
          <p:cNvSpPr>
            <a:spLocks noGrp="1"/>
          </p:cNvSpPr>
          <p:nvPr>
            <p:ph sz="half" idx="1"/>
          </p:nvPr>
        </p:nvSpPr>
        <p:spPr>
          <a:xfrm>
            <a:off x="677334" y="1143000"/>
            <a:ext cx="4184035" cy="4898362"/>
          </a:xfrm>
        </p:spPr>
        <p:txBody>
          <a:bodyPr/>
          <a:lstStyle/>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3. Evaluation:</a:t>
            </a:r>
          </a:p>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  The performance of the machine learning model will be evaluated using appropriate metrics, such as accuracy, precision, recall, or F1-score. </a:t>
            </a:r>
          </a:p>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  The evaluation will measure how well the model can classify individuals correctly as having a heart disease or not, providing insights into its effectiveness and reliability.</a:t>
            </a:r>
          </a:p>
          <a:p>
            <a:endParaRPr lang="en-AU"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CA5ABA4-9C1D-6ACC-3213-285A6B0D8D02}"/>
              </a:ext>
            </a:extLst>
          </p:cNvPr>
          <p:cNvSpPr>
            <a:spLocks noGrp="1"/>
          </p:cNvSpPr>
          <p:nvPr>
            <p:ph sz="half" idx="2"/>
          </p:nvPr>
        </p:nvSpPr>
        <p:spPr>
          <a:xfrm>
            <a:off x="5089970" y="1143001"/>
            <a:ext cx="5160454" cy="4898362"/>
          </a:xfrm>
        </p:spPr>
        <p:txBody>
          <a:bodyPr/>
          <a:lstStyle/>
          <a:p>
            <a:pPr marL="0" indent="0" algn="l">
              <a:buNone/>
            </a:pPr>
            <a:r>
              <a:rPr lang="en-US" b="1" i="0" u="sng" dirty="0">
                <a:solidFill>
                  <a:srgbClr val="374151"/>
                </a:solidFill>
                <a:effectLst/>
                <a:latin typeface="Times New Roman" panose="02020603050405020304" pitchFamily="18" charset="0"/>
                <a:cs typeface="Times New Roman" panose="02020603050405020304" pitchFamily="18" charset="0"/>
              </a:rPr>
              <a:t>4. Features:</a:t>
            </a:r>
          </a:p>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 The selected features from the dataset will be used as input variables for the machine learning model. </a:t>
            </a:r>
          </a:p>
          <a:p>
            <a:pPr marL="0" indent="0" algn="just">
              <a:buNone/>
            </a:pP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These features could include attributes like age, gender, blood pressure, cholesterol levels, and other relevant medical indicators. </a:t>
            </a:r>
          </a:p>
          <a:p>
            <a:pPr marL="0" indent="0" algn="just">
              <a:buNone/>
            </a:pP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The model will learn from these features to identify patterns and make predictions about the presence of heart disease.</a:t>
            </a:r>
          </a:p>
          <a:p>
            <a:endParaRPr lang="en-AU" dirty="0"/>
          </a:p>
        </p:txBody>
      </p:sp>
    </p:spTree>
    <p:extLst>
      <p:ext uri="{BB962C8B-B14F-4D97-AF65-F5344CB8AC3E}">
        <p14:creationId xmlns:p14="http://schemas.microsoft.com/office/powerpoint/2010/main" val="238662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2057D-37A0-712B-3C6F-4ADAB00AFDDF}"/>
              </a:ext>
            </a:extLst>
          </p:cNvPr>
          <p:cNvSpPr>
            <a:spLocks noGrp="1"/>
          </p:cNvSpPr>
          <p:nvPr>
            <p:ph sz="half" idx="1"/>
          </p:nvPr>
        </p:nvSpPr>
        <p:spPr>
          <a:xfrm>
            <a:off x="677334" y="1097280"/>
            <a:ext cx="4184035" cy="4944081"/>
          </a:xfrm>
        </p:spPr>
        <p:txBody>
          <a:bodyPr>
            <a:normAutofit/>
          </a:bodyPr>
          <a:lstStyle/>
          <a:p>
            <a:pPr marL="0" indent="0" algn="l">
              <a:buNone/>
            </a:pPr>
            <a:r>
              <a:rPr lang="en-US" b="1" i="0" u="sng" dirty="0">
                <a:solidFill>
                  <a:srgbClr val="374151"/>
                </a:solidFill>
                <a:effectLst/>
                <a:latin typeface="Times New Roman" panose="02020603050405020304" pitchFamily="18" charset="0"/>
                <a:cs typeface="Times New Roman" panose="02020603050405020304" pitchFamily="18" charset="0"/>
              </a:rPr>
              <a:t>5. Modelling:</a:t>
            </a:r>
          </a:p>
          <a:p>
            <a:pPr algn="just">
              <a:buFontTx/>
              <a:buChar char="-"/>
            </a:pPr>
            <a:r>
              <a:rPr lang="en-US" b="0" i="0" dirty="0">
                <a:solidFill>
                  <a:srgbClr val="374151"/>
                </a:solidFill>
                <a:effectLst/>
                <a:latin typeface="Times New Roman" panose="02020603050405020304" pitchFamily="18" charset="0"/>
                <a:cs typeface="Times New Roman" panose="02020603050405020304" pitchFamily="18" charset="0"/>
              </a:rPr>
              <a:t>Various machine learning algorithms, such as logistic regression, decision trees, support vector machines, or neural networks, will be used to build the predictive model. </a:t>
            </a:r>
          </a:p>
          <a:p>
            <a:pPr algn="just">
              <a:buFontTx/>
              <a:buChar char="-"/>
            </a:pPr>
            <a:r>
              <a:rPr lang="en-US" b="0" i="0" dirty="0">
                <a:solidFill>
                  <a:srgbClr val="374151"/>
                </a:solidFill>
                <a:effectLst/>
                <a:latin typeface="Times New Roman" panose="02020603050405020304" pitchFamily="18" charset="0"/>
                <a:cs typeface="Times New Roman" panose="02020603050405020304" pitchFamily="18" charset="0"/>
              </a:rPr>
              <a:t>These algorithms will be trained on the dataset, learning from the relationship between the features and the presence or absence of heart disease. </a:t>
            </a:r>
          </a:p>
          <a:p>
            <a:pPr algn="just">
              <a:buFontTx/>
              <a:buChar char="-"/>
            </a:pPr>
            <a:r>
              <a:rPr lang="en-US" b="0" i="0" dirty="0">
                <a:solidFill>
                  <a:srgbClr val="374151"/>
                </a:solidFill>
                <a:effectLst/>
                <a:latin typeface="Times New Roman" panose="02020603050405020304" pitchFamily="18" charset="0"/>
                <a:cs typeface="Times New Roman" panose="02020603050405020304" pitchFamily="18" charset="0"/>
              </a:rPr>
              <a:t>The goal is to find the most suitable algorithm that achieves the highest prediction accuracy.</a:t>
            </a:r>
          </a:p>
          <a:p>
            <a:endParaRPr lang="en-AU"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088FC33-F202-A176-C521-80E5E557C800}"/>
              </a:ext>
            </a:extLst>
          </p:cNvPr>
          <p:cNvSpPr>
            <a:spLocks noGrp="1"/>
          </p:cNvSpPr>
          <p:nvPr>
            <p:ph sz="half" idx="2"/>
          </p:nvPr>
        </p:nvSpPr>
        <p:spPr>
          <a:xfrm>
            <a:off x="5089970" y="1097281"/>
            <a:ext cx="4184034" cy="4944082"/>
          </a:xfrm>
        </p:spPr>
        <p:txBody>
          <a:bodyPr>
            <a:normAutofit/>
          </a:bodyPr>
          <a:lstStyle/>
          <a:p>
            <a:pPr marL="0" indent="0" algn="l">
              <a:buNone/>
            </a:pPr>
            <a:r>
              <a:rPr lang="en-US" b="1" i="0" u="sng" dirty="0">
                <a:solidFill>
                  <a:srgbClr val="374151"/>
                </a:solidFill>
                <a:effectLst/>
                <a:latin typeface="Times New Roman" panose="02020603050405020304" pitchFamily="18" charset="0"/>
                <a:cs typeface="Times New Roman" panose="02020603050405020304" pitchFamily="18" charset="0"/>
              </a:rPr>
              <a:t>6. Experimentation:</a:t>
            </a:r>
          </a:p>
          <a:p>
            <a:pPr algn="just">
              <a:buFontTx/>
              <a:buChar char="-"/>
            </a:pPr>
            <a:r>
              <a:rPr lang="en-US" b="0" i="0" dirty="0">
                <a:solidFill>
                  <a:srgbClr val="374151"/>
                </a:solidFill>
                <a:effectLst/>
                <a:latin typeface="Times New Roman" panose="02020603050405020304" pitchFamily="18" charset="0"/>
                <a:cs typeface="Times New Roman" panose="02020603050405020304" pitchFamily="18" charset="0"/>
              </a:rPr>
              <a:t>Different experiments will be conducted to improve the model's performance and refine its predictions. </a:t>
            </a:r>
          </a:p>
          <a:p>
            <a:pPr algn="just">
              <a:buFontTx/>
              <a:buChar char="-"/>
            </a:pPr>
            <a:r>
              <a:rPr lang="en-US" b="0" i="0" dirty="0">
                <a:solidFill>
                  <a:srgbClr val="374151"/>
                </a:solidFill>
                <a:effectLst/>
                <a:latin typeface="Times New Roman" panose="02020603050405020304" pitchFamily="18" charset="0"/>
                <a:cs typeface="Times New Roman" panose="02020603050405020304" pitchFamily="18" charset="0"/>
              </a:rPr>
              <a:t>This may involve trying different algorithms, adjusting hyperparameters, feature engineering techniques, handling missing data, or using ensemble methods. </a:t>
            </a:r>
          </a:p>
          <a:p>
            <a:pPr algn="just">
              <a:buFontTx/>
              <a:buChar char="-"/>
            </a:pPr>
            <a:r>
              <a:rPr lang="en-US" b="0" i="0" dirty="0">
                <a:solidFill>
                  <a:srgbClr val="374151"/>
                </a:solidFill>
                <a:effectLst/>
                <a:latin typeface="Times New Roman" panose="02020603050405020304" pitchFamily="18" charset="0"/>
                <a:cs typeface="Times New Roman" panose="02020603050405020304" pitchFamily="18" charset="0"/>
              </a:rPr>
              <a:t>The experimentation phase aims to optimize the model's performance and identify the best approach for predicting heart disease accurately.</a:t>
            </a:r>
          </a:p>
          <a:p>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893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9C54D-D3E5-9FCE-5ED9-809C3732E1AF}"/>
              </a:ext>
            </a:extLst>
          </p:cNvPr>
          <p:cNvSpPr>
            <a:spLocks noGrp="1"/>
          </p:cNvSpPr>
          <p:nvPr>
            <p:ph idx="1"/>
          </p:nvPr>
        </p:nvSpPr>
        <p:spPr>
          <a:xfrm>
            <a:off x="677334" y="411481"/>
            <a:ext cx="8596668" cy="6446520"/>
          </a:xfrm>
        </p:spPr>
        <p:txBody>
          <a:bodyPr>
            <a:noAutofit/>
          </a:bodyPr>
          <a:lstStyle/>
          <a:p>
            <a:pPr marL="0" indent="0" algn="just">
              <a:buNone/>
            </a:pPr>
            <a:r>
              <a:rPr lang="en-US" sz="1400" b="0" i="0" dirty="0">
                <a:effectLst/>
                <a:latin typeface="Times New Roman" panose="02020603050405020304" pitchFamily="18" charset="0"/>
                <a:cs typeface="Times New Roman" panose="02020603050405020304" pitchFamily="18" charset="0"/>
              </a:rPr>
              <a:t>The following are the features(medical attributes) used to predict </a:t>
            </a:r>
            <a:r>
              <a:rPr lang="en-US" sz="1400" dirty="0">
                <a:latin typeface="Times New Roman" panose="02020603050405020304" pitchFamily="18" charset="0"/>
                <a:cs typeface="Times New Roman" panose="02020603050405020304" pitchFamily="18" charset="0"/>
              </a:rPr>
              <a:t>t</a:t>
            </a:r>
            <a:r>
              <a:rPr lang="en-US" sz="1400" b="0" i="0" dirty="0">
                <a:effectLst/>
                <a:latin typeface="Times New Roman" panose="02020603050405020304" pitchFamily="18" charset="0"/>
                <a:cs typeface="Times New Roman" panose="02020603050405020304" pitchFamily="18" charset="0"/>
              </a:rPr>
              <a:t>arget variable (heart disease or no heart disease).</a:t>
            </a:r>
          </a:p>
          <a:p>
            <a:pPr algn="just">
              <a:buFont typeface="+mj-lt"/>
              <a:buAutoNum type="arabicPeriod"/>
            </a:pPr>
            <a:r>
              <a:rPr lang="en-US" sz="1400" b="0" i="0" dirty="0">
                <a:effectLst/>
                <a:latin typeface="Times New Roman" panose="02020603050405020304" pitchFamily="18" charset="0"/>
                <a:cs typeface="Times New Roman" panose="02020603050405020304" pitchFamily="18" charset="0"/>
              </a:rPr>
              <a:t>age - age in years</a:t>
            </a:r>
          </a:p>
          <a:p>
            <a:pPr algn="just">
              <a:buFont typeface="+mj-lt"/>
              <a:buAutoNum type="arabicPeriod"/>
            </a:pPr>
            <a:r>
              <a:rPr lang="en-US" sz="1400" b="0" i="0" dirty="0">
                <a:effectLst/>
                <a:latin typeface="Times New Roman" panose="02020603050405020304" pitchFamily="18" charset="0"/>
                <a:cs typeface="Times New Roman" panose="02020603050405020304" pitchFamily="18" charset="0"/>
              </a:rPr>
              <a:t>sex - (1 = male; 0 = female)</a:t>
            </a:r>
          </a:p>
          <a:p>
            <a:pPr algn="just">
              <a:buFont typeface="+mj-lt"/>
              <a:buAutoNum type="arabicPeriod"/>
            </a:pPr>
            <a:r>
              <a:rPr lang="en-US" sz="1400" b="0" i="0" dirty="0">
                <a:effectLst/>
                <a:latin typeface="Times New Roman" panose="02020603050405020304" pitchFamily="18" charset="0"/>
                <a:cs typeface="Times New Roman" panose="02020603050405020304" pitchFamily="18" charset="0"/>
              </a:rPr>
              <a:t>cp - chest pain type</a:t>
            </a:r>
          </a:p>
          <a:p>
            <a:pPr marL="857250" lvl="1" indent="-400050" algn="just">
              <a:buAutoNum type="romanLcPeriod"/>
            </a:pPr>
            <a:r>
              <a:rPr lang="en-US" sz="1400" b="0" i="0" dirty="0">
                <a:effectLst/>
                <a:latin typeface="Times New Roman" panose="02020603050405020304" pitchFamily="18" charset="0"/>
                <a:cs typeface="Times New Roman" panose="02020603050405020304" pitchFamily="18" charset="0"/>
              </a:rPr>
              <a:t>0: Typical angina: chest pain related decrease blood supply to the heart</a:t>
            </a:r>
          </a:p>
          <a:p>
            <a:pPr marL="857250" lvl="1" indent="-400050" algn="just">
              <a:buAutoNum type="romanLcPeriod"/>
            </a:pPr>
            <a:r>
              <a:rPr lang="en-US" sz="1400" b="0" i="0" dirty="0">
                <a:effectLst/>
                <a:latin typeface="Times New Roman" panose="02020603050405020304" pitchFamily="18" charset="0"/>
                <a:cs typeface="Times New Roman" panose="02020603050405020304" pitchFamily="18" charset="0"/>
              </a:rPr>
              <a:t>1: Atypical angina: chest pain not related to heart</a:t>
            </a:r>
          </a:p>
          <a:p>
            <a:pPr marL="857250" lvl="1" indent="-400050" algn="just">
              <a:buAutoNum type="romanLcPeriod"/>
            </a:pPr>
            <a:r>
              <a:rPr lang="en-US" sz="1400" b="0" i="0" dirty="0">
                <a:effectLst/>
                <a:latin typeface="Times New Roman" panose="02020603050405020304" pitchFamily="18" charset="0"/>
                <a:cs typeface="Times New Roman" panose="02020603050405020304" pitchFamily="18" charset="0"/>
              </a:rPr>
              <a:t>2: Non-anginal pain: typically, esophageal spasms (non heart related)</a:t>
            </a:r>
          </a:p>
          <a:p>
            <a:pPr marL="857250" lvl="1" indent="-400050" algn="just">
              <a:buAutoNum type="romanLcPeriod"/>
            </a:pPr>
            <a:r>
              <a:rPr lang="en-US" sz="1400" b="0" i="0" dirty="0">
                <a:effectLst/>
                <a:latin typeface="Times New Roman" panose="02020603050405020304" pitchFamily="18" charset="0"/>
                <a:cs typeface="Times New Roman" panose="02020603050405020304" pitchFamily="18" charset="0"/>
              </a:rPr>
              <a:t>3: Asymptomatic: chest pain not showing signs of disease</a:t>
            </a:r>
          </a:p>
          <a:p>
            <a:pPr algn="just">
              <a:buFont typeface="+mj-lt"/>
              <a:buAutoNum type="arabicPeriod"/>
            </a:pPr>
            <a:r>
              <a:rPr lang="en-US" sz="1400" b="0" i="0" dirty="0" err="1">
                <a:effectLst/>
                <a:latin typeface="Times New Roman" panose="02020603050405020304" pitchFamily="18" charset="0"/>
                <a:cs typeface="Times New Roman" panose="02020603050405020304" pitchFamily="18" charset="0"/>
              </a:rPr>
              <a:t>trestbps</a:t>
            </a:r>
            <a:r>
              <a:rPr lang="en-US" sz="1400" b="0" i="0" dirty="0">
                <a:effectLst/>
                <a:latin typeface="Times New Roman" panose="02020603050405020304" pitchFamily="18" charset="0"/>
                <a:cs typeface="Times New Roman" panose="02020603050405020304" pitchFamily="18" charset="0"/>
              </a:rPr>
              <a:t> - resting blood pressure (in mm Hg on admission to the hospital)</a:t>
            </a:r>
          </a:p>
          <a:p>
            <a:pPr marL="742950" lvl="1" indent="-285750" algn="just">
              <a:buFont typeface="+mj-lt"/>
              <a:buAutoNum type="arabicPeriod"/>
            </a:pPr>
            <a:r>
              <a:rPr lang="en-US" sz="1400" b="0" i="0" dirty="0">
                <a:effectLst/>
                <a:latin typeface="Times New Roman" panose="02020603050405020304" pitchFamily="18" charset="0"/>
                <a:cs typeface="Times New Roman" panose="02020603050405020304" pitchFamily="18" charset="0"/>
              </a:rPr>
              <a:t>anything above 130-140 is typically cause for concern</a:t>
            </a:r>
          </a:p>
          <a:p>
            <a:pPr algn="just">
              <a:buFont typeface="+mj-lt"/>
              <a:buAutoNum type="arabicPeriod"/>
            </a:pPr>
            <a:r>
              <a:rPr lang="en-US" sz="1400" b="0" i="0" dirty="0" err="1">
                <a:effectLst/>
                <a:latin typeface="Times New Roman" panose="02020603050405020304" pitchFamily="18" charset="0"/>
                <a:cs typeface="Times New Roman" panose="02020603050405020304" pitchFamily="18" charset="0"/>
              </a:rPr>
              <a:t>chol</a:t>
            </a:r>
            <a:r>
              <a:rPr lang="en-US" sz="1400" b="0" i="0" dirty="0">
                <a:effectLst/>
                <a:latin typeface="Times New Roman" panose="02020603050405020304" pitchFamily="18" charset="0"/>
                <a:cs typeface="Times New Roman" panose="02020603050405020304" pitchFamily="18" charset="0"/>
              </a:rPr>
              <a:t> - serum cholesterol in mg/dl</a:t>
            </a:r>
          </a:p>
          <a:p>
            <a:pPr marL="857250" lvl="1" indent="-400050" algn="just">
              <a:buAutoNum type="romanLcPeriod"/>
            </a:pPr>
            <a:r>
              <a:rPr lang="en-US" sz="1400" b="0" i="0" dirty="0">
                <a:effectLst/>
                <a:latin typeface="Times New Roman" panose="02020603050405020304" pitchFamily="18" charset="0"/>
                <a:cs typeface="Times New Roman" panose="02020603050405020304" pitchFamily="18" charset="0"/>
              </a:rPr>
              <a:t>serum = LDL + HDL + .2 * triglycerides</a:t>
            </a:r>
          </a:p>
          <a:p>
            <a:pPr marL="857250" lvl="1" indent="-400050" algn="just">
              <a:buAutoNum type="romanLcPeriod"/>
            </a:pPr>
            <a:r>
              <a:rPr lang="en-US" sz="1400" b="0" i="0" dirty="0">
                <a:effectLst/>
                <a:latin typeface="Times New Roman" panose="02020603050405020304" pitchFamily="18" charset="0"/>
                <a:cs typeface="Times New Roman" panose="02020603050405020304" pitchFamily="18" charset="0"/>
              </a:rPr>
              <a:t>above 200 is cause for concern</a:t>
            </a:r>
          </a:p>
          <a:p>
            <a:pPr algn="just">
              <a:buFont typeface="+mj-lt"/>
              <a:buAutoNum type="arabicPeriod"/>
            </a:pPr>
            <a:r>
              <a:rPr lang="en-US" sz="1400" b="0" i="0" dirty="0" err="1">
                <a:effectLst/>
                <a:latin typeface="Times New Roman" panose="02020603050405020304" pitchFamily="18" charset="0"/>
                <a:cs typeface="Times New Roman" panose="02020603050405020304" pitchFamily="18" charset="0"/>
              </a:rPr>
              <a:t>fbs</a:t>
            </a:r>
            <a:r>
              <a:rPr lang="en-US" sz="1400" b="0" i="0" dirty="0">
                <a:effectLst/>
                <a:latin typeface="Times New Roman" panose="02020603050405020304" pitchFamily="18" charset="0"/>
                <a:cs typeface="Times New Roman" panose="02020603050405020304" pitchFamily="18" charset="0"/>
              </a:rPr>
              <a:t> - (fasting blood sugar &gt; 120 mg/dl) (1 = true; 0 = false)</a:t>
            </a:r>
          </a:p>
          <a:p>
            <a:pPr marL="742950" lvl="1" indent="-285750" algn="just">
              <a:buFont typeface="+mj-lt"/>
              <a:buAutoNum type="arabicPeriod"/>
            </a:pPr>
            <a:r>
              <a:rPr lang="en-US" sz="1400" b="0" i="0" dirty="0">
                <a:effectLst/>
                <a:latin typeface="Times New Roman" panose="02020603050405020304" pitchFamily="18" charset="0"/>
                <a:cs typeface="Times New Roman" panose="02020603050405020304" pitchFamily="18" charset="0"/>
              </a:rPr>
              <a:t>'&gt;126' mg/dL signals diabetes</a:t>
            </a:r>
          </a:p>
          <a:p>
            <a:pPr algn="just">
              <a:buFont typeface="+mj-lt"/>
              <a:buAutoNum type="arabicPeriod"/>
            </a:pPr>
            <a:r>
              <a:rPr lang="en-US" sz="1400" b="0" i="0" dirty="0" err="1">
                <a:effectLst/>
                <a:latin typeface="Times New Roman" panose="02020603050405020304" pitchFamily="18" charset="0"/>
                <a:cs typeface="Times New Roman" panose="02020603050405020304" pitchFamily="18" charset="0"/>
              </a:rPr>
              <a:t>restecg</a:t>
            </a:r>
            <a:r>
              <a:rPr lang="en-US" sz="1400" b="0" i="0" dirty="0">
                <a:effectLst/>
                <a:latin typeface="Times New Roman" panose="02020603050405020304" pitchFamily="18" charset="0"/>
                <a:cs typeface="Times New Roman" panose="02020603050405020304" pitchFamily="18" charset="0"/>
              </a:rPr>
              <a:t> - resting electrocardiographic results</a:t>
            </a:r>
          </a:p>
          <a:p>
            <a:pPr marL="0" indent="0" algn="just">
              <a:buNone/>
            </a:pPr>
            <a:r>
              <a:rPr lang="en-US" sz="1400" dirty="0">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0: Nothing to note</a:t>
            </a:r>
          </a:p>
          <a:p>
            <a:pPr marL="0" indent="0" algn="just">
              <a:buNone/>
            </a:pPr>
            <a:endParaRPr lang="en-US" sz="1400" b="0" i="0" dirty="0">
              <a:effectLst/>
              <a:latin typeface="Times New Roman" panose="02020603050405020304" pitchFamily="18" charset="0"/>
              <a:cs typeface="Times New Roman" panose="02020603050405020304" pitchFamily="18" charset="0"/>
            </a:endParaRPr>
          </a:p>
          <a:p>
            <a:pPr algn="just"/>
            <a:endParaRPr lang="en-A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42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75D6C1-4893-B27B-4F87-26BC85F44426}"/>
              </a:ext>
            </a:extLst>
          </p:cNvPr>
          <p:cNvSpPr>
            <a:spLocks noGrp="1"/>
          </p:cNvSpPr>
          <p:nvPr>
            <p:ph idx="1"/>
          </p:nvPr>
        </p:nvSpPr>
        <p:spPr>
          <a:xfrm>
            <a:off x="677334" y="73152"/>
            <a:ext cx="8596668" cy="6537959"/>
          </a:xfrm>
        </p:spPr>
        <p:txBody>
          <a:bodyPr>
            <a:normAutofit fontScale="85000" lnSpcReduction="20000"/>
          </a:bodyPr>
          <a:lstStyle/>
          <a:p>
            <a:pPr marL="457200" lvl="1" indent="0" algn="just">
              <a:buNone/>
            </a:pPr>
            <a:r>
              <a:rPr lang="en-US" sz="1800" b="0" i="0" dirty="0">
                <a:effectLst/>
                <a:latin typeface="Times New Roman" panose="02020603050405020304" pitchFamily="18" charset="0"/>
                <a:cs typeface="Times New Roman" panose="02020603050405020304" pitchFamily="18" charset="0"/>
              </a:rPr>
              <a:t>1: ST-T Wave abnormality</a:t>
            </a:r>
          </a:p>
          <a:p>
            <a:pPr marL="1314450" lvl="2" indent="-400050" algn="just">
              <a:buAutoNum type="romanLcPeriod"/>
            </a:pPr>
            <a:r>
              <a:rPr lang="en-US" sz="1800" b="0" i="0" dirty="0">
                <a:effectLst/>
                <a:latin typeface="Times New Roman" panose="02020603050405020304" pitchFamily="18" charset="0"/>
                <a:cs typeface="Times New Roman" panose="02020603050405020304" pitchFamily="18" charset="0"/>
              </a:rPr>
              <a:t>can range from mild symptoms to severe problems</a:t>
            </a:r>
          </a:p>
          <a:p>
            <a:pPr marL="1314450" lvl="2" indent="-400050" algn="just">
              <a:buAutoNum type="romanLcPeriod"/>
            </a:pPr>
            <a:r>
              <a:rPr lang="en-US" sz="1800" b="0" i="0" dirty="0">
                <a:effectLst/>
                <a:latin typeface="Times New Roman" panose="02020603050405020304" pitchFamily="18" charset="0"/>
                <a:cs typeface="Times New Roman" panose="02020603050405020304" pitchFamily="18" charset="0"/>
              </a:rPr>
              <a:t>signals non-normal heartbeat</a:t>
            </a:r>
          </a:p>
          <a:p>
            <a:pPr marL="457200" lvl="1" indent="0" algn="just">
              <a:buNone/>
            </a:pPr>
            <a:r>
              <a:rPr lang="en-US" sz="1800" b="0" i="0" dirty="0">
                <a:effectLst/>
                <a:latin typeface="Times New Roman" panose="02020603050405020304" pitchFamily="18" charset="0"/>
                <a:cs typeface="Times New Roman" panose="02020603050405020304" pitchFamily="18" charset="0"/>
              </a:rPr>
              <a:t>2: Possible or definite left ventricular hypertrophy</a:t>
            </a:r>
          </a:p>
          <a:p>
            <a:pPr marL="914400" lvl="2" indent="0" algn="just">
              <a:buNone/>
            </a:pPr>
            <a:r>
              <a:rPr lang="en-US" sz="1800" b="0" i="0" dirty="0" err="1">
                <a:effectLst/>
                <a:latin typeface="Times New Roman" panose="02020603050405020304" pitchFamily="18" charset="0"/>
                <a:cs typeface="Times New Roman" panose="02020603050405020304" pitchFamily="18" charset="0"/>
              </a:rPr>
              <a:t>i</a:t>
            </a:r>
            <a:r>
              <a:rPr lang="en-US" sz="1800" b="0" i="0" dirty="0">
                <a:effectLst/>
                <a:latin typeface="Times New Roman" panose="02020603050405020304" pitchFamily="18" charset="0"/>
                <a:cs typeface="Times New Roman" panose="02020603050405020304" pitchFamily="18" charset="0"/>
              </a:rPr>
              <a:t>. Enlarged heart's main pumping chamber</a:t>
            </a:r>
          </a:p>
          <a:p>
            <a:pPr algn="just">
              <a:buAutoNum type="arabicPeriod" startAt="8"/>
            </a:pPr>
            <a:r>
              <a:rPr lang="en-US" b="0" i="0" dirty="0" err="1">
                <a:effectLst/>
                <a:latin typeface="Times New Roman" panose="02020603050405020304" pitchFamily="18" charset="0"/>
                <a:cs typeface="Times New Roman" panose="02020603050405020304" pitchFamily="18" charset="0"/>
              </a:rPr>
              <a:t>thalach</a:t>
            </a:r>
            <a:r>
              <a:rPr lang="en-US" b="0" i="0" dirty="0">
                <a:effectLst/>
                <a:latin typeface="Times New Roman" panose="02020603050405020304" pitchFamily="18" charset="0"/>
                <a:cs typeface="Times New Roman" panose="02020603050405020304" pitchFamily="18" charset="0"/>
              </a:rPr>
              <a:t> - maximum heart rate achieved</a:t>
            </a:r>
          </a:p>
          <a:p>
            <a:pPr algn="just">
              <a:buAutoNum type="arabicPeriod" startAt="8"/>
            </a:pPr>
            <a:r>
              <a:rPr lang="en-US" b="0" i="0" dirty="0" err="1">
                <a:effectLst/>
                <a:latin typeface="Times New Roman" panose="02020603050405020304" pitchFamily="18" charset="0"/>
                <a:cs typeface="Times New Roman" panose="02020603050405020304" pitchFamily="18" charset="0"/>
              </a:rPr>
              <a:t>exang</a:t>
            </a:r>
            <a:r>
              <a:rPr lang="en-US" b="0" i="0" dirty="0">
                <a:effectLst/>
                <a:latin typeface="Times New Roman" panose="02020603050405020304" pitchFamily="18" charset="0"/>
                <a:cs typeface="Times New Roman" panose="02020603050405020304" pitchFamily="18" charset="0"/>
              </a:rPr>
              <a:t> - exercise induced angina (1 = yes; 0 = no)</a:t>
            </a:r>
          </a:p>
          <a:p>
            <a:pPr algn="just">
              <a:buAutoNum type="arabicPeriod" startAt="8"/>
            </a:pPr>
            <a:r>
              <a:rPr lang="en-US" b="0" i="0" dirty="0">
                <a:effectLst/>
                <a:latin typeface="Times New Roman" panose="02020603050405020304" pitchFamily="18" charset="0"/>
                <a:cs typeface="Times New Roman" panose="02020603050405020304" pitchFamily="18" charset="0"/>
              </a:rPr>
              <a:t>old peak - ST depression induced by exercise relative to rest</a:t>
            </a:r>
          </a:p>
          <a:p>
            <a:pPr marL="857250" lvl="1" indent="-400050" algn="just">
              <a:buAutoNum type="romanLcPeriod"/>
            </a:pPr>
            <a:r>
              <a:rPr lang="en-US" sz="1800" b="0" i="0" dirty="0">
                <a:effectLst/>
                <a:latin typeface="Times New Roman" panose="02020603050405020304" pitchFamily="18" charset="0"/>
                <a:cs typeface="Times New Roman" panose="02020603050405020304" pitchFamily="18" charset="0"/>
              </a:rPr>
              <a:t>       looks at stress of heart during exercise</a:t>
            </a:r>
          </a:p>
          <a:p>
            <a:pPr marL="857250" lvl="1" indent="-400050" algn="just">
              <a:buAutoNum type="romanLcPeriod"/>
            </a:pPr>
            <a:r>
              <a:rPr lang="en-US" sz="1800" b="0" i="0" dirty="0">
                <a:effectLst/>
                <a:latin typeface="Times New Roman" panose="02020603050405020304" pitchFamily="18" charset="0"/>
                <a:cs typeface="Times New Roman" panose="02020603050405020304" pitchFamily="18" charset="0"/>
              </a:rPr>
              <a:t>        unhealthy heart will stress more.</a:t>
            </a:r>
          </a:p>
          <a:p>
            <a:pPr marL="457200" indent="-400050" algn="just">
              <a:buAutoNum type="arabicPeriod" startAt="8"/>
            </a:pPr>
            <a:r>
              <a:rPr lang="en-US" b="0" i="0" dirty="0">
                <a:effectLst/>
                <a:latin typeface="Times New Roman" panose="02020603050405020304" pitchFamily="18" charset="0"/>
                <a:cs typeface="Times New Roman" panose="02020603050405020304" pitchFamily="18" charset="0"/>
              </a:rPr>
              <a:t>slope - the slope of the peak exercise ST segment.</a:t>
            </a:r>
          </a:p>
          <a:p>
            <a:pPr marL="857250" lvl="1" indent="-400050" algn="just">
              <a:buAutoNum type="romanLcPeriod"/>
            </a:pPr>
            <a:r>
              <a:rPr lang="en-US" sz="1800" b="0" i="0" dirty="0">
                <a:effectLst/>
                <a:latin typeface="Times New Roman" panose="02020603050405020304" pitchFamily="18" charset="0"/>
                <a:cs typeface="Times New Roman" panose="02020603050405020304" pitchFamily="18" charset="0"/>
              </a:rPr>
              <a:t>0: Upsloping: better heart rate with exercise (uncommon)</a:t>
            </a:r>
          </a:p>
          <a:p>
            <a:pPr marL="857250" lvl="1" indent="-400050" algn="just">
              <a:buAutoNum type="romanLcPeriod"/>
            </a:pPr>
            <a:r>
              <a:rPr lang="en-US" sz="1800" b="0" i="0" dirty="0">
                <a:effectLst/>
                <a:latin typeface="Times New Roman" panose="02020603050405020304" pitchFamily="18" charset="0"/>
                <a:cs typeface="Times New Roman" panose="02020603050405020304" pitchFamily="18" charset="0"/>
              </a:rPr>
              <a:t>1: Flat sloping: minimal change (typical healthy heart)</a:t>
            </a:r>
          </a:p>
          <a:p>
            <a:pPr marL="857250" lvl="1" indent="-400050" algn="just">
              <a:buAutoNum type="romanLcPeriod"/>
            </a:pPr>
            <a:r>
              <a:rPr lang="en-US" sz="1800" b="0" i="0" dirty="0">
                <a:effectLst/>
                <a:latin typeface="Times New Roman" panose="02020603050405020304" pitchFamily="18" charset="0"/>
                <a:cs typeface="Times New Roman" panose="02020603050405020304" pitchFamily="18" charset="0"/>
              </a:rPr>
              <a:t>2: Down sloping: signs of unhealthy heart</a:t>
            </a:r>
          </a:p>
          <a:p>
            <a:pPr marL="0" indent="0" algn="just">
              <a:buNone/>
            </a:pPr>
            <a:r>
              <a:rPr lang="en-US" b="0" i="0" dirty="0">
                <a:effectLst/>
                <a:latin typeface="Times New Roman" panose="02020603050405020304" pitchFamily="18" charset="0"/>
                <a:cs typeface="Times New Roman" panose="02020603050405020304" pitchFamily="18" charset="0"/>
              </a:rPr>
              <a:t>12.    ca - number of major vessels (0-3) colored by fluoroscopy</a:t>
            </a:r>
          </a:p>
          <a:p>
            <a:pPr marL="857250" lvl="2" indent="0" algn="just">
              <a:buNone/>
            </a:pPr>
            <a:r>
              <a:rPr lang="en-US" sz="1600" b="0" i="0" dirty="0">
                <a:effectLst/>
                <a:latin typeface="Times New Roman" panose="02020603050405020304" pitchFamily="18" charset="0"/>
                <a:cs typeface="Times New Roman" panose="02020603050405020304" pitchFamily="18" charset="0"/>
              </a:rPr>
              <a:t>(colored vessel means the doctor can see the blood passing through)</a:t>
            </a:r>
          </a:p>
          <a:p>
            <a:pPr marL="0" indent="0" algn="just">
              <a:buNone/>
            </a:pPr>
            <a:r>
              <a:rPr lang="en-US" b="0" i="0" dirty="0">
                <a:effectLst/>
                <a:latin typeface="Times New Roman" panose="02020603050405020304" pitchFamily="18" charset="0"/>
                <a:cs typeface="Times New Roman" panose="02020603050405020304" pitchFamily="18" charset="0"/>
              </a:rPr>
              <a:t>13.    </a:t>
            </a:r>
            <a:r>
              <a:rPr lang="en-US" b="0" i="0" dirty="0" err="1">
                <a:effectLst/>
                <a:latin typeface="Times New Roman" panose="02020603050405020304" pitchFamily="18" charset="0"/>
                <a:cs typeface="Times New Roman" panose="02020603050405020304" pitchFamily="18" charset="0"/>
              </a:rPr>
              <a:t>thal</a:t>
            </a:r>
            <a:r>
              <a:rPr lang="en-US" b="0" i="0" dirty="0">
                <a:effectLst/>
                <a:latin typeface="Times New Roman" panose="02020603050405020304" pitchFamily="18" charset="0"/>
                <a:cs typeface="Times New Roman" panose="02020603050405020304" pitchFamily="18" charset="0"/>
              </a:rPr>
              <a:t> - thallium stress result</a:t>
            </a:r>
          </a:p>
          <a:p>
            <a:pPr lvl="2" indent="-285750" algn="just">
              <a:buFont typeface="+mj-lt"/>
              <a:buAutoNum type="arabicPeriod"/>
            </a:pPr>
            <a:r>
              <a:rPr lang="en-US" sz="1600" b="0" i="0" dirty="0">
                <a:effectLst/>
                <a:latin typeface="Times New Roman" panose="02020603050405020304" pitchFamily="18" charset="0"/>
                <a:cs typeface="Times New Roman" panose="02020603050405020304" pitchFamily="18" charset="0"/>
              </a:rPr>
              <a:t>1,3: normal</a:t>
            </a:r>
          </a:p>
          <a:p>
            <a:pPr lvl="2" indent="-285750" algn="just">
              <a:buFont typeface="+mj-lt"/>
              <a:buAutoNum type="arabicPeriod"/>
            </a:pPr>
            <a:r>
              <a:rPr lang="en-US" sz="1600" b="0" i="0" dirty="0">
                <a:effectLst/>
                <a:latin typeface="Times New Roman" panose="02020603050405020304" pitchFamily="18" charset="0"/>
                <a:cs typeface="Times New Roman" panose="02020603050405020304" pitchFamily="18" charset="0"/>
              </a:rPr>
              <a:t>6: fixed defect: used to be defect but ok now</a:t>
            </a:r>
          </a:p>
          <a:p>
            <a:pPr lvl="2" indent="-285750" algn="just">
              <a:buFont typeface="+mj-lt"/>
              <a:buAutoNum type="arabicPeriod"/>
            </a:pPr>
            <a:r>
              <a:rPr lang="en-US" sz="1600" b="0" i="0" dirty="0">
                <a:effectLst/>
                <a:latin typeface="Times New Roman" panose="02020603050405020304" pitchFamily="18" charset="0"/>
                <a:cs typeface="Times New Roman" panose="02020603050405020304" pitchFamily="18" charset="0"/>
              </a:rPr>
              <a:t>7: reversable defect: no proper blood movement when exercising</a:t>
            </a:r>
          </a:p>
          <a:p>
            <a:pPr marL="0" indent="0" algn="just">
              <a:buNone/>
            </a:pPr>
            <a:r>
              <a:rPr lang="en-US" b="0" i="0" dirty="0">
                <a:effectLst/>
                <a:latin typeface="Times New Roman" panose="02020603050405020304" pitchFamily="18" charset="0"/>
                <a:cs typeface="Times New Roman" panose="02020603050405020304" pitchFamily="18" charset="0"/>
              </a:rPr>
              <a:t>14.    target - have disease or not (1=yes, 0=no) (= the predicted attribute)</a:t>
            </a:r>
          </a:p>
          <a:p>
            <a:endParaRPr lang="en-AU" dirty="0"/>
          </a:p>
        </p:txBody>
      </p:sp>
    </p:spTree>
    <p:extLst>
      <p:ext uri="{BB962C8B-B14F-4D97-AF65-F5344CB8AC3E}">
        <p14:creationId xmlns:p14="http://schemas.microsoft.com/office/powerpoint/2010/main" val="146999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07244F-DA0D-E7D3-B193-8A6BCCBB332F}"/>
              </a:ext>
            </a:extLst>
          </p:cNvPr>
          <p:cNvSpPr>
            <a:spLocks noGrp="1"/>
          </p:cNvSpPr>
          <p:nvPr>
            <p:ph type="body" idx="1"/>
          </p:nvPr>
        </p:nvSpPr>
        <p:spPr>
          <a:xfrm>
            <a:off x="685167" y="-502920"/>
            <a:ext cx="3720916" cy="6224243"/>
          </a:xfrm>
        </p:spPr>
        <p:txBody>
          <a:bodyPr vert="horz" lIns="91440" tIns="45720" rIns="91440" bIns="45720" rtlCol="0">
            <a:normAutofit/>
          </a:bodyPr>
          <a:lstStyle/>
          <a:p>
            <a:pPr marL="285750" indent="-285750" algn="just">
              <a:buFontTx/>
              <a:buChar char="-"/>
            </a:pPr>
            <a:r>
              <a:rPr lang="en-US" dirty="0">
                <a:latin typeface="Times New Roman" panose="02020603050405020304" pitchFamily="18" charset="0"/>
                <a:cs typeface="Times New Roman" panose="02020603050405020304" pitchFamily="18" charset="0"/>
              </a:rPr>
              <a:t>Based on the existing data, there is 75% chances that female can have heart disease.</a:t>
            </a:r>
          </a:p>
          <a:p>
            <a:pPr marL="285750" indent="-285750" algn="just">
              <a:buFontTx/>
              <a:buChar char="-"/>
            </a:pPr>
            <a:r>
              <a:rPr lang="en-US" dirty="0">
                <a:latin typeface="Times New Roman" panose="02020603050405020304" pitchFamily="18" charset="0"/>
                <a:cs typeface="Times New Roman" panose="02020603050405020304" pitchFamily="18" charset="0"/>
              </a:rPr>
              <a:t>For male there is almost 45% of chance of having heart disease.</a:t>
            </a:r>
          </a:p>
        </p:txBody>
      </p:sp>
      <p:pic>
        <p:nvPicPr>
          <p:cNvPr id="5" name="Picture 4" descr="A screenshot of a computer&#10;&#10;Description automatically generated with medium confidence">
            <a:extLst>
              <a:ext uri="{FF2B5EF4-FFF2-40B4-BE49-F238E27FC236}">
                <a16:creationId xmlns:a16="http://schemas.microsoft.com/office/drawing/2014/main" id="{ABF7A05A-4C80-D4E2-0C28-D31839781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036" y="1591056"/>
            <a:ext cx="4677290" cy="2935224"/>
          </a:xfrm>
          <a:prstGeom prst="rect">
            <a:avLst/>
          </a:prstGeom>
        </p:spPr>
      </p:pic>
    </p:spTree>
    <p:extLst>
      <p:ext uri="{BB962C8B-B14F-4D97-AF65-F5344CB8AC3E}">
        <p14:creationId xmlns:p14="http://schemas.microsoft.com/office/powerpoint/2010/main" val="103483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07244F-DA0D-E7D3-B193-8A6BCCBB332F}"/>
              </a:ext>
            </a:extLst>
          </p:cNvPr>
          <p:cNvSpPr>
            <a:spLocks noGrp="1"/>
          </p:cNvSpPr>
          <p:nvPr>
            <p:ph type="body" idx="1"/>
          </p:nvPr>
        </p:nvSpPr>
        <p:spPr>
          <a:xfrm>
            <a:off x="685167" y="82296"/>
            <a:ext cx="3720916" cy="6016752"/>
          </a:xfrm>
        </p:spPr>
        <p:txBody>
          <a:bodyPr vert="horz" lIns="91440" tIns="45720" rIns="91440" bIns="45720" rtlCol="0">
            <a:normAutofit/>
          </a:bodyPr>
          <a:lstStyle/>
          <a:p>
            <a:pPr marL="285750" indent="-285750" algn="just">
              <a:buFontTx/>
              <a:buChar char="-"/>
            </a:pPr>
            <a:endParaRPr lang="en-US" b="0" i="0" dirty="0">
              <a:solidFill>
                <a:srgbClr val="374151"/>
              </a:solidFill>
              <a:effectLst/>
              <a:latin typeface="Söhne"/>
            </a:endParaRPr>
          </a:p>
          <a:p>
            <a:pPr marL="285750" indent="-285750" algn="just">
              <a:buFontTx/>
              <a:buChar char="-"/>
            </a:pPr>
            <a:r>
              <a:rPr lang="en-US" b="0" i="0" dirty="0">
                <a:solidFill>
                  <a:srgbClr val="374151"/>
                </a:solidFill>
                <a:effectLst/>
                <a:latin typeface="Times New Roman" panose="02020603050405020304" pitchFamily="18" charset="0"/>
                <a:cs typeface="Times New Roman" panose="02020603050405020304" pitchFamily="18" charset="0"/>
              </a:rPr>
              <a:t>Maximum heart rate refers to the highest heart rate a person can achieve during physical activity.</a:t>
            </a:r>
          </a:p>
          <a:p>
            <a:pPr marL="285750" indent="-285750" algn="just">
              <a:buFontTx/>
              <a:buChar char="-"/>
            </a:pPr>
            <a:r>
              <a:rPr lang="en-US" b="0" i="0" dirty="0">
                <a:solidFill>
                  <a:srgbClr val="374151"/>
                </a:solidFill>
                <a:effectLst/>
                <a:latin typeface="Times New Roman" panose="02020603050405020304" pitchFamily="18" charset="0"/>
                <a:cs typeface="Times New Roman" panose="02020603050405020304" pitchFamily="18" charset="0"/>
              </a:rPr>
              <a:t>lower maximum heart rate during exercise may be associated with an increased risk of heart disease.</a:t>
            </a:r>
          </a:p>
          <a:p>
            <a:pPr marL="285750" indent="-285750" algn="just">
              <a:buFontTx/>
              <a:buChar char="-"/>
            </a:pPr>
            <a:r>
              <a:rPr lang="en-US" dirty="0">
                <a:solidFill>
                  <a:srgbClr val="374151"/>
                </a:solidFill>
                <a:latin typeface="Times New Roman" panose="02020603050405020304" pitchFamily="18" charset="0"/>
                <a:cs typeface="Times New Roman" panose="02020603050405020304" pitchFamily="18" charset="0"/>
              </a:rPr>
              <a:t>From the scatter plot, age with 40-50, 50-60 with heart rate of 140-190 have maximum number of heart disease.</a:t>
            </a:r>
          </a:p>
          <a:p>
            <a:pPr marL="285750" indent="-285750" algn="just">
              <a:buFontTx/>
              <a:buChar char="-"/>
            </a:pPr>
            <a:r>
              <a:rPr lang="en-US" b="0" i="0" dirty="0">
                <a:solidFill>
                  <a:srgbClr val="374151"/>
                </a:solidFill>
                <a:effectLst/>
                <a:latin typeface="Times New Roman" panose="02020603050405020304" pitchFamily="18" charset="0"/>
                <a:cs typeface="Times New Roman" panose="02020603050405020304" pitchFamily="18" charset="0"/>
              </a:rPr>
              <a:t>Whereas people with the age of 50-70 having h</a:t>
            </a:r>
            <a:r>
              <a:rPr lang="en-US" dirty="0">
                <a:solidFill>
                  <a:srgbClr val="374151"/>
                </a:solidFill>
                <a:latin typeface="Times New Roman" panose="02020603050405020304" pitchFamily="18" charset="0"/>
                <a:cs typeface="Times New Roman" panose="02020603050405020304" pitchFamily="18" charset="0"/>
              </a:rPr>
              <a:t>eart rate of 140-170 does not have any heart disease. </a:t>
            </a: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Tx/>
              <a:buChar char="-"/>
            </a:pPr>
            <a:endParaRPr lang="en-US" b="0" i="0" dirty="0">
              <a:solidFill>
                <a:srgbClr val="374151"/>
              </a:solidFill>
              <a:effectLst/>
              <a:latin typeface="Söhne"/>
            </a:endParaRPr>
          </a:p>
          <a:p>
            <a:pPr marL="285750" indent="-285750" algn="just">
              <a:buFontTx/>
              <a:buChar char="-"/>
            </a:pPr>
            <a:endParaRPr lang="en-US" dirty="0">
              <a:latin typeface="Times New Roman" panose="02020603050405020304" pitchFamily="18" charset="0"/>
              <a:cs typeface="Times New Roman" panose="02020603050405020304" pitchFamily="18" charset="0"/>
            </a:endParaRPr>
          </a:p>
        </p:txBody>
      </p:sp>
      <p:pic>
        <p:nvPicPr>
          <p:cNvPr id="4" name="Picture 3" descr="A picture containing screenshot, diagram">
            <a:extLst>
              <a:ext uri="{FF2B5EF4-FFF2-40B4-BE49-F238E27FC236}">
                <a16:creationId xmlns:a16="http://schemas.microsoft.com/office/drawing/2014/main" id="{040B26B5-8CB5-E294-5DB7-0ACB66DB4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0977" y="859536"/>
            <a:ext cx="6274579" cy="4315968"/>
          </a:xfrm>
          <a:prstGeom prst="rect">
            <a:avLst/>
          </a:prstGeom>
        </p:spPr>
      </p:pic>
    </p:spTree>
    <p:extLst>
      <p:ext uri="{BB962C8B-B14F-4D97-AF65-F5344CB8AC3E}">
        <p14:creationId xmlns:p14="http://schemas.microsoft.com/office/powerpoint/2010/main" val="515103332"/>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460</TotalTime>
  <Words>2051</Words>
  <Application>Microsoft Office PowerPoint</Application>
  <PresentationFormat>Widescreen</PresentationFormat>
  <Paragraphs>134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Söhne</vt:lpstr>
      <vt:lpstr>Times New Roman</vt:lpstr>
      <vt:lpstr>Trebuchet MS</vt:lpstr>
      <vt:lpstr>Wingdings 3</vt:lpstr>
      <vt:lpstr>Facet</vt:lpstr>
      <vt:lpstr>HEART DISEASE PREDICTION WITH MECHINE LEARNING       -HEMANTA B SHAHI</vt:lpstr>
      <vt:lpstr>Python notebook uses various Python based machine learning and data science libraries in an attempt to build a machine learning model capable of predicting whether someone has a Heart Disease based on their medical attributes.  I have  considered the following approach:                                                   1. Problem Definition                          2. Data                          3. Evaluation                          4. Features                          5. Modelling                          6. Experimentation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Heart Disease Prediction using Machine Learning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WITH MECHINE LEARNING</dc:title>
  <dc:creator>Hem Shahi</dc:creator>
  <cp:lastModifiedBy>Hem Shahi</cp:lastModifiedBy>
  <cp:revision>42</cp:revision>
  <dcterms:created xsi:type="dcterms:W3CDTF">2023-05-15T23:16:25Z</dcterms:created>
  <dcterms:modified xsi:type="dcterms:W3CDTF">2023-05-16T06:57:11Z</dcterms:modified>
</cp:coreProperties>
</file>