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6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98" r:id="rId17"/>
    <p:sldId id="299" r:id="rId18"/>
    <p:sldId id="302" r:id="rId19"/>
    <p:sldId id="303" r:id="rId20"/>
    <p:sldId id="304" r:id="rId21"/>
    <p:sldId id="305" r:id="rId22"/>
    <p:sldId id="300" r:id="rId23"/>
    <p:sldId id="301" r:id="rId24"/>
    <p:sldId id="306" r:id="rId25"/>
    <p:sldId id="307" r:id="rId26"/>
    <p:sldId id="308" r:id="rId27"/>
    <p:sldId id="294" r:id="rId28"/>
    <p:sldId id="295" r:id="rId29"/>
    <p:sldId id="296" r:id="rId30"/>
    <p:sldId id="297" r:id="rId3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Hema" userId="7a6019496badd77c" providerId="LiveId" clId="{7F38CECA-57E2-4CF4-8922-CD0B51A163DC}"/>
    <pc:docChg chg="custSel modSld">
      <pc:chgData name="D Hema" userId="7a6019496badd77c" providerId="LiveId" clId="{7F38CECA-57E2-4CF4-8922-CD0B51A163DC}" dt="2022-03-30T03:20:23.494" v="80" actId="20577"/>
      <pc:docMkLst>
        <pc:docMk/>
      </pc:docMkLst>
      <pc:sldChg chg="addSp modSp mod">
        <pc:chgData name="D Hema" userId="7a6019496badd77c" providerId="LiveId" clId="{7F38CECA-57E2-4CF4-8922-CD0B51A163DC}" dt="2022-03-30T03:20:23.494" v="80" actId="20577"/>
        <pc:sldMkLst>
          <pc:docMk/>
          <pc:sldMk cId="0" sldId="257"/>
        </pc:sldMkLst>
        <pc:spChg chg="add mod">
          <ac:chgData name="D Hema" userId="7a6019496badd77c" providerId="LiveId" clId="{7F38CECA-57E2-4CF4-8922-CD0B51A163DC}" dt="2022-03-30T03:20:23.494" v="80" actId="20577"/>
          <ac:spMkLst>
            <pc:docMk/>
            <pc:sldMk cId="0" sldId="257"/>
            <ac:spMk id="6" creationId="{F8337AEB-2912-4764-BEF9-D05F45A44280}"/>
          </ac:spMkLst>
        </pc:spChg>
        <pc:spChg chg="mod">
          <ac:chgData name="D Hema" userId="7a6019496badd77c" providerId="LiveId" clId="{7F38CECA-57E2-4CF4-8922-CD0B51A163DC}" dt="2022-03-30T03:19:47.872" v="71" actId="1076"/>
          <ac:spMkLst>
            <pc:docMk/>
            <pc:sldMk cId="0" sldId="257"/>
            <ac:spMk id="13" creationId="{00C0D761-6A83-4AC8-8107-E162AEF9A8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1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9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23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9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59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09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44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517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7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3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77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3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14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1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4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48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44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6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artech.nl/nl/publicaties/2020/07/9-trending-best-practices-for-rest-api-development.com" TargetMode="External"/><Relationship Id="rId5" Type="http://schemas.openxmlformats.org/officeDocument/2006/relationships/hyperlink" Target="http://www.angular.io/" TargetMode="External"/><Relationship Id="rId4" Type="http://schemas.openxmlformats.org/officeDocument/2006/relationships/hyperlink" Target="http://www.w3school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918716" y="3511296"/>
            <a:ext cx="4032250" cy="75565"/>
            <a:chOff x="1918716" y="3511296"/>
            <a:chExt cx="4032250" cy="75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8716" y="3511296"/>
              <a:ext cx="4031741" cy="754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952244" y="3549396"/>
              <a:ext cx="3962400" cy="1905"/>
            </a:xfrm>
            <a:custGeom>
              <a:avLst/>
              <a:gdLst/>
              <a:ahLst/>
              <a:cxnLst/>
              <a:rect l="l" t="t" r="r" b="b"/>
              <a:pathLst>
                <a:path w="3962400" h="1904">
                  <a:moveTo>
                    <a:pt x="0" y="0"/>
                  </a:moveTo>
                  <a:lnTo>
                    <a:pt x="3962400" y="1650"/>
                  </a:lnTo>
                </a:path>
              </a:pathLst>
            </a:custGeom>
            <a:ln w="9525">
              <a:solidFill>
                <a:srgbClr val="E9E9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243828" y="3511296"/>
            <a:ext cx="4032250" cy="75565"/>
            <a:chOff x="6243828" y="3511296"/>
            <a:chExt cx="4032250" cy="755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3828" y="3511296"/>
              <a:ext cx="4031741" cy="754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77356" y="3549396"/>
              <a:ext cx="3962400" cy="1905"/>
            </a:xfrm>
            <a:custGeom>
              <a:avLst/>
              <a:gdLst/>
              <a:ahLst/>
              <a:cxnLst/>
              <a:rect l="l" t="t" r="r" b="b"/>
              <a:pathLst>
                <a:path w="3962400" h="1904">
                  <a:moveTo>
                    <a:pt x="0" y="0"/>
                  </a:moveTo>
                  <a:lnTo>
                    <a:pt x="3962400" y="1650"/>
                  </a:lnTo>
                </a:path>
              </a:pathLst>
            </a:custGeom>
            <a:ln w="9525">
              <a:solidFill>
                <a:srgbClr val="E9E9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A201F58-A980-4FD3-9DD8-E01A0EF4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3138"/>
            <a:ext cx="12192000" cy="381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5216AC-7477-4BE2-9894-9284F162870A}"/>
              </a:ext>
            </a:extLst>
          </p:cNvPr>
          <p:cNvSpPr txBox="1"/>
          <p:nvPr/>
        </p:nvSpPr>
        <p:spPr>
          <a:xfrm>
            <a:off x="228600" y="914400"/>
            <a:ext cx="990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HOSPITAL MANAGEMENT SYSTEM</a:t>
            </a:r>
            <a:endParaRPr lang="en-IN" sz="40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71F503-0C3F-438C-828A-FC6FFED40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063" y="533400"/>
            <a:ext cx="3069938" cy="25043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19400" y="2342388"/>
            <a:ext cx="5602605" cy="28664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Patient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SignUp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Patient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Doctor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gister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int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Discha</a:t>
            </a:r>
            <a:r>
              <a:rPr sz="2000" spc="-3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ge</a:t>
            </a:r>
            <a:r>
              <a:rPr lang="en-IN" sz="2000" spc="-15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Patients.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IN"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Patient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Feedback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Doctor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110137-3C4E-4D4C-83F2-B57389AB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9757" y="910704"/>
            <a:ext cx="6818313" cy="118331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MODULE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47800" y="2133600"/>
            <a:ext cx="10443210" cy="317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Nowadays, </a:t>
            </a:r>
            <a:r>
              <a:rPr sz="2600" spc="5" dirty="0">
                <a:latin typeface="Times New Roman"/>
                <a:cs typeface="Times New Roman"/>
              </a:rPr>
              <a:t>due </a:t>
            </a:r>
            <a:r>
              <a:rPr sz="2600" dirty="0">
                <a:latin typeface="Times New Roman"/>
                <a:cs typeface="Times New Roman"/>
              </a:rPr>
              <a:t>to pandemic people are prefering online clinical </a:t>
            </a:r>
            <a:r>
              <a:rPr sz="2600" spc="-5" dirty="0">
                <a:latin typeface="Times New Roman"/>
                <a:cs typeface="Times New Roman"/>
              </a:rPr>
              <a:t>treatment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health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everything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digitalized.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Patient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self-service.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35" dirty="0">
                <a:solidFill>
                  <a:srgbClr val="1F2023"/>
                </a:solidFill>
                <a:latin typeface="Times New Roman"/>
                <a:cs typeface="Times New Roman"/>
              </a:rPr>
              <a:t>Avoid</a:t>
            </a:r>
            <a:r>
              <a:rPr sz="26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errors</a:t>
            </a:r>
            <a:r>
              <a:rPr sz="26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26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track</a:t>
            </a:r>
            <a:r>
              <a:rPr sz="26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every</a:t>
            </a:r>
            <a:r>
              <a:rPr sz="26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single</a:t>
            </a:r>
            <a:r>
              <a:rPr sz="26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details.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Cost </a:t>
            </a:r>
            <a:r>
              <a:rPr sz="2600" spc="-5" dirty="0">
                <a:solidFill>
                  <a:srgbClr val="1F2023"/>
                </a:solidFill>
                <a:latin typeface="Times New Roman"/>
                <a:cs typeface="Times New Roman"/>
              </a:rPr>
              <a:t>efficiency</a:t>
            </a:r>
            <a:r>
              <a:rPr sz="26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and</a:t>
            </a:r>
            <a:r>
              <a:rPr sz="2600" spc="-5" dirty="0">
                <a:solidFill>
                  <a:srgbClr val="1F2023"/>
                </a:solidFill>
                <a:latin typeface="Times New Roman"/>
                <a:cs typeface="Times New Roman"/>
              </a:rPr>
              <a:t> less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 time</a:t>
            </a:r>
            <a:r>
              <a:rPr sz="26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consumption.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100" dirty="0">
                <a:solidFill>
                  <a:srgbClr val="1F2023"/>
                </a:solidFill>
                <a:latin typeface="Times New Roman"/>
                <a:cs typeface="Times New Roman"/>
              </a:rPr>
              <a:t>We</a:t>
            </a:r>
            <a:r>
              <a:rPr sz="26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can</a:t>
            </a:r>
            <a:r>
              <a:rPr sz="2600" spc="-5" dirty="0">
                <a:solidFill>
                  <a:srgbClr val="1F2023"/>
                </a:solidFill>
                <a:latin typeface="Times New Roman"/>
                <a:cs typeface="Times New Roman"/>
              </a:rPr>
              <a:t> maintain</a:t>
            </a:r>
            <a:r>
              <a:rPr sz="26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26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digital</a:t>
            </a:r>
            <a:r>
              <a:rPr sz="26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medical records.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4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Establish </a:t>
            </a:r>
            <a:r>
              <a:rPr sz="2600" spc="5" dirty="0">
                <a:solidFill>
                  <a:srgbClr val="1F2023"/>
                </a:solidFill>
                <a:latin typeface="Times New Roman"/>
                <a:cs typeface="Times New Roman"/>
              </a:rPr>
              <a:t>our</a:t>
            </a:r>
            <a:r>
              <a:rPr sz="26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hospital</a:t>
            </a:r>
            <a:r>
              <a:rPr sz="26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to </a:t>
            </a:r>
            <a:r>
              <a:rPr sz="2600" spc="5" dirty="0">
                <a:solidFill>
                  <a:srgbClr val="1F2023"/>
                </a:solidFill>
                <a:latin typeface="Times New Roman"/>
                <a:cs typeface="Times New Roman"/>
              </a:rPr>
              <a:t>be</a:t>
            </a:r>
            <a:r>
              <a:rPr sz="2600" spc="-5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1F2023"/>
                </a:solidFill>
                <a:latin typeface="Times New Roman"/>
                <a:cs typeface="Times New Roman"/>
              </a:rPr>
              <a:t>Technical</a:t>
            </a:r>
            <a:r>
              <a:rPr sz="26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1F2023"/>
                </a:solidFill>
                <a:latin typeface="Times New Roman"/>
                <a:cs typeface="Times New Roman"/>
              </a:rPr>
              <a:t>advanced</a:t>
            </a:r>
            <a:r>
              <a:rPr sz="2600" spc="-10" dirty="0">
                <a:solidFill>
                  <a:srgbClr val="1F2023"/>
                </a:solidFill>
                <a:latin typeface="Constantia"/>
                <a:cs typeface="Constantia"/>
              </a:rPr>
              <a:t>.</a:t>
            </a:r>
            <a:endParaRPr sz="2600" dirty="0">
              <a:latin typeface="Constantia"/>
              <a:cs typeface="Constant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9EF8D-6EC5-43C9-BF87-75B42A0D074A}"/>
              </a:ext>
            </a:extLst>
          </p:cNvPr>
          <p:cNvSpPr txBox="1"/>
          <p:nvPr/>
        </p:nvSpPr>
        <p:spPr>
          <a:xfrm>
            <a:off x="1082736" y="1212860"/>
            <a:ext cx="6790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24000" y="2133600"/>
            <a:ext cx="9980929" cy="16446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spcBef>
                <a:spcPts val="1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400" spc="5" dirty="0">
                <a:solidFill>
                  <a:srgbClr val="1F2023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chances</a:t>
            </a:r>
            <a:r>
              <a:rPr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employment</a:t>
            </a:r>
            <a:r>
              <a:rPr sz="2400" spc="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usually </a:t>
            </a:r>
            <a:r>
              <a:rPr sz="2400" spc="-63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become</a:t>
            </a:r>
            <a:r>
              <a:rPr sz="24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less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1F2023"/>
                </a:solidFill>
                <a:latin typeface="Times New Roman"/>
                <a:cs typeface="Times New Roman"/>
              </a:rPr>
              <a:t>with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 the automation of</a:t>
            </a:r>
            <a:r>
              <a:rPr sz="24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the system.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It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more expensive</a:t>
            </a:r>
            <a:r>
              <a:rPr sz="24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F2023"/>
                </a:solidFill>
                <a:latin typeface="Times New Roman"/>
                <a:cs typeface="Times New Roman"/>
              </a:rPr>
              <a:t>the hospital.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tough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733D9-5C8B-4881-BF70-6F9D05D5051F}"/>
              </a:ext>
            </a:extLst>
          </p:cNvPr>
          <p:cNvSpPr txBox="1"/>
          <p:nvPr/>
        </p:nvSpPr>
        <p:spPr>
          <a:xfrm>
            <a:off x="1371600" y="11430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52600" y="1985015"/>
            <a:ext cx="4929505" cy="288797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Cost</a:t>
            </a:r>
            <a:r>
              <a:rPr sz="26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1F2023"/>
                </a:solidFill>
                <a:latin typeface="Times New Roman"/>
                <a:cs typeface="Times New Roman"/>
              </a:rPr>
              <a:t>Effective</a:t>
            </a:r>
            <a:r>
              <a:rPr sz="26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Reduction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lang="en-IN" sz="2600" dirty="0">
                <a:solidFill>
                  <a:srgbClr val="1F2023"/>
                </a:solidFill>
                <a:latin typeface="Times New Roman"/>
                <a:cs typeface="Times New Roman"/>
              </a:rPr>
              <a:t>Processing</a:t>
            </a:r>
            <a:r>
              <a:rPr lang="en-IN" sz="26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IN" sz="2600" dirty="0">
                <a:solidFill>
                  <a:srgbClr val="1F2023"/>
                </a:solidFill>
                <a:latin typeface="Times New Roman"/>
                <a:cs typeface="Times New Roman"/>
              </a:rPr>
              <a:t>Speed</a:t>
            </a:r>
            <a:r>
              <a:rPr lang="en-IN" sz="26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IN" sz="2600" dirty="0">
                <a:solidFill>
                  <a:srgbClr val="1F2023"/>
                </a:solidFill>
                <a:latin typeface="Times New Roman"/>
                <a:cs typeface="Times New Roman"/>
              </a:rPr>
              <a:t>&amp;</a:t>
            </a:r>
            <a:r>
              <a:rPr lang="en-IN" sz="2600" spc="-1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lang="en-IN" sz="2600" dirty="0">
                <a:solidFill>
                  <a:srgbClr val="1F2023"/>
                </a:solidFill>
                <a:latin typeface="Times New Roman"/>
                <a:cs typeface="Times New Roman"/>
              </a:rPr>
              <a:t>Results</a:t>
            </a:r>
            <a:endParaRPr lang="en-IN"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Reduction</a:t>
            </a:r>
            <a:r>
              <a:rPr sz="26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in</a:t>
            </a:r>
            <a:r>
              <a:rPr sz="26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Errors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Data</a:t>
            </a:r>
            <a:r>
              <a:rPr sz="2600" spc="-2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Security</a:t>
            </a:r>
            <a:r>
              <a:rPr sz="2600" spc="-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&amp;</a:t>
            </a:r>
            <a:r>
              <a:rPr sz="2600" spc="-15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Retrieving</a:t>
            </a:r>
            <a:r>
              <a:rPr sz="2600" spc="-16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Ability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Quality</a:t>
            </a:r>
            <a:r>
              <a:rPr sz="26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1F2023"/>
                </a:solidFill>
                <a:latin typeface="Times New Roman"/>
                <a:cs typeface="Times New Roman"/>
              </a:rPr>
              <a:t>&amp;</a:t>
            </a:r>
            <a:r>
              <a:rPr sz="26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Compliance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Improved</a:t>
            </a:r>
            <a:r>
              <a:rPr sz="2600" spc="-5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Patient</a:t>
            </a:r>
            <a:r>
              <a:rPr sz="2600" spc="-30" dirty="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F2023"/>
                </a:solidFill>
                <a:latin typeface="Times New Roman"/>
                <a:cs typeface="Times New Roman"/>
              </a:rPr>
              <a:t>Care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5672AE-ED60-4E18-BF85-97E991040D3B}"/>
              </a:ext>
            </a:extLst>
          </p:cNvPr>
          <p:cNvSpPr txBox="1"/>
          <p:nvPr/>
        </p:nvSpPr>
        <p:spPr>
          <a:xfrm>
            <a:off x="1143000" y="1066800"/>
            <a:ext cx="7593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Hospital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Mannagement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System?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30477" y="2165095"/>
            <a:ext cx="1998345" cy="2246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F3A346"/>
              </a:buClr>
              <a:buSzPct val="84615"/>
              <a:buFont typeface="Wingdings"/>
              <a:buChar char=""/>
              <a:tabLst>
                <a:tab pos="29972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Front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End</a:t>
            </a:r>
            <a:endParaRPr sz="2600" dirty="0">
              <a:latin typeface="Times New Roman"/>
              <a:cs typeface="Times New Roman"/>
            </a:endParaRPr>
          </a:p>
          <a:p>
            <a:pPr marL="652780" lvl="1" indent="-274955">
              <a:lnSpc>
                <a:spcPct val="100000"/>
              </a:lnSpc>
              <a:spcBef>
                <a:spcPts val="1580"/>
              </a:spcBef>
              <a:buClr>
                <a:srgbClr val="D5903C"/>
              </a:buClr>
              <a:buSzPct val="83333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800" dirty="0">
                <a:latin typeface="Times New Roman"/>
                <a:cs typeface="Times New Roman"/>
              </a:rPr>
              <a:t>Angular</a:t>
            </a:r>
          </a:p>
          <a:p>
            <a:pPr marL="652780" lvl="1" indent="-274955">
              <a:lnSpc>
                <a:spcPct val="100000"/>
              </a:lnSpc>
              <a:spcBef>
                <a:spcPts val="1380"/>
              </a:spcBef>
              <a:buClr>
                <a:srgbClr val="D5903C"/>
              </a:buClr>
              <a:buSzPct val="83333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800" spc="-5" dirty="0">
                <a:latin typeface="Times New Roman"/>
                <a:cs typeface="Times New Roman"/>
              </a:rPr>
              <a:t>Html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955">
              <a:lnSpc>
                <a:spcPct val="100000"/>
              </a:lnSpc>
              <a:spcBef>
                <a:spcPts val="1380"/>
              </a:spcBef>
              <a:buClr>
                <a:srgbClr val="D5903C"/>
              </a:buClr>
              <a:buSzPct val="83333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800" spc="-5" dirty="0">
                <a:latin typeface="Times New Roman"/>
                <a:cs typeface="Times New Roman"/>
              </a:rPr>
              <a:t>CSS</a:t>
            </a:r>
            <a:endParaRPr sz="1800" dirty="0">
              <a:latin typeface="Times New Roman"/>
              <a:cs typeface="Times New Roman"/>
            </a:endParaRPr>
          </a:p>
          <a:p>
            <a:pPr marL="652780" lvl="1" indent="-274955">
              <a:lnSpc>
                <a:spcPct val="100000"/>
              </a:lnSpc>
              <a:spcBef>
                <a:spcPts val="1380"/>
              </a:spcBef>
              <a:buClr>
                <a:srgbClr val="D5903C"/>
              </a:buClr>
              <a:buSzPct val="83333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800" spc="-5" dirty="0">
                <a:latin typeface="Times New Roman"/>
                <a:cs typeface="Times New Roman"/>
              </a:rPr>
              <a:t>BOOTSTRAP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3635" y="2165095"/>
            <a:ext cx="1577721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A4B592"/>
              </a:buClr>
              <a:buSzPct val="80000"/>
              <a:buFont typeface="Wingdings"/>
              <a:buChar char=""/>
              <a:tabLst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Back</a:t>
            </a:r>
            <a:r>
              <a:rPr sz="24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5901" y="2713735"/>
            <a:ext cx="17075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A4B592"/>
              </a:buClr>
              <a:buSzPct val="8055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M</a:t>
            </a:r>
            <a:r>
              <a:rPr sz="1800" spc="10" dirty="0">
                <a:latin typeface="Times New Roman"/>
                <a:cs typeface="Times New Roman"/>
              </a:rPr>
              <a:t>y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Q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65901" y="3251961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A4B592"/>
              </a:buClr>
              <a:buSzPct val="8055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Spring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Tool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Suite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65901" y="3791457"/>
            <a:ext cx="1511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A4B592"/>
              </a:buClr>
              <a:buSzPct val="80555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Po</a:t>
            </a:r>
            <a:r>
              <a:rPr sz="1800" spc="-15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tman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00200" y="1981200"/>
            <a:ext cx="8248015" cy="41857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3A346"/>
              </a:buClr>
              <a:buSzPct val="83333"/>
              <a:buFont typeface="Wingdings"/>
              <a:buChar char="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Requirements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 are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below:</a:t>
            </a:r>
          </a:p>
          <a:p>
            <a:pPr marL="299085" indent="-287020">
              <a:lnSpc>
                <a:spcPct val="100000"/>
              </a:lnSpc>
              <a:spcBef>
                <a:spcPts val="1860"/>
              </a:spcBef>
              <a:buClr>
                <a:srgbClr val="F3A346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2400" spc="-25" dirty="0">
                <a:latin typeface="Times New Roman"/>
                <a:cs typeface="Times New Roman"/>
              </a:rPr>
              <a:t>Visual</a:t>
            </a:r>
            <a:r>
              <a:rPr sz="2400" dirty="0">
                <a:latin typeface="Times New Roman"/>
                <a:cs typeface="Times New Roman"/>
              </a:rPr>
              <a:t> studio,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Postman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MySql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installed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</a:p>
          <a:p>
            <a:pPr marL="299085" indent="-287020">
              <a:lnSpc>
                <a:spcPct val="100000"/>
              </a:lnSpc>
              <a:spcBef>
                <a:spcPts val="1860"/>
              </a:spcBef>
              <a:buClr>
                <a:srgbClr val="F3A346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GB</a:t>
            </a:r>
            <a:r>
              <a:rPr sz="2400" dirty="0">
                <a:latin typeface="Times New Roman"/>
                <a:cs typeface="Times New Roman"/>
              </a:rPr>
              <a:t> R</a:t>
            </a:r>
            <a:r>
              <a:rPr sz="2400" spc="1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ndo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5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ry</a:t>
            </a:r>
          </a:p>
          <a:p>
            <a:pPr marL="299085" indent="-287020">
              <a:lnSpc>
                <a:spcPct val="100000"/>
              </a:lnSpc>
              <a:spcBef>
                <a:spcPts val="1860"/>
              </a:spcBef>
              <a:buClr>
                <a:srgbClr val="F3A346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200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Disk</a:t>
            </a:r>
          </a:p>
          <a:p>
            <a:pPr marL="299085" indent="-287020">
              <a:lnSpc>
                <a:spcPct val="100000"/>
              </a:lnSpc>
              <a:spcBef>
                <a:spcPts val="1864"/>
              </a:spcBef>
              <a:buClr>
                <a:srgbClr val="F3A346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Microsoft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Windows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8,10,11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Linux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OS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860"/>
              </a:spcBef>
              <a:buClr>
                <a:srgbClr val="F3A346"/>
              </a:buClr>
              <a:buSzPct val="83333"/>
              <a:buFont typeface="Wingdings"/>
              <a:buChar char=""/>
              <a:tabLst>
                <a:tab pos="299720" algn="l"/>
              </a:tabLst>
            </a:pPr>
            <a:r>
              <a:rPr sz="2400" spc="-60" dirty="0">
                <a:latin typeface="Times New Roman"/>
                <a:cs typeface="Times New Roman"/>
              </a:rPr>
              <a:t>Web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Browser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(Microsoft Edge,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Google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Chrome)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AC9A9-37E9-49EF-A618-98550E758E82}"/>
              </a:ext>
            </a:extLst>
          </p:cNvPr>
          <p:cNvSpPr txBox="1"/>
          <p:nvPr/>
        </p:nvSpPr>
        <p:spPr>
          <a:xfrm>
            <a:off x="990600" y="9144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EF9567CE-2737-4F38-A206-85C93FAB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20368"/>
            <a:ext cx="12192000" cy="52376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800"/>
            <a:ext cx="3124199" cy="14028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21362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800"/>
            <a:ext cx="3124199" cy="14028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FE9729A-8272-4C67-9E7E-C87FB168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" y="1612801"/>
            <a:ext cx="12168802" cy="525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52400"/>
            <a:ext cx="3733799" cy="7620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LOGIN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B8DE204C-E46D-4023-9E09-F61A8B5F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" y="1285188"/>
            <a:ext cx="12354861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3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800"/>
            <a:ext cx="3962399" cy="14028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SIGNUP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4BAD1B3-27F3-424E-99A3-61D68DC7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814"/>
            <a:ext cx="12192000" cy="554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6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0C0D761-6A83-4AC8-8107-E162AEF9A8F5}"/>
              </a:ext>
            </a:extLst>
          </p:cNvPr>
          <p:cNvSpPr txBox="1"/>
          <p:nvPr/>
        </p:nvSpPr>
        <p:spPr>
          <a:xfrm>
            <a:off x="1295400" y="7620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FC18F-48F4-4F11-8F55-29BCBC6E682D}"/>
              </a:ext>
            </a:extLst>
          </p:cNvPr>
          <p:cNvSpPr txBox="1"/>
          <p:nvPr/>
        </p:nvSpPr>
        <p:spPr>
          <a:xfrm>
            <a:off x="1219200" y="2590800"/>
            <a:ext cx="4800600" cy="213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2484111           D Hema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2484646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Ediga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Lavanya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2483727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Bokkisam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Jothsna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2484769           Chanda Akanksha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2485807      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Derangula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Lavanya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069905-AD15-4D79-836F-0B28FA0796CE}"/>
              </a:ext>
            </a:extLst>
          </p:cNvPr>
          <p:cNvSpPr txBox="1"/>
          <p:nvPr/>
        </p:nvSpPr>
        <p:spPr>
          <a:xfrm>
            <a:off x="6096000" y="2743200"/>
            <a:ext cx="5334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2485036	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Ayithayathish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Sai		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2486987	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Diddigunta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Karthik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2485818	B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Dhanu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Priya	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2487179	Asif Ahmed			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2484574	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Ellanthakunta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Sai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Manasa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37AEB-2912-4764-BEF9-D05F45A44280}"/>
              </a:ext>
            </a:extLst>
          </p:cNvPr>
          <p:cNvSpPr txBox="1"/>
          <p:nvPr/>
        </p:nvSpPr>
        <p:spPr>
          <a:xfrm>
            <a:off x="1227841" y="169104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      -D Hema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ckend Lead 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Diddigunta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Karthik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800"/>
            <a:ext cx="5181599" cy="14028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SUBMODULES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EA7E61-5B89-4940-BB5A-E21ADE98E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329"/>
            <a:ext cx="12192000" cy="53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87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800"/>
            <a:ext cx="3886199" cy="9144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LOGIN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D4D9947-8C61-41C6-8EFF-555F96BA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25441"/>
            <a:ext cx="12192000" cy="52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3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800"/>
            <a:ext cx="3428999" cy="10668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SIGNUP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11209A-B5B9-427C-96D7-61051FA5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31287"/>
            <a:ext cx="12192000" cy="51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800"/>
            <a:ext cx="5333999" cy="14028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SUBMODULES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26A82E2-7F9E-413E-9F6D-C3DA59C1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00200"/>
            <a:ext cx="12192000" cy="538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83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800"/>
            <a:ext cx="3505199" cy="8382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FFD5C948-766C-469F-903F-17276C1B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600"/>
            <a:ext cx="12195879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28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800"/>
            <a:ext cx="3428999" cy="762000"/>
          </a:xfrm>
        </p:spPr>
        <p:txBody>
          <a:bodyPr>
            <a:normAutofit fontScale="90000"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7A02008-3A1B-4F63-8FDD-70EB9901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64957"/>
            <a:ext cx="12192000" cy="51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90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5E1DB-E9D6-4D63-85FB-9EDDBE03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04800"/>
            <a:ext cx="3428999" cy="7620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571D6-1BBD-4308-A0F3-EF4A8A4D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832"/>
            <a:ext cx="12177332" cy="55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1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95400" y="2209800"/>
            <a:ext cx="10636250" cy="2090316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Hospitality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 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fastest </a:t>
            </a:r>
            <a:r>
              <a:rPr sz="2400" spc="-5" dirty="0">
                <a:latin typeface="Times New Roman"/>
                <a:cs typeface="Times New Roman"/>
              </a:rPr>
              <a:t>growing</a:t>
            </a:r>
            <a:r>
              <a:rPr sz="2400" dirty="0">
                <a:latin typeface="Times New Roman"/>
                <a:cs typeface="Times New Roman"/>
              </a:rPr>
              <a:t> industries 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world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today.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400" spc="5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proposed </a:t>
            </a:r>
            <a:r>
              <a:rPr sz="2400" dirty="0">
                <a:latin typeface="Times New Roman"/>
                <a:cs typeface="Times New Roman"/>
              </a:rPr>
              <a:t>system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Hospital Management System, the system include </a:t>
            </a:r>
            <a:r>
              <a:rPr sz="2400" spc="-6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facilities like </a:t>
            </a:r>
            <a:r>
              <a:rPr sz="2400" spc="5" dirty="0">
                <a:latin typeface="Times New Roman"/>
                <a:cs typeface="Times New Roman"/>
              </a:rPr>
              <a:t>pharmacy </a:t>
            </a:r>
            <a:r>
              <a:rPr sz="2400" dirty="0">
                <a:latin typeface="Times New Roman"/>
                <a:cs typeface="Times New Roman"/>
              </a:rPr>
              <a:t>system for the stock details of medicines in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pharmacy.</a:t>
            </a:r>
            <a:endParaRPr sz="2400" dirty="0">
              <a:latin typeface="Times New Roman"/>
              <a:cs typeface="Times New Roman"/>
            </a:endParaRPr>
          </a:p>
          <a:p>
            <a:pPr marL="286385" marR="838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5" dirty="0">
                <a:latin typeface="Times New Roman"/>
                <a:cs typeface="Times New Roman"/>
              </a:rPr>
              <a:t> providing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features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include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comments </a:t>
            </a:r>
            <a:r>
              <a:rPr sz="2400" spc="-6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CD539-7877-4880-8369-7883BB55A671}"/>
              </a:ext>
            </a:extLst>
          </p:cNvPr>
          <p:cNvSpPr txBox="1"/>
          <p:nvPr/>
        </p:nvSpPr>
        <p:spPr>
          <a:xfrm>
            <a:off x="990600" y="11430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&amp; Improvements</a:t>
            </a:r>
            <a:endParaRPr lang="en-IN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9200" y="1981200"/>
            <a:ext cx="10279380" cy="2568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Hospital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management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allows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ability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optimize</a:t>
            </a:r>
            <a:r>
              <a:rPr sz="2600" spc="5" dirty="0">
                <a:latin typeface="Times New Roman"/>
                <a:cs typeface="Times New Roman"/>
              </a:rPr>
              <a:t> and </a:t>
            </a:r>
            <a:r>
              <a:rPr sz="2600" spc="-5" dirty="0">
                <a:latin typeface="Times New Roman"/>
                <a:cs typeface="Times New Roman"/>
              </a:rPr>
              <a:t>digitize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all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processes</a:t>
            </a:r>
            <a:r>
              <a:rPr sz="2600" dirty="0">
                <a:latin typeface="Times New Roman"/>
                <a:cs typeface="Times New Roman"/>
              </a:rPr>
              <a:t> within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institution.</a:t>
            </a:r>
          </a:p>
          <a:p>
            <a:pPr marL="286385" marR="29718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It </a:t>
            </a:r>
            <a:r>
              <a:rPr sz="2600" spc="-5" dirty="0">
                <a:latin typeface="Times New Roman"/>
                <a:cs typeface="Times New Roman"/>
              </a:rPr>
              <a:t>will </a:t>
            </a:r>
            <a:r>
              <a:rPr sz="2600" dirty="0">
                <a:latin typeface="Times New Roman"/>
                <a:cs typeface="Times New Roman"/>
              </a:rPr>
              <a:t>help to </a:t>
            </a:r>
            <a:r>
              <a:rPr sz="2600" spc="-5" dirty="0">
                <a:latin typeface="Times New Roman"/>
                <a:cs typeface="Times New Roman"/>
              </a:rPr>
              <a:t>improve </a:t>
            </a:r>
            <a:r>
              <a:rPr sz="2600" dirty="0">
                <a:latin typeface="Times New Roman"/>
                <a:cs typeface="Times New Roman"/>
              </a:rPr>
              <a:t>customer service, </a:t>
            </a:r>
            <a:r>
              <a:rPr sz="2600" spc="-10" dirty="0">
                <a:latin typeface="Times New Roman"/>
                <a:cs typeface="Times New Roman"/>
              </a:rPr>
              <a:t>reduce </a:t>
            </a:r>
            <a:r>
              <a:rPr sz="2600" spc="-5" dirty="0">
                <a:latin typeface="Times New Roman"/>
                <a:cs typeface="Times New Roman"/>
              </a:rPr>
              <a:t>process </a:t>
            </a:r>
            <a:r>
              <a:rPr sz="2600" dirty="0">
                <a:latin typeface="Times New Roman"/>
                <a:cs typeface="Times New Roman"/>
              </a:rPr>
              <a:t>costs, </a:t>
            </a:r>
            <a:r>
              <a:rPr sz="2600" spc="-5" dirty="0">
                <a:latin typeface="Times New Roman"/>
                <a:cs typeface="Times New Roman"/>
              </a:rPr>
              <a:t>streamline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0" dirty="0">
                <a:latin typeface="Times New Roman"/>
                <a:cs typeface="Times New Roman"/>
              </a:rPr>
              <a:t>search</a:t>
            </a:r>
            <a:r>
              <a:rPr sz="2600" dirty="0">
                <a:latin typeface="Times New Roman"/>
                <a:cs typeface="Times New Roman"/>
              </a:rPr>
              <a:t> 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medical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records,</a:t>
            </a:r>
            <a:r>
              <a:rPr sz="2600" dirty="0">
                <a:latin typeface="Times New Roman"/>
                <a:cs typeface="Times New Roman"/>
              </a:rPr>
              <a:t> bills,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patients,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doctors,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etc.</a:t>
            </a:r>
          </a:p>
          <a:p>
            <a:pPr marL="286385" marR="932815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Hospital Management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will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contributed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enormously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better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health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 influenced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lives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well-being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billions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humans.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952BF-314B-4578-8111-0A3022808078}"/>
              </a:ext>
            </a:extLst>
          </p:cNvPr>
          <p:cNvSpPr txBox="1"/>
          <p:nvPr/>
        </p:nvSpPr>
        <p:spPr>
          <a:xfrm>
            <a:off x="990600" y="10668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15995" y="1828800"/>
            <a:ext cx="10351135" cy="312643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00"/>
              </a:spcBef>
              <a:buClr>
                <a:srgbClr val="F3A346"/>
              </a:buClr>
              <a:buSzPct val="84615"/>
              <a:buFont typeface="Wingdings"/>
              <a:buChar char=""/>
              <a:tabLst>
                <a:tab pos="299720" algn="l"/>
              </a:tabLst>
            </a:pPr>
            <a:r>
              <a:rPr sz="2600" spc="-10" dirty="0"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www.google.com</a:t>
            </a:r>
            <a:endParaRPr sz="2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F3A346"/>
              </a:buClr>
              <a:buSzPct val="84615"/>
              <a:buFont typeface="Wingdings"/>
              <a:buChar char=""/>
              <a:tabLst>
                <a:tab pos="299720" algn="l"/>
              </a:tabLst>
            </a:pPr>
            <a:r>
              <a:rPr sz="2600" spc="-15" dirty="0"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www.stackoverflow.com</a:t>
            </a:r>
            <a:endParaRPr sz="2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"/>
              <a:buChar char=""/>
              <a:tabLst>
                <a:tab pos="299720" algn="l"/>
              </a:tabLst>
            </a:pPr>
            <a:r>
              <a:rPr sz="2600" spc="-10" dirty="0"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www.w3school.com</a:t>
            </a:r>
            <a:endParaRPr sz="2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"/>
              <a:buChar char=""/>
              <a:tabLst>
                <a:tab pos="299720" algn="l"/>
              </a:tabLst>
            </a:pPr>
            <a:r>
              <a:rPr sz="2600" u="sng" spc="-20" dirty="0">
                <a:uFill>
                  <a:solidFill>
                    <a:srgbClr val="8E57B6"/>
                  </a:solidFill>
                </a:u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www.angular.io</a:t>
            </a:r>
            <a:endParaRPr sz="26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"/>
              <a:buChar char=""/>
              <a:tabLst>
                <a:tab pos="299720" algn="l"/>
              </a:tabLst>
            </a:pPr>
            <a:r>
              <a:rPr sz="2600" u="sng" spc="-5" dirty="0">
                <a:uFill>
                  <a:solidFill>
                    <a:srgbClr val="8E57B6"/>
                  </a:solidFill>
                </a:uFill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https://www.partech.nl/nl/publicaties/2020/07/9-trending-best-practices-for- </a:t>
            </a:r>
            <a:r>
              <a:rPr sz="2600" spc="-635" dirty="0"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600" u="sng" dirty="0">
                <a:uFill>
                  <a:solidFill>
                    <a:srgbClr val="8E57B6"/>
                  </a:solidFill>
                </a:uFill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rest-api-development.com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95043-AF2D-482D-9D1E-BFCB484EF78D}"/>
              </a:ext>
            </a:extLst>
          </p:cNvPr>
          <p:cNvSpPr txBox="1"/>
          <p:nvPr/>
        </p:nvSpPr>
        <p:spPr>
          <a:xfrm>
            <a:off x="1066800" y="8382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05993" y="2362200"/>
            <a:ext cx="10812780" cy="23217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Hospital</a:t>
            </a:r>
            <a:r>
              <a:rPr sz="2000" spc="-1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management</a:t>
            </a:r>
            <a:r>
              <a:rPr sz="2000" spc="-4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513"/>
                </a:solidFill>
                <a:latin typeface="Times New Roman"/>
                <a:cs typeface="Times New Roman"/>
              </a:rPr>
              <a:t>system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 (HMS)</a:t>
            </a:r>
            <a:r>
              <a:rPr sz="2000" spc="-1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is an </a:t>
            </a:r>
            <a:r>
              <a:rPr sz="2000" spc="-5" dirty="0">
                <a:solidFill>
                  <a:srgbClr val="212513"/>
                </a:solidFill>
                <a:latin typeface="Times New Roman"/>
                <a:cs typeface="Times New Roman"/>
              </a:rPr>
              <a:t>element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of medical informatics solutions that focuses </a:t>
            </a:r>
            <a:r>
              <a:rPr sz="2000" spc="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mainly</a:t>
            </a:r>
            <a:r>
              <a:rPr sz="2000" spc="-2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on</a:t>
            </a:r>
            <a:r>
              <a:rPr sz="2000" spc="-1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the administration</a:t>
            </a:r>
            <a:r>
              <a:rPr sz="2000" spc="-2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needs</a:t>
            </a:r>
            <a:r>
              <a:rPr sz="2000" spc="-1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hospitals.</a:t>
            </a:r>
            <a:endParaRPr sz="2000" dirty="0">
              <a:latin typeface="Times New Roman"/>
              <a:cs typeface="Times New Roman"/>
            </a:endParaRPr>
          </a:p>
          <a:p>
            <a:pPr marL="286385" marR="1172845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An</a:t>
            </a:r>
            <a:r>
              <a:rPr sz="2000" spc="-1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HMS</a:t>
            </a:r>
            <a:r>
              <a:rPr sz="2000" spc="-1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is a computer</a:t>
            </a:r>
            <a:r>
              <a:rPr sz="2000" spc="-9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or</a:t>
            </a:r>
            <a:r>
              <a:rPr sz="2000" spc="-5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web-based</a:t>
            </a:r>
            <a:r>
              <a:rPr sz="2000" spc="-1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application</a:t>
            </a:r>
            <a:r>
              <a:rPr sz="2000" spc="-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that</a:t>
            </a:r>
            <a:r>
              <a:rPr sz="2000" spc="-1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manages</a:t>
            </a:r>
            <a:r>
              <a:rPr sz="2000" spc="-5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the </a:t>
            </a:r>
            <a:r>
              <a:rPr sz="2000" spc="-63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functioning</a:t>
            </a:r>
            <a:r>
              <a:rPr sz="2000" spc="-1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an</a:t>
            </a:r>
            <a:r>
              <a:rPr sz="2000" spc="-10" dirty="0">
                <a:solidFill>
                  <a:srgbClr val="212513"/>
                </a:solidFill>
                <a:latin typeface="Times New Roman"/>
                <a:cs typeface="Times New Roman"/>
              </a:rPr>
              <a:t> entire</a:t>
            </a:r>
            <a:r>
              <a:rPr sz="2000" spc="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hospital.</a:t>
            </a:r>
            <a:endParaRPr sz="2000" dirty="0">
              <a:latin typeface="Times New Roman"/>
              <a:cs typeface="Times New Roman"/>
            </a:endParaRPr>
          </a:p>
          <a:p>
            <a:pPr marL="286385" marR="8255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000" spc="-5" dirty="0">
                <a:solidFill>
                  <a:srgbClr val="212513"/>
                </a:solidFill>
                <a:latin typeface="Times New Roman"/>
                <a:cs typeface="Times New Roman"/>
              </a:rPr>
              <a:t>customizable</a:t>
            </a:r>
            <a:r>
              <a:rPr sz="2000" spc="-1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integrated</a:t>
            </a:r>
            <a:r>
              <a:rPr sz="2000" spc="-2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12513"/>
                </a:solidFill>
                <a:latin typeface="Times New Roman"/>
                <a:cs typeface="Times New Roman"/>
              </a:rPr>
              <a:t>system</a:t>
            </a:r>
            <a:r>
              <a:rPr sz="2000" spc="1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is designed</a:t>
            </a:r>
            <a:r>
              <a:rPr sz="2000" spc="-1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manage</a:t>
            </a:r>
            <a:r>
              <a:rPr sz="2000" spc="-3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all</a:t>
            </a:r>
            <a:r>
              <a:rPr sz="2000" spc="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the</a:t>
            </a:r>
            <a:r>
              <a:rPr sz="2000" spc="1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operations</a:t>
            </a:r>
            <a:r>
              <a:rPr sz="2000" spc="-2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of </a:t>
            </a:r>
            <a:r>
              <a:rPr sz="2000" spc="-63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the</a:t>
            </a:r>
            <a:r>
              <a:rPr sz="2000" spc="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hospital,</a:t>
            </a:r>
            <a:r>
              <a:rPr sz="2000" spc="-1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such</a:t>
            </a:r>
            <a:r>
              <a:rPr sz="2000" spc="1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as administration,</a:t>
            </a:r>
            <a:r>
              <a:rPr sz="2000" spc="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patient</a:t>
            </a:r>
            <a:r>
              <a:rPr sz="2000" spc="-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details,</a:t>
            </a:r>
            <a:r>
              <a:rPr sz="2000" spc="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medical</a:t>
            </a:r>
            <a:r>
              <a:rPr sz="2000" spc="-10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history</a:t>
            </a:r>
            <a:r>
              <a:rPr sz="2000" spc="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of</a:t>
            </a:r>
            <a:r>
              <a:rPr sz="2000" spc="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the </a:t>
            </a:r>
            <a:r>
              <a:rPr sz="2000" spc="-635" dirty="0">
                <a:solidFill>
                  <a:srgbClr val="21251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12513"/>
                </a:solidFill>
                <a:latin typeface="Times New Roman"/>
                <a:cs typeface="Times New Roman"/>
              </a:rPr>
              <a:t>patient, appointment booking, inventory management, billing, </a:t>
            </a:r>
            <a:r>
              <a:rPr lang="en-US" sz="2000" dirty="0">
                <a:solidFill>
                  <a:srgbClr val="212513"/>
                </a:solidFill>
                <a:latin typeface="Times New Roman"/>
                <a:cs typeface="Times New Roman"/>
              </a:rPr>
              <a:t>drug management, revenue management and so 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A81A5-03CF-4F81-BB34-30BC362C74EF}"/>
              </a:ext>
            </a:extLst>
          </p:cNvPr>
          <p:cNvSpPr txBox="1"/>
          <p:nvPr/>
        </p:nvSpPr>
        <p:spPr>
          <a:xfrm>
            <a:off x="1371600" y="838200"/>
            <a:ext cx="6347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794" y="3143199"/>
            <a:ext cx="2613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FFFFFF"/>
                </a:solidFill>
                <a:latin typeface="Constantia"/>
                <a:cs typeface="Constantia"/>
              </a:rPr>
              <a:t>Thank</a:t>
            </a:r>
            <a:r>
              <a:rPr sz="4400" spc="-24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4400" spc="-114" dirty="0">
                <a:solidFill>
                  <a:srgbClr val="FFFFFF"/>
                </a:solidFill>
                <a:latin typeface="Constantia"/>
                <a:cs typeface="Constantia"/>
              </a:rPr>
              <a:t>You</a:t>
            </a:r>
            <a:endParaRPr sz="4400">
              <a:latin typeface="Constantia"/>
              <a:cs typeface="Constant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752600"/>
            <a:ext cx="6027420" cy="37292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67000" y="1371600"/>
            <a:ext cx="4101465" cy="3973524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Clr>
                <a:srgbClr val="F3A346"/>
              </a:buClr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Introduction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3A346"/>
              </a:buClr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Why</a:t>
            </a:r>
            <a:r>
              <a:rPr b="1" spc="-5" dirty="0">
                <a:latin typeface="Times New Roman"/>
                <a:cs typeface="Times New Roman"/>
              </a:rPr>
              <a:t> hospital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management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system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???</a:t>
            </a:r>
            <a:endParaRPr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F3A346"/>
              </a:buClr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Objectives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3A346"/>
              </a:buClr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35" dirty="0">
                <a:latin typeface="Times New Roman"/>
                <a:cs typeface="Times New Roman"/>
              </a:rPr>
              <a:t>Tools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languages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used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3A346"/>
              </a:buClr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Requirements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3A346"/>
              </a:buClr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App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Flow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45"/>
              </a:spcBef>
              <a:buClr>
                <a:srgbClr val="F3A346"/>
              </a:buClr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b="1" dirty="0">
                <a:latin typeface="Times New Roman"/>
                <a:cs typeface="Times New Roman"/>
              </a:rPr>
              <a:t>F</a:t>
            </a:r>
            <a:r>
              <a:rPr sz="1800" b="1" spc="5" dirty="0">
                <a:latin typeface="Times New Roman"/>
                <a:cs typeface="Times New Roman"/>
              </a:rPr>
              <a:t>e</a:t>
            </a:r>
            <a:r>
              <a:rPr sz="1800" b="1" dirty="0">
                <a:latin typeface="Times New Roman"/>
                <a:cs typeface="Times New Roman"/>
              </a:rPr>
              <a:t>atu</a:t>
            </a:r>
            <a:r>
              <a:rPr sz="1800" b="1" spc="-4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es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4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vai</a:t>
            </a:r>
            <a:r>
              <a:rPr sz="1800" b="1" spc="5" dirty="0">
                <a:latin typeface="Times New Roman"/>
                <a:cs typeface="Times New Roman"/>
              </a:rPr>
              <a:t>l</a:t>
            </a:r>
            <a:r>
              <a:rPr sz="1800" b="1" dirty="0">
                <a:latin typeface="Times New Roman"/>
                <a:cs typeface="Times New Roman"/>
              </a:rPr>
              <a:t>able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3A346"/>
              </a:buClr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Future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Scope &amp;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Improvement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F3A346"/>
              </a:buClr>
              <a:buSzPct val="83333"/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Conclusion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600200" y="1447800"/>
            <a:ext cx="9603105" cy="42078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6995" indent="-274320" algn="just">
              <a:lnSpc>
                <a:spcPct val="100000"/>
              </a:lnSpc>
              <a:spcBef>
                <a:spcPts val="1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Systems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 of the </a:t>
            </a:r>
            <a:r>
              <a:rPr sz="2400" spc="-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-3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</a:t>
            </a:r>
            <a:r>
              <a:rPr sz="2400" spc="-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sz="2400" spc="-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that</a:t>
            </a:r>
            <a:r>
              <a:rPr sz="2400" spc="-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patient</a:t>
            </a:r>
            <a:r>
              <a:rPr sz="2400" spc="-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consults</a:t>
            </a:r>
            <a:r>
              <a:rPr sz="2400" spc="-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</a:t>
            </a:r>
            <a:r>
              <a:rPr sz="2400" spc="-2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2400" spc="-63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branch,</a:t>
            </a:r>
            <a:r>
              <a:rPr sz="2400" spc="-2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spc="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history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400" spc="-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retrieved </a:t>
            </a:r>
            <a:r>
              <a:rPr sz="2400" spc="-3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easily.</a:t>
            </a:r>
            <a:r>
              <a:rPr sz="2400" spc="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HMS </a:t>
            </a:r>
            <a:r>
              <a:rPr sz="2400" spc="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provide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of data and a cloud-based solution to </a:t>
            </a:r>
            <a:r>
              <a:rPr sz="2400" spc="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spc="-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sz="2400" spc="-4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-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642620" indent="-274320" algn="just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HMS is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establishments,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it hospitals, </a:t>
            </a:r>
            <a:r>
              <a:rPr sz="2400" spc="-63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nursing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homes,</a:t>
            </a:r>
            <a:r>
              <a:rPr sz="2400" spc="2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sz="2400" spc="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clinics,</a:t>
            </a:r>
            <a:r>
              <a:rPr sz="2400" spc="2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rehabilitation</a:t>
            </a:r>
            <a:r>
              <a:rPr sz="2400" spc="4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centres,</a:t>
            </a:r>
            <a:r>
              <a:rPr sz="2400" spc="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dispensaries,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7620" algn="just">
              <a:lnSpc>
                <a:spcPct val="100000"/>
              </a:lnSpc>
            </a:pP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clinics.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is to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computerise all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regarding the </a:t>
            </a:r>
            <a:r>
              <a:rPr sz="2400" spc="-63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-2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hospital.</a:t>
            </a:r>
            <a:r>
              <a:rPr sz="2400" spc="-5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sz="2400" spc="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this healthcare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marR="5080" algn="just">
              <a:lnSpc>
                <a:spcPts val="3060"/>
              </a:lnSpc>
              <a:spcBef>
                <a:spcPts val="155"/>
              </a:spcBef>
            </a:pP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400" spc="-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400" spc="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sz="2400" spc="-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2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</a:t>
            </a:r>
            <a:r>
              <a:rPr sz="2400" spc="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z="2400" spc="-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</a:t>
            </a:r>
            <a:r>
              <a:rPr sz="2400" spc="-63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</a:t>
            </a:r>
            <a:r>
              <a:rPr sz="2400" spc="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care,</a:t>
            </a:r>
            <a:r>
              <a:rPr sz="2400" spc="-2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sz="2400" spc="-2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</a:t>
            </a:r>
            <a:r>
              <a:rPr sz="2400" spc="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sz="2400" spc="-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400" spc="1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sz="2400" spc="-30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2125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30477" y="1962403"/>
            <a:ext cx="9585960" cy="342914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Design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patient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care.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hospital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costs.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Better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co-ordination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among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different</a:t>
            </a:r>
            <a:r>
              <a:rPr sz="2400" spc="-5" dirty="0">
                <a:latin typeface="Times New Roman"/>
                <a:cs typeface="Times New Roman"/>
              </a:rPr>
              <a:t> departments.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point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control.</a:t>
            </a:r>
          </a:p>
          <a:p>
            <a:pPr marL="287020" marR="534035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Hospital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entered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username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password.</a:t>
            </a: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F3A346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Hospital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5" dirty="0">
                <a:latin typeface="Times New Roman"/>
                <a:cs typeface="Times New Roman"/>
              </a:rPr>
              <a:t> organization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improve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effectiveness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quality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3C733-FCAE-4044-8A6A-2EEB66E20FC9}"/>
              </a:ext>
            </a:extLst>
          </p:cNvPr>
          <p:cNvSpPr txBox="1"/>
          <p:nvPr/>
        </p:nvSpPr>
        <p:spPr>
          <a:xfrm>
            <a:off x="1371600" y="12192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752600" y="1725106"/>
            <a:ext cx="3159760" cy="28613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Admin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Module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Patient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Module</a:t>
            </a: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Doctor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Module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Appointment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Module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Discharge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Module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020" algn="l"/>
              </a:tabLst>
            </a:pPr>
            <a:r>
              <a:rPr sz="2600" dirty="0">
                <a:latin typeface="Times New Roman"/>
                <a:cs typeface="Times New Roman"/>
              </a:rPr>
              <a:t>Feedback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Module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DA16B-8288-4CF0-9B2D-A26853A5CCCD}"/>
              </a:ext>
            </a:extLst>
          </p:cNvPr>
          <p:cNvSpPr txBox="1"/>
          <p:nvPr/>
        </p:nvSpPr>
        <p:spPr>
          <a:xfrm>
            <a:off x="1295400" y="8382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of hospital management system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350644" y="1764283"/>
            <a:ext cx="650938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8020" indent="-655320">
              <a:lnSpc>
                <a:spcPct val="100000"/>
              </a:lnSpc>
              <a:spcBef>
                <a:spcPts val="105"/>
              </a:spcBef>
              <a:buClr>
                <a:srgbClr val="D5903C"/>
              </a:buClr>
              <a:buSzPct val="85000"/>
              <a:buFont typeface="Wingdings 2"/>
              <a:buChar char=""/>
              <a:tabLst>
                <a:tab pos="667385" algn="l"/>
                <a:tab pos="66802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Admin </a:t>
            </a:r>
            <a:r>
              <a:rPr sz="2000" dirty="0">
                <a:latin typeface="Times New Roman"/>
                <a:cs typeface="Times New Roman"/>
              </a:rPr>
              <a:t>Module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Admin </a:t>
            </a:r>
            <a:r>
              <a:rPr sz="2000" dirty="0">
                <a:latin typeface="Times New Roman"/>
                <a:cs typeface="Times New Roman"/>
              </a:rPr>
              <a:t>could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login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signup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0644" y="2910585"/>
            <a:ext cx="1695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10" dirty="0">
                <a:solidFill>
                  <a:srgbClr val="D5903C"/>
                </a:solidFill>
                <a:latin typeface="Wingdings 2"/>
                <a:cs typeface="Wingdings 2"/>
              </a:rPr>
              <a:t></a:t>
            </a:r>
            <a:endParaRPr sz="2050">
              <a:latin typeface="Wingdings 2"/>
              <a:cs typeface="Wingdings 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0644" y="2343041"/>
            <a:ext cx="10027920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8020" indent="-655320" algn="just">
              <a:lnSpc>
                <a:spcPct val="100000"/>
              </a:lnSpc>
              <a:spcBef>
                <a:spcPts val="100"/>
              </a:spcBef>
              <a:buClr>
                <a:srgbClr val="D5903C"/>
              </a:buClr>
              <a:buSzPct val="70833"/>
              <a:buFont typeface="Wingdings 2"/>
              <a:buChar char=""/>
              <a:tabLst>
                <a:tab pos="667385" algn="l"/>
                <a:tab pos="6680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Admin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Doctor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Patient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List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Feedback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List.</a:t>
            </a:r>
            <a:endParaRPr lang="en-US" sz="2000" dirty="0">
              <a:latin typeface="Times New Roman"/>
              <a:cs typeface="Times New Roman"/>
            </a:endParaRPr>
          </a:p>
          <a:p>
            <a:pPr marL="286385" marR="5080" indent="533400" algn="just">
              <a:lnSpc>
                <a:spcPct val="150000"/>
              </a:lnSpc>
              <a:spcBef>
                <a:spcPts val="300"/>
              </a:spcBef>
              <a:tabLst>
                <a:tab pos="1238885" algn="l"/>
                <a:tab pos="1776095" algn="l"/>
                <a:tab pos="3002915" algn="l"/>
                <a:tab pos="3641090" algn="l"/>
                <a:tab pos="4179570" algn="l"/>
                <a:tab pos="5189855" algn="l"/>
                <a:tab pos="5778500" algn="l"/>
                <a:tab pos="6922770" algn="l"/>
                <a:tab pos="8258175" algn="l"/>
                <a:tab pos="886333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 the </a:t>
            </a:r>
            <a:r>
              <a:rPr lang="en-US" sz="2000" spc="-5" dirty="0">
                <a:latin typeface="Times New Roman"/>
                <a:cs typeface="Times New Roman"/>
              </a:rPr>
              <a:t>Docto</a:t>
            </a:r>
            <a:r>
              <a:rPr lang="en-US" sz="2000" spc="85" dirty="0">
                <a:latin typeface="Times New Roman"/>
                <a:cs typeface="Times New Roman"/>
              </a:rPr>
              <a:t>r</a:t>
            </a:r>
            <a:r>
              <a:rPr lang="en-US" sz="2000" spc="-130" dirty="0">
                <a:latin typeface="Times New Roman"/>
                <a:cs typeface="Times New Roman"/>
              </a:rPr>
              <a:t>’</a:t>
            </a:r>
            <a:r>
              <a:rPr lang="en-US" sz="2000" dirty="0">
                <a:latin typeface="Times New Roman"/>
                <a:cs typeface="Times New Roman"/>
              </a:rPr>
              <a:t>s L</a:t>
            </a:r>
            <a:r>
              <a:rPr lang="en-US" sz="2000" spc="-10" dirty="0">
                <a:latin typeface="Times New Roman"/>
                <a:cs typeface="Times New Roman"/>
              </a:rPr>
              <a:t>i</a:t>
            </a:r>
            <a:r>
              <a:rPr lang="en-US" sz="2000" spc="-5" dirty="0">
                <a:latin typeface="Times New Roman"/>
                <a:cs typeface="Times New Roman"/>
              </a:rPr>
              <a:t>st </a:t>
            </a:r>
            <a:r>
              <a:rPr lang="en-US" sz="2000" dirty="0">
                <a:latin typeface="Times New Roman"/>
                <a:cs typeface="Times New Roman"/>
              </a:rPr>
              <a:t>the Ad</a:t>
            </a:r>
            <a:r>
              <a:rPr lang="en-US" sz="2000" spc="-15" dirty="0">
                <a:latin typeface="Times New Roman"/>
                <a:cs typeface="Times New Roman"/>
              </a:rPr>
              <a:t>m</a:t>
            </a:r>
            <a:r>
              <a:rPr lang="en-US" sz="2000" dirty="0">
                <a:latin typeface="Times New Roman"/>
                <a:cs typeface="Times New Roman"/>
              </a:rPr>
              <a:t>in can p</a:t>
            </a:r>
            <a:r>
              <a:rPr lang="en-US" sz="2000" spc="-10" dirty="0">
                <a:latin typeface="Times New Roman"/>
                <a:cs typeface="Times New Roman"/>
              </a:rPr>
              <a:t>e</a:t>
            </a:r>
            <a:r>
              <a:rPr lang="en-US" sz="2000" dirty="0">
                <a:latin typeface="Times New Roman"/>
                <a:cs typeface="Times New Roman"/>
              </a:rPr>
              <a:t>rform </a:t>
            </a:r>
            <a:r>
              <a:rPr lang="en-US" sz="2000" spc="-5" dirty="0">
                <a:latin typeface="Times New Roman"/>
                <a:cs typeface="Times New Roman"/>
              </a:rPr>
              <a:t>UP</a:t>
            </a:r>
            <a:r>
              <a:rPr lang="en-US" sz="2000" dirty="0">
                <a:latin typeface="Times New Roman"/>
                <a:cs typeface="Times New Roman"/>
              </a:rPr>
              <a:t>D</a:t>
            </a:r>
            <a:r>
              <a:rPr lang="en-US" sz="2000" spc="-26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TE and DELETE operation.</a:t>
            </a:r>
          </a:p>
          <a:p>
            <a:pPr marL="820419" algn="just">
              <a:lnSpc>
                <a:spcPct val="100000"/>
              </a:lnSpc>
              <a:spcBef>
                <a:spcPts val="1739"/>
              </a:spcBef>
            </a:pP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r>
              <a:rPr sz="2000" spc="-125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LETE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6EEF53-6BF0-4148-996F-64BD7EC5E6D8}"/>
              </a:ext>
            </a:extLst>
          </p:cNvPr>
          <p:cNvSpPr txBox="1"/>
          <p:nvPr/>
        </p:nvSpPr>
        <p:spPr>
          <a:xfrm>
            <a:off x="1066800" y="8325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905000" y="2438400"/>
            <a:ext cx="7122159" cy="18395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7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Doctor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Login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SignUp</a:t>
            </a: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655" algn="l"/>
              </a:tabLst>
            </a:pPr>
            <a:r>
              <a:rPr sz="2600" dirty="0">
                <a:latin typeface="Times New Roman"/>
                <a:cs typeface="Times New Roman"/>
              </a:rPr>
              <a:t>Doctor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see</a:t>
            </a:r>
            <a:r>
              <a:rPr sz="2600" dirty="0">
                <a:latin typeface="Times New Roman"/>
                <a:cs typeface="Times New Roman"/>
              </a:rPr>
              <a:t> the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Appointment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List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Discharge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Lis</a:t>
            </a:r>
            <a:r>
              <a:rPr lang="en-IN" sz="2600" dirty="0">
                <a:latin typeface="Times New Roman"/>
                <a:cs typeface="Times New Roman"/>
              </a:rPr>
              <a:t>t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F3A346"/>
              </a:buClr>
              <a:buSzPct val="84615"/>
              <a:buFont typeface="Wingdings 2"/>
              <a:buChar char=""/>
              <a:tabLst>
                <a:tab pos="287655" algn="l"/>
                <a:tab pos="3235325" algn="l"/>
              </a:tabLst>
            </a:pP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L</a:t>
            </a:r>
            <a:r>
              <a:rPr sz="2600" spc="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TE	the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5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int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C75C8-9EFB-4C14-B24D-405B9D2ED637}"/>
              </a:ext>
            </a:extLst>
          </p:cNvPr>
          <p:cNvSpPr txBox="1"/>
          <p:nvPr/>
        </p:nvSpPr>
        <p:spPr>
          <a:xfrm>
            <a:off x="914400" y="15240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MODULE</a:t>
            </a:r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244</TotalTime>
  <Words>852</Words>
  <Application>Microsoft Office PowerPoint</Application>
  <PresentationFormat>Widescreen</PresentationFormat>
  <Paragraphs>129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Constantia</vt:lpstr>
      <vt:lpstr>Corbel</vt:lpstr>
      <vt:lpstr>Times New Roman</vt:lpstr>
      <vt:lpstr>Wingdings</vt:lpstr>
      <vt:lpstr>Wingdings 2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PATIENT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 PAGE</vt:lpstr>
      <vt:lpstr>ADMIN LOGIN</vt:lpstr>
      <vt:lpstr>DOCTOR LOGIN</vt:lpstr>
      <vt:lpstr>DOCTOR SIGNUP</vt:lpstr>
      <vt:lpstr>DOCTOR SUBMODULES</vt:lpstr>
      <vt:lpstr>PATIENT LOGIN</vt:lpstr>
      <vt:lpstr>PATIENT SIGNUP</vt:lpstr>
      <vt:lpstr>PATIENT SUBMODULES</vt:lpstr>
      <vt:lpstr>ABOUT US</vt:lpstr>
      <vt:lpstr>FEEDBACK FORM</vt:lpstr>
      <vt:lpstr>CONTACT 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Hema</dc:creator>
  <cp:lastModifiedBy>D Hema</cp:lastModifiedBy>
  <cp:revision>15</cp:revision>
  <dcterms:created xsi:type="dcterms:W3CDTF">2022-03-29T14:25:16Z</dcterms:created>
  <dcterms:modified xsi:type="dcterms:W3CDTF">2022-03-30T03:20:27Z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2022-03-29T00:00:00Z</vt:filetime>
  </property>
</Properties>
</file>