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Lst>
  <p:sldSz cy="5143500" cx="9144000"/>
  <p:notesSz cx="6858000" cy="9144000"/>
  <p:embeddedFontLst>
    <p:embeddedFont>
      <p:font typeface="Roboto"/>
      <p:regular r:id="rId45"/>
      <p:bold r:id="rId46"/>
      <p:italic r:id="rId47"/>
      <p:boldItalic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slide" Target="slides/slide39.xml"/><Relationship Id="rId21" Type="http://schemas.openxmlformats.org/officeDocument/2006/relationships/slide" Target="slides/slide16.xml"/><Relationship Id="rId43" Type="http://schemas.openxmlformats.org/officeDocument/2006/relationships/slide" Target="slides/slide38.xml"/><Relationship Id="rId24" Type="http://schemas.openxmlformats.org/officeDocument/2006/relationships/slide" Target="slides/slide19.xml"/><Relationship Id="rId46" Type="http://schemas.openxmlformats.org/officeDocument/2006/relationships/font" Target="fonts/Roboto-bold.fntdata"/><Relationship Id="rId23" Type="http://schemas.openxmlformats.org/officeDocument/2006/relationships/slide" Target="slides/slide18.xml"/><Relationship Id="rId45" Type="http://schemas.openxmlformats.org/officeDocument/2006/relationships/font" Target="fonts/Roboto-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Roboto-boldItalic.fntdata"/><Relationship Id="rId25" Type="http://schemas.openxmlformats.org/officeDocument/2006/relationships/slide" Target="slides/slide20.xml"/><Relationship Id="rId47" Type="http://schemas.openxmlformats.org/officeDocument/2006/relationships/font" Target="fonts/Roboto-italic.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074a955e2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074a955e2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074a955e2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074a955e2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6074a955e2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6074a955e2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6074a955e2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6074a955e2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26074a955e2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7" name="Google Shape;147;g26074a955e2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6074a955e2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6074a955e2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6074a955e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6074a955e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9a360806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9a360806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29a360806a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29a360806a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9a360806a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9a360806a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074a955e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074a955e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9a360806a5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9a360806a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9a360806a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9a360806a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9a360806a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9a360806a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9a360806a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9a360806a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9a360806a5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9a360806a5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9a360806a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9a360806a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29a360806a5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29a360806a5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29a360806a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29a360806a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9a360806a5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9a360806a5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9a360806a5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9a360806a5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6074a955e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6074a955e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29a360806a5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1" name="Google Shape;261;g29a360806a5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9a360806a5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9a360806a5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29a360806a5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29a360806a5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g29a360806a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3" name="Google Shape;283;g29a360806a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29a360806a5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29a360806a5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9a360806a5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9a360806a5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29a360806a5_0_1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29a360806a5_0_1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9a360806a5_0_1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9a360806a5_0_1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29a360806a5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29a360806a5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9a360806a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5" name="Google Shape;325;g29a360806a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6074a955e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6074a955e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26074a955e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26074a955e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26074a955e2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26074a955e2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6074a955e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26074a955e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6074a955e2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6074a955e2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6074a955e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26074a955e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2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1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5.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35.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www.geeksforgeeks.org/git-merge-and-merge-conflict/" TargetMode="External"/><Relationship Id="rId4" Type="http://schemas.openxmlformats.org/officeDocument/2006/relationships/image" Target="../media/image2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3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4.png"/><Relationship Id="rId4" Type="http://schemas.openxmlformats.org/officeDocument/2006/relationships/image" Target="../media/image23.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3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39.png"/><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7.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4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4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4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4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44.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4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geeksforgeeks.org/git-cherry-pick/" TargetMode="External"/><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7.png"/><Relationship Id="rId4" Type="http://schemas.openxmlformats.org/officeDocument/2006/relationships/image" Target="../media/image3.png"/><Relationship Id="rId5"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4.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Git</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2" name="Google Shape;122;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By that local files are coming to remote repo as below</a:t>
            </a:r>
            <a:endParaRPr/>
          </a:p>
        </p:txBody>
      </p:sp>
      <p:pic>
        <p:nvPicPr>
          <p:cNvPr id="123" name="Google Shape;123;p22"/>
          <p:cNvPicPr preferRelativeResize="0"/>
          <p:nvPr/>
        </p:nvPicPr>
        <p:blipFill>
          <a:blip r:embed="rId3">
            <a:alphaModFix/>
          </a:blip>
          <a:stretch>
            <a:fillRect/>
          </a:stretch>
        </p:blipFill>
        <p:spPr>
          <a:xfrm>
            <a:off x="496075" y="1684050"/>
            <a:ext cx="7937174" cy="24934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29" name="Google Shape;129;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7. Git clone makes a local copy of remote repo (or) it creates the files or folders in local repo from remote repo</a:t>
            </a:r>
            <a:endParaRPr/>
          </a:p>
          <a:p>
            <a:pPr indent="0" lvl="0" marL="0" rtl="0" algn="l">
              <a:spcBef>
                <a:spcPts val="1200"/>
              </a:spcBef>
              <a:spcAft>
                <a:spcPts val="1200"/>
              </a:spcAft>
              <a:buNone/>
            </a:pPr>
            <a:r>
              <a:t/>
            </a:r>
            <a:endParaRPr/>
          </a:p>
        </p:txBody>
      </p:sp>
      <p:pic>
        <p:nvPicPr>
          <p:cNvPr id="130" name="Google Shape;130;p23"/>
          <p:cNvPicPr preferRelativeResize="0"/>
          <p:nvPr/>
        </p:nvPicPr>
        <p:blipFill>
          <a:blip r:embed="rId3">
            <a:alphaModFix/>
          </a:blip>
          <a:stretch>
            <a:fillRect/>
          </a:stretch>
        </p:blipFill>
        <p:spPr>
          <a:xfrm>
            <a:off x="430800" y="2062625"/>
            <a:ext cx="8401501" cy="2872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solidFill>
                  <a:srgbClr val="040C28"/>
                </a:solidFill>
              </a:rPr>
              <a:t>8.Git log</a:t>
            </a:r>
            <a:r>
              <a:rPr lang="en-GB" sz="1500">
                <a:solidFill>
                  <a:srgbClr val="202124"/>
                </a:solidFill>
                <a:highlight>
                  <a:srgbClr val="FFFFFF"/>
                </a:highlight>
              </a:rPr>
              <a:t>. It displays all the commits being made in that repository in multiple lines along with the commit id, author name, date and commit message. If we have large no. of commits then press q to quit</a:t>
            </a:r>
            <a:endParaRPr/>
          </a:p>
        </p:txBody>
      </p:sp>
      <p:pic>
        <p:nvPicPr>
          <p:cNvPr id="137" name="Google Shape;137;p24"/>
          <p:cNvPicPr preferRelativeResize="0"/>
          <p:nvPr/>
        </p:nvPicPr>
        <p:blipFill>
          <a:blip r:embed="rId3">
            <a:alphaModFix/>
          </a:blip>
          <a:stretch>
            <a:fillRect/>
          </a:stretch>
        </p:blipFill>
        <p:spPr>
          <a:xfrm>
            <a:off x="587450" y="2088725"/>
            <a:ext cx="7767475" cy="2480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3" name="Google Shape;143;p25"/>
          <p:cNvSpPr txBox="1"/>
          <p:nvPr>
            <p:ph idx="1" type="body"/>
          </p:nvPr>
        </p:nvSpPr>
        <p:spPr>
          <a:xfrm>
            <a:off x="40307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9. </a:t>
            </a:r>
            <a:r>
              <a:rPr lang="en-GB" sz="1500"/>
              <a:t>Git log –one will print a single commit in a single line as a output and </a:t>
            </a:r>
            <a:r>
              <a:rPr lang="en-GB" sz="1500"/>
              <a:t>remaining</a:t>
            </a:r>
            <a:r>
              <a:rPr lang="en-GB" sz="1500"/>
              <a:t> all is similar to git log.</a:t>
            </a:r>
            <a:endParaRPr sz="1200">
              <a:solidFill>
                <a:srgbClr val="040C28"/>
              </a:solidFill>
            </a:endParaRPr>
          </a:p>
          <a:p>
            <a:pPr indent="0" lvl="0" marL="0" rtl="0" algn="l">
              <a:spcBef>
                <a:spcPts val="1200"/>
              </a:spcBef>
              <a:spcAft>
                <a:spcPts val="0"/>
              </a:spcAft>
              <a:buNone/>
            </a:pPr>
            <a:r>
              <a:t/>
            </a:r>
            <a:endParaRPr sz="1500">
              <a:solidFill>
                <a:srgbClr val="040C28"/>
              </a:solidFill>
            </a:endParaRPr>
          </a:p>
          <a:p>
            <a:pPr indent="0" lvl="0" marL="0" rtl="0" algn="l">
              <a:spcBef>
                <a:spcPts val="1200"/>
              </a:spcBef>
              <a:spcAft>
                <a:spcPts val="0"/>
              </a:spcAft>
              <a:buNone/>
            </a:pPr>
            <a:r>
              <a:t/>
            </a:r>
            <a:endParaRPr sz="1500">
              <a:solidFill>
                <a:srgbClr val="040C28"/>
              </a:solidFill>
            </a:endParaRPr>
          </a:p>
          <a:p>
            <a:pPr indent="0" lvl="0" marL="0" rtl="0" algn="l">
              <a:spcBef>
                <a:spcPts val="1200"/>
              </a:spcBef>
              <a:spcAft>
                <a:spcPts val="0"/>
              </a:spcAft>
              <a:buNone/>
            </a:pPr>
            <a:r>
              <a:t/>
            </a:r>
            <a:endParaRPr sz="1500">
              <a:solidFill>
                <a:srgbClr val="040C28"/>
              </a:solidFill>
            </a:endParaRPr>
          </a:p>
          <a:p>
            <a:pPr indent="0" lvl="0" marL="0" rtl="0" algn="l">
              <a:spcBef>
                <a:spcPts val="1200"/>
              </a:spcBef>
              <a:spcAft>
                <a:spcPts val="0"/>
              </a:spcAft>
              <a:buNone/>
            </a:pPr>
            <a:r>
              <a:t/>
            </a:r>
            <a:endParaRPr sz="1500">
              <a:solidFill>
                <a:srgbClr val="040C28"/>
              </a:solidFill>
            </a:endParaRPr>
          </a:p>
          <a:p>
            <a:pPr indent="0" lvl="0" marL="0" rtl="0" algn="l">
              <a:spcBef>
                <a:spcPts val="1200"/>
              </a:spcBef>
              <a:spcAft>
                <a:spcPts val="1200"/>
              </a:spcAft>
              <a:buNone/>
            </a:pPr>
            <a:r>
              <a:rPr lang="en-GB" sz="1500">
                <a:solidFill>
                  <a:srgbClr val="040C28"/>
                </a:solidFill>
              </a:rPr>
              <a:t>10.</a:t>
            </a:r>
            <a:r>
              <a:rPr lang="en-GB" sz="1500">
                <a:solidFill>
                  <a:srgbClr val="040C28"/>
                </a:solidFill>
                <a:highlight>
                  <a:srgbClr val="FFFFFF"/>
                </a:highlight>
              </a:rPr>
              <a:t>git log --stat  is for viewing the files that were modified in each commit, along with the number of lines added or removed</a:t>
            </a:r>
            <a:r>
              <a:rPr lang="en-GB" sz="1500">
                <a:solidFill>
                  <a:srgbClr val="202124"/>
                </a:solidFill>
                <a:highlight>
                  <a:srgbClr val="FFFFFF"/>
                </a:highlight>
              </a:rPr>
              <a:t>. It also provides a  summary line that shows the total number of lines and files that were modified.</a:t>
            </a:r>
            <a:endParaRPr sz="1500">
              <a:solidFill>
                <a:srgbClr val="040C28"/>
              </a:solidFill>
            </a:endParaRPr>
          </a:p>
        </p:txBody>
      </p:sp>
      <p:pic>
        <p:nvPicPr>
          <p:cNvPr id="144" name="Google Shape;144;p25"/>
          <p:cNvPicPr preferRelativeResize="0"/>
          <p:nvPr/>
        </p:nvPicPr>
        <p:blipFill>
          <a:blip r:embed="rId3">
            <a:alphaModFix/>
          </a:blip>
          <a:stretch>
            <a:fillRect/>
          </a:stretch>
        </p:blipFill>
        <p:spPr>
          <a:xfrm>
            <a:off x="682075" y="1853750"/>
            <a:ext cx="7803400" cy="1501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0" name="Google Shape;150;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51" name="Google Shape;151;p26"/>
          <p:cNvPicPr preferRelativeResize="0"/>
          <p:nvPr/>
        </p:nvPicPr>
        <p:blipFill>
          <a:blip r:embed="rId3">
            <a:alphaModFix/>
          </a:blip>
          <a:stretch>
            <a:fillRect/>
          </a:stretch>
        </p:blipFill>
        <p:spPr>
          <a:xfrm>
            <a:off x="731050" y="1017725"/>
            <a:ext cx="7375824" cy="34719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57" name="Google Shape;157;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11. Git log -p will give log details of commit and insertions and deletions made in that commit file and code lines in that file</a:t>
            </a:r>
            <a:endParaRPr/>
          </a:p>
        </p:txBody>
      </p:sp>
      <p:pic>
        <p:nvPicPr>
          <p:cNvPr id="158" name="Google Shape;158;p27"/>
          <p:cNvPicPr preferRelativeResize="0"/>
          <p:nvPr/>
        </p:nvPicPr>
        <p:blipFill>
          <a:blip r:embed="rId3">
            <a:alphaModFix/>
          </a:blip>
          <a:stretch>
            <a:fillRect/>
          </a:stretch>
        </p:blipFill>
        <p:spPr>
          <a:xfrm>
            <a:off x="887700" y="1940575"/>
            <a:ext cx="7194275" cy="2876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64" name="Google Shape;164;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12.  git show is also similar to git lop -p</a:t>
            </a:r>
            <a:endParaRPr/>
          </a:p>
        </p:txBody>
      </p:sp>
      <p:pic>
        <p:nvPicPr>
          <p:cNvPr id="165" name="Google Shape;165;p28"/>
          <p:cNvPicPr preferRelativeResize="0"/>
          <p:nvPr/>
        </p:nvPicPr>
        <p:blipFill>
          <a:blip r:embed="rId3">
            <a:alphaModFix/>
          </a:blip>
          <a:stretch>
            <a:fillRect/>
          </a:stretch>
        </p:blipFill>
        <p:spPr>
          <a:xfrm>
            <a:off x="757175" y="1566550"/>
            <a:ext cx="6879751" cy="34164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1" name="Google Shape;171;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13. </a:t>
            </a:r>
            <a:r>
              <a:rPr lang="en-GB" sz="1600">
                <a:solidFill>
                  <a:srgbClr val="091E42"/>
                </a:solidFill>
                <a:highlight>
                  <a:srgbClr val="FFFFFF"/>
                </a:highlight>
                <a:latin typeface="Roboto"/>
                <a:ea typeface="Roboto"/>
                <a:cs typeface="Roboto"/>
                <a:sym typeface="Roboto"/>
              </a:rPr>
              <a:t>The </a:t>
            </a:r>
            <a:r>
              <a:rPr lang="en-GB" sz="1600">
                <a:solidFill>
                  <a:srgbClr val="091E42"/>
                </a:solidFill>
                <a:highlight>
                  <a:srgbClr val="F4F5F7"/>
                </a:highlight>
                <a:latin typeface="Times New Roman"/>
                <a:ea typeface="Times New Roman"/>
                <a:cs typeface="Times New Roman"/>
                <a:sym typeface="Times New Roman"/>
              </a:rPr>
              <a:t>git commit --amend</a:t>
            </a:r>
            <a:r>
              <a:rPr lang="en-GB" sz="1600">
                <a:solidFill>
                  <a:srgbClr val="091E42"/>
                </a:solidFill>
                <a:highlight>
                  <a:srgbClr val="FFFFFF"/>
                </a:highlight>
                <a:latin typeface="Roboto"/>
                <a:ea typeface="Roboto"/>
                <a:cs typeface="Roboto"/>
                <a:sym typeface="Roboto"/>
              </a:rPr>
              <a:t> command is a convenient way to modify the most recent commit.</a:t>
            </a:r>
            <a:endParaRPr sz="1600">
              <a:solidFill>
                <a:srgbClr val="091E42"/>
              </a:solidFill>
              <a:highlight>
                <a:srgbClr val="FFFFFF"/>
              </a:highlight>
              <a:latin typeface="Roboto"/>
              <a:ea typeface="Roboto"/>
              <a:cs typeface="Roboto"/>
              <a:sym typeface="Roboto"/>
            </a:endParaRPr>
          </a:p>
          <a:p>
            <a:pPr indent="0" lvl="0" marL="0" rtl="0" algn="l">
              <a:spcBef>
                <a:spcPts val="1200"/>
              </a:spcBef>
              <a:spcAft>
                <a:spcPts val="1200"/>
              </a:spcAft>
              <a:buNone/>
            </a:pPr>
            <a:r>
              <a:t/>
            </a:r>
            <a:endParaRPr sz="1600">
              <a:solidFill>
                <a:srgbClr val="091E42"/>
              </a:solidFill>
              <a:highlight>
                <a:srgbClr val="FFFFFF"/>
              </a:highlight>
              <a:latin typeface="Roboto"/>
              <a:ea typeface="Roboto"/>
              <a:cs typeface="Roboto"/>
              <a:sym typeface="Roboto"/>
            </a:endParaRPr>
          </a:p>
        </p:txBody>
      </p:sp>
      <p:pic>
        <p:nvPicPr>
          <p:cNvPr id="172" name="Google Shape;172;p29"/>
          <p:cNvPicPr preferRelativeResize="0"/>
          <p:nvPr/>
        </p:nvPicPr>
        <p:blipFill>
          <a:blip r:embed="rId3">
            <a:alphaModFix/>
          </a:blip>
          <a:stretch>
            <a:fillRect/>
          </a:stretch>
        </p:blipFill>
        <p:spPr>
          <a:xfrm>
            <a:off x="945775" y="1774950"/>
            <a:ext cx="6207500" cy="32260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78" name="Google Shape;17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14. Git commit – amend –no-edit is used to commit the file without changing      commit msg.</a:t>
            </a:r>
            <a:endParaRPr/>
          </a:p>
        </p:txBody>
      </p:sp>
      <p:pic>
        <p:nvPicPr>
          <p:cNvPr id="179" name="Google Shape;179;p30"/>
          <p:cNvPicPr preferRelativeResize="0"/>
          <p:nvPr/>
        </p:nvPicPr>
        <p:blipFill>
          <a:blip r:embed="rId3">
            <a:alphaModFix/>
          </a:blip>
          <a:stretch>
            <a:fillRect/>
          </a:stretch>
        </p:blipFill>
        <p:spPr>
          <a:xfrm>
            <a:off x="777350" y="2047025"/>
            <a:ext cx="6709299" cy="1541775"/>
          </a:xfrm>
          <a:prstGeom prst="rect">
            <a:avLst/>
          </a:prstGeom>
          <a:noFill/>
          <a:ln>
            <a:noFill/>
          </a:ln>
        </p:spPr>
      </p:pic>
      <p:pic>
        <p:nvPicPr>
          <p:cNvPr id="180" name="Google Shape;180;p30"/>
          <p:cNvPicPr preferRelativeResize="0"/>
          <p:nvPr/>
        </p:nvPicPr>
        <p:blipFill>
          <a:blip r:embed="rId4">
            <a:alphaModFix/>
          </a:blip>
          <a:stretch>
            <a:fillRect/>
          </a:stretch>
        </p:blipFill>
        <p:spPr>
          <a:xfrm>
            <a:off x="777350" y="3588800"/>
            <a:ext cx="6709300" cy="14251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86" name="Google Shape;18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15. </a:t>
            </a:r>
            <a:r>
              <a:rPr lang="en-GB" sz="1700"/>
              <a:t>.gitignore command is used to ignore some unwanted files or directories. This is a way to tell git, which untracked files should remain untracked and never get commited</a:t>
            </a:r>
            <a:endParaRPr sz="1700"/>
          </a:p>
          <a:p>
            <a:pPr indent="0" lvl="0" marL="0" rtl="0" algn="l">
              <a:spcBef>
                <a:spcPts val="1200"/>
              </a:spcBef>
              <a:spcAft>
                <a:spcPts val="1200"/>
              </a:spcAft>
              <a:buNone/>
            </a:pPr>
            <a:r>
              <a:t/>
            </a:r>
            <a:endParaRPr/>
          </a:p>
        </p:txBody>
      </p:sp>
      <p:pic>
        <p:nvPicPr>
          <p:cNvPr id="187" name="Google Shape;187;p31"/>
          <p:cNvPicPr preferRelativeResize="0"/>
          <p:nvPr/>
        </p:nvPicPr>
        <p:blipFill>
          <a:blip r:embed="rId3">
            <a:alphaModFix/>
          </a:blip>
          <a:stretch>
            <a:fillRect/>
          </a:stretch>
        </p:blipFill>
        <p:spPr>
          <a:xfrm>
            <a:off x="652475" y="1930425"/>
            <a:ext cx="7839075" cy="2755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Git &amp; Why it is used </a:t>
            </a:r>
            <a:endParaRPr/>
          </a:p>
        </p:txBody>
      </p:sp>
      <p:sp>
        <p:nvSpPr>
          <p:cNvPr id="61" name="Google Shape;61;p14"/>
          <p:cNvSpPr txBox="1"/>
          <p:nvPr>
            <p:ph idx="1" type="body"/>
          </p:nvPr>
        </p:nvSpPr>
        <p:spPr>
          <a:xfrm>
            <a:off x="311700" y="1017725"/>
            <a:ext cx="8520600" cy="430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200">
                <a:solidFill>
                  <a:srgbClr val="51565E"/>
                </a:solidFill>
                <a:highlight>
                  <a:srgbClr val="FFFFFF"/>
                </a:highlight>
                <a:latin typeface="Roboto"/>
                <a:ea typeface="Roboto"/>
                <a:cs typeface="Roboto"/>
                <a:sym typeface="Roboto"/>
              </a:rPr>
              <a:t>Git is a version control system used for tracking changes in computer files. It is generally used for source code management in software development.</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0"/>
              </a:spcAft>
              <a:buNone/>
            </a:pPr>
            <a:r>
              <a:rPr lang="en-GB" sz="1200">
                <a:solidFill>
                  <a:srgbClr val="51565E"/>
                </a:solidFill>
                <a:highlight>
                  <a:srgbClr val="FFFFFF"/>
                </a:highlight>
                <a:latin typeface="Roboto"/>
                <a:ea typeface="Roboto"/>
                <a:cs typeface="Roboto"/>
                <a:sym typeface="Roboto"/>
              </a:rPr>
              <a:t>                                   Centralised VCS                                                                                            Distributed VCS</a:t>
            </a:r>
            <a:endParaRPr sz="1200">
              <a:solidFill>
                <a:srgbClr val="51565E"/>
              </a:solidFill>
              <a:highlight>
                <a:srgbClr val="FFFFFF"/>
              </a:highlight>
              <a:latin typeface="Roboto"/>
              <a:ea typeface="Roboto"/>
              <a:cs typeface="Roboto"/>
              <a:sym typeface="Roboto"/>
            </a:endParaRPr>
          </a:p>
          <a:p>
            <a:pPr indent="0" lvl="0" marL="0" rtl="0" algn="l">
              <a:spcBef>
                <a:spcPts val="1200"/>
              </a:spcBef>
              <a:spcAft>
                <a:spcPts val="1200"/>
              </a:spcAft>
              <a:buNone/>
            </a:pPr>
            <a:r>
              <a:rPr lang="en-GB" sz="1200">
                <a:solidFill>
                  <a:srgbClr val="51565E"/>
                </a:solidFill>
                <a:highlight>
                  <a:srgbClr val="FFFFFF"/>
                </a:highlight>
                <a:latin typeface="Roboto"/>
                <a:ea typeface="Roboto"/>
                <a:cs typeface="Roboto"/>
                <a:sym typeface="Roboto"/>
              </a:rPr>
              <a:t>There is no regular communication between developers                               There is a communication between developers</a:t>
            </a:r>
            <a:endParaRPr sz="1200">
              <a:solidFill>
                <a:srgbClr val="51565E"/>
              </a:solidFill>
              <a:highlight>
                <a:srgbClr val="FFFFFF"/>
              </a:highlight>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365525" y="1827650"/>
            <a:ext cx="4020800" cy="2232325"/>
          </a:xfrm>
          <a:prstGeom prst="rect">
            <a:avLst/>
          </a:prstGeom>
          <a:noFill/>
          <a:ln>
            <a:noFill/>
          </a:ln>
        </p:spPr>
      </p:pic>
      <p:pic>
        <p:nvPicPr>
          <p:cNvPr id="63" name="Google Shape;63;p14"/>
          <p:cNvPicPr preferRelativeResize="0"/>
          <p:nvPr/>
        </p:nvPicPr>
        <p:blipFill>
          <a:blip r:embed="rId4">
            <a:alphaModFix/>
          </a:blip>
          <a:stretch>
            <a:fillRect/>
          </a:stretch>
        </p:blipFill>
        <p:spPr>
          <a:xfrm>
            <a:off x="4660475" y="1932075"/>
            <a:ext cx="4255800" cy="2075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93" name="Google Shape;193;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16.Git rm is used to remove file completely from repository and git rm –catched will remove file from </a:t>
            </a:r>
            <a:r>
              <a:rPr lang="en-GB"/>
              <a:t>staging</a:t>
            </a:r>
            <a:r>
              <a:rPr lang="en-GB"/>
              <a:t> area but still there in working directory.</a:t>
            </a:r>
            <a:endParaRPr/>
          </a:p>
        </p:txBody>
      </p:sp>
      <p:pic>
        <p:nvPicPr>
          <p:cNvPr id="194" name="Google Shape;194;p32"/>
          <p:cNvPicPr preferRelativeResize="0"/>
          <p:nvPr/>
        </p:nvPicPr>
        <p:blipFill>
          <a:blip r:embed="rId3">
            <a:alphaModFix/>
          </a:blip>
          <a:stretch>
            <a:fillRect/>
          </a:stretch>
        </p:blipFill>
        <p:spPr>
          <a:xfrm>
            <a:off x="1355050" y="1930425"/>
            <a:ext cx="6433900" cy="3213074"/>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0" name="Google Shape;200;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1" name="Google Shape;201;p33"/>
          <p:cNvPicPr preferRelativeResize="0"/>
          <p:nvPr/>
        </p:nvPicPr>
        <p:blipFill>
          <a:blip r:embed="rId3">
            <a:alphaModFix/>
          </a:blip>
          <a:stretch>
            <a:fillRect/>
          </a:stretch>
        </p:blipFill>
        <p:spPr>
          <a:xfrm>
            <a:off x="709625" y="647800"/>
            <a:ext cx="7724775" cy="3921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7" name="Google Shape;207;p34"/>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17. Create branch  and check </a:t>
            </a:r>
            <a:r>
              <a:rPr lang="en-GB"/>
              <a:t>the</a:t>
            </a:r>
            <a:r>
              <a:rPr lang="en-GB"/>
              <a:t> list of branches and how to switch that created branch.</a:t>
            </a:r>
            <a:endParaRPr/>
          </a:p>
        </p:txBody>
      </p:sp>
      <p:pic>
        <p:nvPicPr>
          <p:cNvPr id="208" name="Google Shape;208;p34"/>
          <p:cNvPicPr preferRelativeResize="0"/>
          <p:nvPr/>
        </p:nvPicPr>
        <p:blipFill>
          <a:blip r:embed="rId3">
            <a:alphaModFix/>
          </a:blip>
          <a:stretch>
            <a:fillRect/>
          </a:stretch>
        </p:blipFill>
        <p:spPr>
          <a:xfrm>
            <a:off x="1204900" y="1967775"/>
            <a:ext cx="6335450" cy="3044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18. Delete the branch in locally as well as remote repository</a:t>
            </a:r>
            <a:endParaRPr/>
          </a:p>
        </p:txBody>
      </p:sp>
      <p:pic>
        <p:nvPicPr>
          <p:cNvPr id="215" name="Google Shape;215;p35"/>
          <p:cNvPicPr preferRelativeResize="0"/>
          <p:nvPr/>
        </p:nvPicPr>
        <p:blipFill>
          <a:blip r:embed="rId3">
            <a:alphaModFix/>
          </a:blip>
          <a:stretch>
            <a:fillRect/>
          </a:stretch>
        </p:blipFill>
        <p:spPr>
          <a:xfrm>
            <a:off x="686675" y="1697225"/>
            <a:ext cx="7261950" cy="3018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1" name="Google Shape;221;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19.Git merge is used to merge the branches</a:t>
            </a:r>
            <a:endParaRPr/>
          </a:p>
          <a:p>
            <a:pPr indent="0" lvl="0" marL="0" rtl="0" algn="l">
              <a:spcBef>
                <a:spcPts val="1200"/>
              </a:spcBef>
              <a:spcAft>
                <a:spcPts val="1200"/>
              </a:spcAft>
              <a:buNone/>
            </a:pPr>
            <a:r>
              <a:t/>
            </a:r>
            <a:endParaRPr/>
          </a:p>
        </p:txBody>
      </p:sp>
      <p:pic>
        <p:nvPicPr>
          <p:cNvPr id="222" name="Google Shape;222;p36"/>
          <p:cNvPicPr preferRelativeResize="0"/>
          <p:nvPr/>
        </p:nvPicPr>
        <p:blipFill>
          <a:blip r:embed="rId3">
            <a:alphaModFix/>
          </a:blip>
          <a:stretch>
            <a:fillRect/>
          </a:stretch>
        </p:blipFill>
        <p:spPr>
          <a:xfrm>
            <a:off x="1509725" y="1619500"/>
            <a:ext cx="6124575" cy="2863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8" name="Google Shape;228;p37"/>
          <p:cNvSpPr txBox="1"/>
          <p:nvPr>
            <p:ph idx="1" type="body"/>
          </p:nvPr>
        </p:nvSpPr>
        <p:spPr>
          <a:xfrm>
            <a:off x="311700" y="1152475"/>
            <a:ext cx="8520600" cy="38097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After merging all dev commits present in master branch</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For reference merge conflicts: </a:t>
            </a:r>
            <a:r>
              <a:rPr lang="en-GB" sz="1100" u="sng">
                <a:solidFill>
                  <a:schemeClr val="hlink"/>
                </a:solidFill>
                <a:hlinkClick r:id="rId3"/>
              </a:rPr>
              <a:t>Git Merge and Merge Conflict - GeeksforGeeks</a:t>
            </a:r>
            <a:endParaRPr/>
          </a:p>
        </p:txBody>
      </p:sp>
      <p:pic>
        <p:nvPicPr>
          <p:cNvPr id="229" name="Google Shape;229;p37"/>
          <p:cNvPicPr preferRelativeResize="0"/>
          <p:nvPr/>
        </p:nvPicPr>
        <p:blipFill>
          <a:blip r:embed="rId4">
            <a:alphaModFix/>
          </a:blip>
          <a:stretch>
            <a:fillRect/>
          </a:stretch>
        </p:blipFill>
        <p:spPr>
          <a:xfrm>
            <a:off x="1604975" y="1606525"/>
            <a:ext cx="5934075" cy="25912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35" name="Google Shape;235;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20. git reset command is used move the repo back to previous commit</a:t>
            </a:r>
            <a:endParaRPr/>
          </a:p>
          <a:p>
            <a:pPr indent="0" lvl="0" marL="0" rtl="0" algn="l">
              <a:spcBef>
                <a:spcPts val="1200"/>
              </a:spcBef>
              <a:spcAft>
                <a:spcPts val="1200"/>
              </a:spcAft>
              <a:buNone/>
            </a:pPr>
            <a:r>
              <a:t/>
            </a:r>
            <a:endParaRPr/>
          </a:p>
        </p:txBody>
      </p:sp>
      <p:pic>
        <p:nvPicPr>
          <p:cNvPr id="236" name="Google Shape;236;p38"/>
          <p:cNvPicPr preferRelativeResize="0"/>
          <p:nvPr/>
        </p:nvPicPr>
        <p:blipFill>
          <a:blip r:embed="rId3">
            <a:alphaModFix/>
          </a:blip>
          <a:stretch>
            <a:fillRect/>
          </a:stretch>
        </p:blipFill>
        <p:spPr>
          <a:xfrm>
            <a:off x="738475" y="1697225"/>
            <a:ext cx="7462625" cy="331770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2" name="Google Shape;242;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We have 3 types of resets</a:t>
            </a:r>
            <a:endParaRPr/>
          </a:p>
          <a:p>
            <a:pPr indent="0" lvl="0" marL="0" rtl="0" algn="l">
              <a:spcBef>
                <a:spcPts val="1200"/>
              </a:spcBef>
              <a:spcAft>
                <a:spcPts val="0"/>
              </a:spcAft>
              <a:buNone/>
            </a:pPr>
            <a:r>
              <a:rPr lang="en-GB"/>
              <a:t>Soft,hard and mixed reset</a:t>
            </a:r>
            <a:endParaRPr/>
          </a:p>
          <a:p>
            <a:pPr indent="0" lvl="0" marL="0" rtl="0" algn="l">
              <a:spcBef>
                <a:spcPts val="1200"/>
              </a:spcBef>
              <a:spcAft>
                <a:spcPts val="1200"/>
              </a:spcAft>
              <a:buNone/>
            </a:pPr>
            <a:r>
              <a:t/>
            </a:r>
            <a:endParaRPr/>
          </a:p>
        </p:txBody>
      </p:sp>
      <p:pic>
        <p:nvPicPr>
          <p:cNvPr id="243" name="Google Shape;243;p39"/>
          <p:cNvPicPr preferRelativeResize="0"/>
          <p:nvPr/>
        </p:nvPicPr>
        <p:blipFill>
          <a:blip r:embed="rId3">
            <a:alphaModFix/>
          </a:blip>
          <a:stretch>
            <a:fillRect/>
          </a:stretch>
        </p:blipFill>
        <p:spPr>
          <a:xfrm>
            <a:off x="842125" y="2202500"/>
            <a:ext cx="6775950" cy="26171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49" name="Google Shape;249;p40"/>
          <p:cNvSpPr txBox="1"/>
          <p:nvPr>
            <p:ph idx="1" type="body"/>
          </p:nvPr>
        </p:nvSpPr>
        <p:spPr>
          <a:xfrm>
            <a:off x="363525"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21.</a:t>
            </a:r>
            <a:r>
              <a:rPr lang="en-GB">
                <a:solidFill>
                  <a:srgbClr val="273239"/>
                </a:solidFill>
                <a:highlight>
                  <a:srgbClr val="FFFFFF"/>
                </a:highlight>
              </a:rPr>
              <a:t>git reset can be used to undo the effect of ‘git add’ and unstaged the changes you have previously added in the staging area.</a:t>
            </a:r>
            <a:endParaRPr>
              <a:solidFill>
                <a:srgbClr val="273239"/>
              </a:solidFill>
              <a:highlight>
                <a:srgbClr val="FFFFFF"/>
              </a:highlight>
            </a:endParaRPr>
          </a:p>
          <a:p>
            <a:pPr indent="0" lvl="0" marL="0" rtl="0" algn="l">
              <a:spcBef>
                <a:spcPts val="1200"/>
              </a:spcBef>
              <a:spcAft>
                <a:spcPts val="1200"/>
              </a:spcAft>
              <a:buNone/>
            </a:pPr>
            <a:r>
              <a:t/>
            </a:r>
            <a:endParaRPr/>
          </a:p>
        </p:txBody>
      </p:sp>
      <p:pic>
        <p:nvPicPr>
          <p:cNvPr id="250" name="Google Shape;250;p40"/>
          <p:cNvPicPr preferRelativeResize="0"/>
          <p:nvPr/>
        </p:nvPicPr>
        <p:blipFill>
          <a:blip r:embed="rId3">
            <a:alphaModFix/>
          </a:blip>
          <a:stretch>
            <a:fillRect/>
          </a:stretch>
        </p:blipFill>
        <p:spPr>
          <a:xfrm>
            <a:off x="608925" y="1917475"/>
            <a:ext cx="7825375" cy="466425"/>
          </a:xfrm>
          <a:prstGeom prst="rect">
            <a:avLst/>
          </a:prstGeom>
          <a:noFill/>
          <a:ln>
            <a:noFill/>
          </a:ln>
        </p:spPr>
      </p:pic>
      <p:pic>
        <p:nvPicPr>
          <p:cNvPr id="251" name="Google Shape;251;p40"/>
          <p:cNvPicPr preferRelativeResize="0"/>
          <p:nvPr/>
        </p:nvPicPr>
        <p:blipFill>
          <a:blip r:embed="rId4">
            <a:alphaModFix/>
          </a:blip>
          <a:stretch>
            <a:fillRect/>
          </a:stretch>
        </p:blipFill>
        <p:spPr>
          <a:xfrm>
            <a:off x="608925" y="2383900"/>
            <a:ext cx="7825375" cy="24616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57" name="Google Shape;257;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58" name="Google Shape;258;p41"/>
          <p:cNvPicPr preferRelativeResize="0"/>
          <p:nvPr/>
        </p:nvPicPr>
        <p:blipFill>
          <a:blip r:embed="rId3">
            <a:alphaModFix/>
          </a:blip>
          <a:stretch>
            <a:fillRect/>
          </a:stretch>
        </p:blipFill>
        <p:spPr>
          <a:xfrm>
            <a:off x="984650" y="1152475"/>
            <a:ext cx="6349599" cy="296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Features and workflow of git</a:t>
            </a:r>
            <a:endParaRPr/>
          </a:p>
        </p:txBody>
      </p:sp>
      <p:sp>
        <p:nvSpPr>
          <p:cNvPr id="69" name="Google Shape;69;p15"/>
          <p:cNvSpPr txBox="1"/>
          <p:nvPr>
            <p:ph idx="1" type="body"/>
          </p:nvPr>
        </p:nvSpPr>
        <p:spPr>
          <a:xfrm>
            <a:off x="259475" y="1152475"/>
            <a:ext cx="8520600" cy="3416400"/>
          </a:xfrm>
          <a:prstGeom prst="rect">
            <a:avLst/>
          </a:prstGeom>
        </p:spPr>
        <p:txBody>
          <a:bodyPr anchorCtr="0" anchor="t" bIns="91425" lIns="91425" spcFirstLastPara="1" rIns="91425" wrap="square" tIns="91425">
            <a:normAutofit lnSpcReduction="10000"/>
          </a:bodyPr>
          <a:lstStyle/>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Tracks history</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Free and open</a:t>
            </a:r>
            <a:r>
              <a:rPr lang="en-GB" sz="1200">
                <a:solidFill>
                  <a:srgbClr val="51565E"/>
                </a:solidFill>
                <a:highlight>
                  <a:srgbClr val="FFFFFF"/>
                </a:highlight>
                <a:latin typeface="Roboto"/>
                <a:ea typeface="Roboto"/>
                <a:cs typeface="Roboto"/>
                <a:sym typeface="Roboto"/>
              </a:rPr>
              <a:t> source</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Creates backups</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Supports collaboration</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Branching is easier</a:t>
            </a:r>
            <a:endParaRPr sz="1200">
              <a:solidFill>
                <a:srgbClr val="51565E"/>
              </a:solidFill>
              <a:highlight>
                <a:srgbClr val="FFFFFF"/>
              </a:highlight>
              <a:latin typeface="Roboto"/>
              <a:ea typeface="Roboto"/>
              <a:cs typeface="Roboto"/>
              <a:sym typeface="Roboto"/>
            </a:endParaRPr>
          </a:p>
          <a:p>
            <a:pPr indent="-304800" lvl="0" marL="647700" rtl="0" algn="l">
              <a:lnSpc>
                <a:spcPct val="150000"/>
              </a:lnSpc>
              <a:spcBef>
                <a:spcPts val="0"/>
              </a:spcBef>
              <a:spcAft>
                <a:spcPts val="0"/>
              </a:spcAft>
              <a:buClr>
                <a:srgbClr val="51565E"/>
              </a:buClr>
              <a:buSzPts val="1200"/>
              <a:buFont typeface="Roboto"/>
              <a:buChar char="●"/>
            </a:pPr>
            <a:r>
              <a:rPr lang="en-GB" sz="1200">
                <a:solidFill>
                  <a:srgbClr val="51565E"/>
                </a:solidFill>
                <a:highlight>
                  <a:srgbClr val="FFFFFF"/>
                </a:highlight>
                <a:latin typeface="Roboto"/>
                <a:ea typeface="Roboto"/>
                <a:cs typeface="Roboto"/>
                <a:sym typeface="Roboto"/>
              </a:rPr>
              <a:t>Distributed development</a:t>
            </a:r>
            <a:endParaRPr sz="1200">
              <a:solidFill>
                <a:srgbClr val="51565E"/>
              </a:solidFill>
              <a:highlight>
                <a:srgbClr val="FFFFFF"/>
              </a:highlight>
              <a:latin typeface="Roboto"/>
              <a:ea typeface="Roboto"/>
              <a:cs typeface="Roboto"/>
              <a:sym typeface="Roboto"/>
            </a:endParaRPr>
          </a:p>
          <a:p>
            <a:pPr indent="0" lvl="0" marL="0" rtl="0" algn="l">
              <a:lnSpc>
                <a:spcPct val="150000"/>
              </a:lnSpc>
              <a:spcBef>
                <a:spcPts val="2300"/>
              </a:spcBef>
              <a:spcAft>
                <a:spcPts val="0"/>
              </a:spcAft>
              <a:buNone/>
            </a:pPr>
            <a:r>
              <a:t/>
            </a:r>
            <a:endParaRPr sz="1200">
              <a:solidFill>
                <a:srgbClr val="51565E"/>
              </a:solidFill>
              <a:highlight>
                <a:srgbClr val="FFFFFF"/>
              </a:highlight>
              <a:latin typeface="Roboto"/>
              <a:ea typeface="Roboto"/>
              <a:cs typeface="Roboto"/>
              <a:sym typeface="Roboto"/>
            </a:endParaRPr>
          </a:p>
          <a:p>
            <a:pPr indent="0" lvl="0" marL="457200" rtl="0" algn="l">
              <a:lnSpc>
                <a:spcPct val="150000"/>
              </a:lnSpc>
              <a:spcBef>
                <a:spcPts val="2300"/>
              </a:spcBef>
              <a:spcAft>
                <a:spcPts val="0"/>
              </a:spcAft>
              <a:buNone/>
            </a:pPr>
            <a:r>
              <a:rPr lang="en-GB" sz="1200">
                <a:solidFill>
                  <a:srgbClr val="51565E"/>
                </a:solidFill>
                <a:highlight>
                  <a:srgbClr val="FFFFFF"/>
                </a:highlight>
                <a:latin typeface="Roboto"/>
                <a:ea typeface="Roboto"/>
                <a:cs typeface="Roboto"/>
                <a:sym typeface="Roboto"/>
              </a:rPr>
              <a:t>After commit it will be ready to push into remote repository(Github) </a:t>
            </a:r>
            <a:endParaRPr sz="1200">
              <a:solidFill>
                <a:srgbClr val="51565E"/>
              </a:solidFill>
              <a:highlight>
                <a:srgbClr val="FFFFFF"/>
              </a:highlight>
              <a:latin typeface="Roboto"/>
              <a:ea typeface="Roboto"/>
              <a:cs typeface="Roboto"/>
              <a:sym typeface="Roboto"/>
            </a:endParaRPr>
          </a:p>
          <a:p>
            <a:pPr indent="0" lvl="0" marL="457200" rtl="0" algn="l">
              <a:lnSpc>
                <a:spcPct val="150000"/>
              </a:lnSpc>
              <a:spcBef>
                <a:spcPts val="2300"/>
              </a:spcBef>
              <a:spcAft>
                <a:spcPts val="2300"/>
              </a:spcAft>
              <a:buNone/>
            </a:pPr>
            <a:r>
              <a:rPr lang="en-GB" sz="1200">
                <a:solidFill>
                  <a:srgbClr val="51565E"/>
                </a:solidFill>
                <a:highlight>
                  <a:srgbClr val="FFFFFF"/>
                </a:highlight>
                <a:latin typeface="Roboto"/>
                <a:ea typeface="Roboto"/>
                <a:cs typeface="Roboto"/>
                <a:sym typeface="Roboto"/>
              </a:rPr>
              <a:t>We can use git without github but we cant use github without git.</a:t>
            </a:r>
            <a:endParaRPr sz="1200">
              <a:solidFill>
                <a:srgbClr val="51565E"/>
              </a:solidFill>
              <a:highlight>
                <a:srgbClr val="FFFFFF"/>
              </a:highlight>
              <a:latin typeface="Roboto"/>
              <a:ea typeface="Roboto"/>
              <a:cs typeface="Roboto"/>
              <a:sym typeface="Roboto"/>
            </a:endParaRPr>
          </a:p>
        </p:txBody>
      </p:sp>
      <p:pic>
        <p:nvPicPr>
          <p:cNvPr id="70" name="Google Shape;70;p15"/>
          <p:cNvPicPr preferRelativeResize="0"/>
          <p:nvPr/>
        </p:nvPicPr>
        <p:blipFill>
          <a:blip r:embed="rId3">
            <a:alphaModFix/>
          </a:blip>
          <a:stretch>
            <a:fillRect/>
          </a:stretch>
        </p:blipFill>
        <p:spPr>
          <a:xfrm>
            <a:off x="3080875" y="1152475"/>
            <a:ext cx="5156550" cy="2280875"/>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64" name="Google Shape;264;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22. Revert command is used when we want to take a previous commit and add it to new commit </a:t>
            </a:r>
            <a:endParaRPr/>
          </a:p>
          <a:p>
            <a:pPr indent="0" lvl="0" marL="0" rtl="0" algn="l">
              <a:spcBef>
                <a:spcPts val="1200"/>
              </a:spcBef>
              <a:spcAft>
                <a:spcPts val="1200"/>
              </a:spcAft>
              <a:buNone/>
            </a:pPr>
            <a:r>
              <a:t/>
            </a:r>
            <a:endParaRPr sz="2400"/>
          </a:p>
        </p:txBody>
      </p:sp>
      <p:pic>
        <p:nvPicPr>
          <p:cNvPr id="265" name="Google Shape;265;p42"/>
          <p:cNvPicPr preferRelativeResize="0"/>
          <p:nvPr/>
        </p:nvPicPr>
        <p:blipFill>
          <a:blip r:embed="rId3">
            <a:alphaModFix/>
          </a:blip>
          <a:stretch>
            <a:fillRect/>
          </a:stretch>
        </p:blipFill>
        <p:spPr>
          <a:xfrm>
            <a:off x="932825" y="1891702"/>
            <a:ext cx="5525125" cy="1032473"/>
          </a:xfrm>
          <a:prstGeom prst="rect">
            <a:avLst/>
          </a:prstGeom>
          <a:noFill/>
          <a:ln>
            <a:noFill/>
          </a:ln>
        </p:spPr>
      </p:pic>
      <p:pic>
        <p:nvPicPr>
          <p:cNvPr id="266" name="Google Shape;266;p42"/>
          <p:cNvPicPr preferRelativeResize="0"/>
          <p:nvPr/>
        </p:nvPicPr>
        <p:blipFill>
          <a:blip r:embed="rId4">
            <a:alphaModFix/>
          </a:blip>
          <a:stretch>
            <a:fillRect/>
          </a:stretch>
        </p:blipFill>
        <p:spPr>
          <a:xfrm>
            <a:off x="932825" y="2924175"/>
            <a:ext cx="5525125" cy="2063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2" name="Google Shape;272;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23</a:t>
            </a:r>
            <a:r>
              <a:rPr lang="en-GB" sz="2100"/>
              <a:t>.</a:t>
            </a:r>
            <a:r>
              <a:rPr lang="en-GB" sz="1650">
                <a:solidFill>
                  <a:schemeClr val="dk1"/>
                </a:solidFill>
                <a:highlight>
                  <a:srgbClr val="FFFFFF"/>
                </a:highlight>
              </a:rPr>
              <a:t>the reflog command is used for git to record updates made to the tip of </a:t>
            </a:r>
            <a:r>
              <a:rPr lang="en-GB" sz="1650">
                <a:solidFill>
                  <a:schemeClr val="dk1"/>
                </a:solidFill>
                <a:highlight>
                  <a:srgbClr val="FFFFFF"/>
                </a:highlight>
              </a:rPr>
              <a:t>branches. </a:t>
            </a:r>
            <a:r>
              <a:rPr lang="en-GB" sz="1850">
                <a:solidFill>
                  <a:schemeClr val="dk1"/>
                </a:solidFill>
                <a:highlight>
                  <a:srgbClr val="FFFFFF"/>
                </a:highlight>
              </a:rPr>
              <a:t> </a:t>
            </a:r>
            <a:endParaRPr sz="1650">
              <a:solidFill>
                <a:schemeClr val="dk1"/>
              </a:solidFill>
              <a:highlight>
                <a:srgbClr val="FFFFFF"/>
              </a:highlight>
            </a:endParaRPr>
          </a:p>
          <a:p>
            <a:pPr indent="0" lvl="0" marL="0" rtl="0" algn="l">
              <a:spcBef>
                <a:spcPts val="1200"/>
              </a:spcBef>
              <a:spcAft>
                <a:spcPts val="1200"/>
              </a:spcAft>
              <a:buNone/>
            </a:pPr>
            <a:r>
              <a:rPr lang="en-GB" sz="1650">
                <a:solidFill>
                  <a:schemeClr val="dk1"/>
                </a:solidFill>
                <a:highlight>
                  <a:srgbClr val="FFFFFF"/>
                </a:highlight>
              </a:rPr>
              <a:t>     </a:t>
            </a:r>
            <a:r>
              <a:rPr lang="en-GB" sz="1850">
                <a:solidFill>
                  <a:schemeClr val="dk1"/>
                </a:solidFill>
                <a:highlight>
                  <a:srgbClr val="FFFFFF"/>
                </a:highlight>
              </a:rPr>
              <a:t>    </a:t>
            </a:r>
            <a:endParaRPr sz="2400"/>
          </a:p>
        </p:txBody>
      </p:sp>
      <p:pic>
        <p:nvPicPr>
          <p:cNvPr id="273" name="Google Shape;273;p43"/>
          <p:cNvPicPr preferRelativeResize="0"/>
          <p:nvPr/>
        </p:nvPicPr>
        <p:blipFill>
          <a:blip r:embed="rId3">
            <a:alphaModFix/>
          </a:blip>
          <a:stretch>
            <a:fillRect/>
          </a:stretch>
        </p:blipFill>
        <p:spPr>
          <a:xfrm>
            <a:off x="881000" y="1658350"/>
            <a:ext cx="7229400" cy="32565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79" name="Google Shape;27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900">
                <a:solidFill>
                  <a:schemeClr val="dk1"/>
                </a:solidFill>
              </a:rPr>
              <a:t>24.Git blame is the command that can tell you who was the last person to modify each line of code and when.</a:t>
            </a:r>
            <a:endParaRPr sz="1900"/>
          </a:p>
        </p:txBody>
      </p:sp>
      <p:pic>
        <p:nvPicPr>
          <p:cNvPr id="280" name="Google Shape;280;p44"/>
          <p:cNvPicPr preferRelativeResize="0"/>
          <p:nvPr/>
        </p:nvPicPr>
        <p:blipFill>
          <a:blip r:embed="rId3">
            <a:alphaModFix/>
          </a:blip>
          <a:stretch>
            <a:fillRect/>
          </a:stretch>
        </p:blipFill>
        <p:spPr>
          <a:xfrm>
            <a:off x="1127150" y="2223850"/>
            <a:ext cx="7164626" cy="234502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86" name="Google Shape;286;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25.git diff command is used to see the changes before and after the commit</a:t>
            </a:r>
            <a:endParaRPr/>
          </a:p>
        </p:txBody>
      </p:sp>
      <p:pic>
        <p:nvPicPr>
          <p:cNvPr id="287" name="Google Shape;287;p45"/>
          <p:cNvPicPr preferRelativeResize="0"/>
          <p:nvPr/>
        </p:nvPicPr>
        <p:blipFill>
          <a:blip r:embed="rId3">
            <a:alphaModFix/>
          </a:blip>
          <a:stretch>
            <a:fillRect/>
          </a:stretch>
        </p:blipFill>
        <p:spPr>
          <a:xfrm>
            <a:off x="634850" y="1710175"/>
            <a:ext cx="7371900" cy="31742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93" name="Google Shape;293;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500"/>
              <a:t>26.git fetch is used to download new commits rom remote repo without merging them into local repo . git clone is used to make a local copy of existing repo from the remote repo and git pull is used to update the local branch with latest commits from remote repo by fetching and merging them.</a:t>
            </a:r>
            <a:endParaRPr sz="1500"/>
          </a:p>
        </p:txBody>
      </p:sp>
      <p:pic>
        <p:nvPicPr>
          <p:cNvPr id="294" name="Google Shape;294;p46"/>
          <p:cNvPicPr preferRelativeResize="0"/>
          <p:nvPr/>
        </p:nvPicPr>
        <p:blipFill>
          <a:blip r:embed="rId3">
            <a:alphaModFix/>
          </a:blip>
          <a:stretch>
            <a:fillRect/>
          </a:stretch>
        </p:blipFill>
        <p:spPr>
          <a:xfrm>
            <a:off x="544150" y="2500500"/>
            <a:ext cx="7825375" cy="25264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0" name="Google Shape;300;p47"/>
          <p:cNvSpPr txBox="1"/>
          <p:nvPr>
            <p:ph idx="1" type="body"/>
          </p:nvPr>
        </p:nvSpPr>
        <p:spPr>
          <a:xfrm>
            <a:off x="311700" y="12286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27.</a:t>
            </a:r>
            <a:r>
              <a:rPr b="1" lang="en-GB" sz="1550">
                <a:solidFill>
                  <a:srgbClr val="313131"/>
                </a:solidFill>
                <a:highlight>
                  <a:srgbClr val="FFFFFF"/>
                </a:highlight>
              </a:rPr>
              <a:t>Git patch files</a:t>
            </a:r>
            <a:r>
              <a:rPr lang="en-GB" sz="1550">
                <a:solidFill>
                  <a:srgbClr val="313131"/>
                </a:solidFill>
                <a:highlight>
                  <a:srgbClr val="FFFFFF"/>
                </a:highlight>
              </a:rPr>
              <a:t> are very beneficial : they are used in order to store differences that need to   be applied to a file or a group of files on your system</a:t>
            </a:r>
            <a:r>
              <a:rPr lang="en-GB" sz="1050">
                <a:solidFill>
                  <a:srgbClr val="313131"/>
                </a:solidFill>
                <a:highlight>
                  <a:srgbClr val="FFFFFF"/>
                </a:highlight>
              </a:rPr>
              <a:t>. </a:t>
            </a:r>
            <a:r>
              <a:rPr lang="en-GB" sz="1550">
                <a:solidFill>
                  <a:srgbClr val="313131"/>
                </a:solidFill>
                <a:highlight>
                  <a:srgbClr val="FFFFFF"/>
                </a:highlight>
              </a:rPr>
              <a:t>The below fig shows how to create and apply patches.</a:t>
            </a:r>
            <a:endParaRPr sz="2300"/>
          </a:p>
        </p:txBody>
      </p:sp>
      <p:pic>
        <p:nvPicPr>
          <p:cNvPr id="301" name="Google Shape;301;p47"/>
          <p:cNvPicPr preferRelativeResize="0"/>
          <p:nvPr/>
        </p:nvPicPr>
        <p:blipFill>
          <a:blip r:embed="rId3">
            <a:alphaModFix/>
          </a:blip>
          <a:stretch>
            <a:fillRect/>
          </a:stretch>
        </p:blipFill>
        <p:spPr>
          <a:xfrm>
            <a:off x="1343025" y="2264225"/>
            <a:ext cx="6457950" cy="27725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07" name="Google Shape;307;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sz="1600"/>
              <a:t>28.git cherry pick is used for choosing a commit from 1 branch and applying to    another branch </a:t>
            </a:r>
            <a:endParaRPr sz="1600"/>
          </a:p>
        </p:txBody>
      </p:sp>
      <p:pic>
        <p:nvPicPr>
          <p:cNvPr id="308" name="Google Shape;308;p48"/>
          <p:cNvPicPr preferRelativeResize="0"/>
          <p:nvPr/>
        </p:nvPicPr>
        <p:blipFill>
          <a:blip r:embed="rId3">
            <a:alphaModFix/>
          </a:blip>
          <a:stretch>
            <a:fillRect/>
          </a:stretch>
        </p:blipFill>
        <p:spPr>
          <a:xfrm>
            <a:off x="447675" y="1878600"/>
            <a:ext cx="8248650" cy="2893425"/>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14" name="Google Shape;314;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15" name="Google Shape;315;p49"/>
          <p:cNvPicPr preferRelativeResize="0"/>
          <p:nvPr/>
        </p:nvPicPr>
        <p:blipFill>
          <a:blip r:embed="rId3">
            <a:alphaModFix/>
          </a:blip>
          <a:stretch>
            <a:fillRect/>
          </a:stretch>
        </p:blipFill>
        <p:spPr>
          <a:xfrm>
            <a:off x="401200" y="1017725"/>
            <a:ext cx="8341600" cy="4125774"/>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1" name="Google Shape;321;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2" name="Google Shape;322;p50"/>
          <p:cNvPicPr preferRelativeResize="0"/>
          <p:nvPr/>
        </p:nvPicPr>
        <p:blipFill>
          <a:blip r:embed="rId3">
            <a:alphaModFix/>
          </a:blip>
          <a:stretch>
            <a:fillRect/>
          </a:stretch>
        </p:blipFill>
        <p:spPr>
          <a:xfrm>
            <a:off x="1081100" y="1152475"/>
            <a:ext cx="6981825" cy="34728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328" name="Google Shape;328;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GB"/>
              <a:t>For reference: </a:t>
            </a:r>
            <a:r>
              <a:rPr lang="en-GB" sz="1100" u="sng">
                <a:solidFill>
                  <a:schemeClr val="hlink"/>
                </a:solidFill>
                <a:hlinkClick r:id="rId3"/>
              </a:rPr>
              <a:t>Git - Cherry Pick - GeeksforGeeks</a:t>
            </a:r>
            <a:endParaRPr/>
          </a:p>
        </p:txBody>
      </p:sp>
      <p:pic>
        <p:nvPicPr>
          <p:cNvPr id="329" name="Google Shape;329;p51"/>
          <p:cNvPicPr preferRelativeResize="0"/>
          <p:nvPr/>
        </p:nvPicPr>
        <p:blipFill>
          <a:blip r:embed="rId4">
            <a:alphaModFix/>
          </a:blip>
          <a:stretch>
            <a:fillRect/>
          </a:stretch>
        </p:blipFill>
        <p:spPr>
          <a:xfrm>
            <a:off x="971700" y="1152475"/>
            <a:ext cx="6153000" cy="2638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Pre requisites</a:t>
            </a:r>
            <a:endParaRPr/>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GB"/>
              <a:t>First we need to create one repository in git hub</a:t>
            </a:r>
            <a:endParaRPr/>
          </a:p>
          <a:p>
            <a:pPr indent="-342900" lvl="0" marL="457200" rtl="0" algn="l">
              <a:spcBef>
                <a:spcPts val="0"/>
              </a:spcBef>
              <a:spcAft>
                <a:spcPts val="0"/>
              </a:spcAft>
              <a:buSzPts val="1800"/>
              <a:buAutoNum type="arabicPeriod"/>
            </a:pPr>
            <a:r>
              <a:rPr lang="en-GB"/>
              <a:t>Click on new repo and give name and enable readme file and click create .</a:t>
            </a:r>
            <a:endParaRPr/>
          </a:p>
          <a:p>
            <a:pPr indent="-342900" lvl="0" marL="457200" rtl="0" algn="l">
              <a:spcBef>
                <a:spcPts val="0"/>
              </a:spcBef>
              <a:spcAft>
                <a:spcPts val="0"/>
              </a:spcAft>
              <a:buSzPts val="1800"/>
              <a:buAutoNum type="arabicPeriod"/>
            </a:pPr>
            <a:r>
              <a:rPr lang="en-GB"/>
              <a:t>Copy the https link and generate token for further use</a:t>
            </a:r>
            <a:endParaRPr/>
          </a:p>
          <a:p>
            <a:pPr indent="-342900" lvl="0" marL="457200" rtl="0" algn="l">
              <a:spcBef>
                <a:spcPts val="0"/>
              </a:spcBef>
              <a:spcAft>
                <a:spcPts val="0"/>
              </a:spcAft>
              <a:buSzPts val="1800"/>
              <a:buAutoNum type="arabicPeriod"/>
            </a:pPr>
            <a:r>
              <a:rPr lang="en-GB"/>
              <a:t>How to generate token</a:t>
            </a:r>
            <a:endParaRPr/>
          </a:p>
          <a:p>
            <a:pPr indent="0" lvl="0" marL="457200" rtl="0" algn="l">
              <a:spcBef>
                <a:spcPts val="1200"/>
              </a:spcBef>
              <a:spcAft>
                <a:spcPts val="1200"/>
              </a:spcAft>
              <a:buNone/>
            </a:pPr>
            <a:r>
              <a:rPr lang="en-GB"/>
              <a:t>In github &gt; profile &gt;settings&gt;developer </a:t>
            </a:r>
            <a:r>
              <a:rPr lang="en-GB"/>
              <a:t>settings</a:t>
            </a:r>
            <a:r>
              <a:rPr lang="en-GB"/>
              <a:t> &gt;personnel access token&gt;classic&gt;generate classic option&gt;enable delete packages,workflow,admin.org,admin.public key and admit remaining options and finally generate token.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Git commands</a:t>
            </a:r>
            <a:endParaRPr/>
          </a:p>
        </p:txBody>
      </p:sp>
      <p:sp>
        <p:nvSpPr>
          <p:cNvPr id="82" name="Google Shape;82;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        Create folder and get into it.(git bash)</a:t>
            </a:r>
            <a:endParaRPr/>
          </a:p>
          <a:p>
            <a:pPr indent="0" lvl="0" marL="0" rtl="0" algn="l">
              <a:spcBef>
                <a:spcPts val="1200"/>
              </a:spcBef>
              <a:spcAft>
                <a:spcPts val="0"/>
              </a:spcAft>
              <a:buNone/>
            </a:pPr>
            <a:r>
              <a:rPr lang="en-GB"/>
              <a:t>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0" lvl="0" marL="457200" rtl="0" algn="l">
              <a:spcBef>
                <a:spcPts val="1200"/>
              </a:spcBef>
              <a:spcAft>
                <a:spcPts val="0"/>
              </a:spcAft>
              <a:buNone/>
            </a:pPr>
            <a:r>
              <a:t/>
            </a:r>
            <a:endParaRPr/>
          </a:p>
          <a:p>
            <a:pPr indent="-342900" lvl="0" marL="457200" rtl="0" algn="l">
              <a:spcBef>
                <a:spcPts val="1200"/>
              </a:spcBef>
              <a:spcAft>
                <a:spcPts val="0"/>
              </a:spcAft>
              <a:buSzPts val="1800"/>
              <a:buAutoNum type="arabicPeriod"/>
            </a:pPr>
            <a:r>
              <a:rPr lang="en-GB"/>
              <a:t>Git init is used to create a new repository</a:t>
            </a:r>
            <a:endParaRPr/>
          </a:p>
          <a:p>
            <a:pPr indent="0" lvl="0" marL="457200" rtl="0" algn="l">
              <a:spcBef>
                <a:spcPts val="1200"/>
              </a:spcBef>
              <a:spcAft>
                <a:spcPts val="1200"/>
              </a:spcAft>
              <a:buNone/>
            </a:pPr>
            <a:r>
              <a:t/>
            </a:r>
            <a:endParaRPr/>
          </a:p>
        </p:txBody>
      </p:sp>
      <p:pic>
        <p:nvPicPr>
          <p:cNvPr id="83" name="Google Shape;83;p17"/>
          <p:cNvPicPr preferRelativeResize="0"/>
          <p:nvPr/>
        </p:nvPicPr>
        <p:blipFill>
          <a:blip r:embed="rId3">
            <a:alphaModFix/>
          </a:blip>
          <a:stretch>
            <a:fillRect/>
          </a:stretch>
        </p:blipFill>
        <p:spPr>
          <a:xfrm>
            <a:off x="939925" y="1592650"/>
            <a:ext cx="7140850" cy="887725"/>
          </a:xfrm>
          <a:prstGeom prst="rect">
            <a:avLst/>
          </a:prstGeom>
          <a:noFill/>
          <a:ln>
            <a:noFill/>
          </a:ln>
        </p:spPr>
      </p:pic>
      <p:pic>
        <p:nvPicPr>
          <p:cNvPr id="84" name="Google Shape;84;p17"/>
          <p:cNvPicPr preferRelativeResize="0"/>
          <p:nvPr/>
        </p:nvPicPr>
        <p:blipFill>
          <a:blip r:embed="rId4">
            <a:alphaModFix/>
          </a:blip>
          <a:stretch>
            <a:fillRect/>
          </a:stretch>
        </p:blipFill>
        <p:spPr>
          <a:xfrm>
            <a:off x="939925" y="2433650"/>
            <a:ext cx="7140850" cy="830000"/>
          </a:xfrm>
          <a:prstGeom prst="rect">
            <a:avLst/>
          </a:prstGeom>
          <a:noFill/>
          <a:ln>
            <a:noFill/>
          </a:ln>
        </p:spPr>
      </p:pic>
      <p:pic>
        <p:nvPicPr>
          <p:cNvPr id="85" name="Google Shape;85;p17"/>
          <p:cNvPicPr preferRelativeResize="0"/>
          <p:nvPr/>
        </p:nvPicPr>
        <p:blipFill>
          <a:blip r:embed="rId5">
            <a:alphaModFix/>
          </a:blip>
          <a:stretch>
            <a:fillRect/>
          </a:stretch>
        </p:blipFill>
        <p:spPr>
          <a:xfrm>
            <a:off x="939925" y="3916375"/>
            <a:ext cx="7140849" cy="9660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1" name="Google Shape;91;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Create one file in the directory</a:t>
            </a:r>
            <a:endParaRPr/>
          </a:p>
          <a:p>
            <a:pPr indent="0" lvl="0" marL="0" rtl="0" algn="l">
              <a:spcBef>
                <a:spcPts val="1200"/>
              </a:spcBef>
              <a:spcAft>
                <a:spcPts val="0"/>
              </a:spcAft>
              <a:buNone/>
            </a:pPr>
            <a:r>
              <a:rPr lang="en-GB"/>
              <a:t>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2. To know the status of file whether it will be in staged or unstaged</a:t>
            </a:r>
            <a:endParaRPr/>
          </a:p>
          <a:p>
            <a:pPr indent="0" lvl="0" marL="0" rtl="0" algn="l">
              <a:spcBef>
                <a:spcPts val="1200"/>
              </a:spcBef>
              <a:spcAft>
                <a:spcPts val="1200"/>
              </a:spcAft>
              <a:buNone/>
            </a:pPr>
            <a:r>
              <a:t/>
            </a:r>
            <a:endParaRPr/>
          </a:p>
        </p:txBody>
      </p:sp>
      <p:pic>
        <p:nvPicPr>
          <p:cNvPr id="92" name="Google Shape;92;p18"/>
          <p:cNvPicPr preferRelativeResize="0"/>
          <p:nvPr/>
        </p:nvPicPr>
        <p:blipFill>
          <a:blip r:embed="rId3">
            <a:alphaModFix/>
          </a:blip>
          <a:stretch>
            <a:fillRect/>
          </a:stretch>
        </p:blipFill>
        <p:spPr>
          <a:xfrm>
            <a:off x="535225" y="1670975"/>
            <a:ext cx="8297075" cy="848550"/>
          </a:xfrm>
          <a:prstGeom prst="rect">
            <a:avLst/>
          </a:prstGeom>
          <a:noFill/>
          <a:ln>
            <a:noFill/>
          </a:ln>
        </p:spPr>
      </p:pic>
      <p:pic>
        <p:nvPicPr>
          <p:cNvPr id="93" name="Google Shape;93;p18"/>
          <p:cNvPicPr preferRelativeResize="0"/>
          <p:nvPr/>
        </p:nvPicPr>
        <p:blipFill>
          <a:blip r:embed="rId4">
            <a:alphaModFix/>
          </a:blip>
          <a:stretch>
            <a:fillRect/>
          </a:stretch>
        </p:blipFill>
        <p:spPr>
          <a:xfrm>
            <a:off x="587450" y="3080875"/>
            <a:ext cx="8185225" cy="1814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99" name="Google Shape;99;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3. To get that file from working area </a:t>
            </a:r>
            <a:r>
              <a:rPr lang="en-GB"/>
              <a:t>staging</a:t>
            </a:r>
            <a:r>
              <a:rPr lang="en-GB"/>
              <a:t> area give below command</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4. To get the file from </a:t>
            </a:r>
            <a:r>
              <a:rPr lang="en-GB"/>
              <a:t>staging</a:t>
            </a:r>
            <a:r>
              <a:rPr lang="en-GB"/>
              <a:t> area to local repo give below command</a:t>
            </a:r>
            <a:endParaRPr/>
          </a:p>
          <a:p>
            <a:pPr indent="0" lvl="0" marL="0" rtl="0" algn="l">
              <a:spcBef>
                <a:spcPts val="1200"/>
              </a:spcBef>
              <a:spcAft>
                <a:spcPts val="1200"/>
              </a:spcAft>
              <a:buNone/>
            </a:pPr>
            <a:r>
              <a:t/>
            </a:r>
            <a:endParaRPr/>
          </a:p>
        </p:txBody>
      </p:sp>
      <p:pic>
        <p:nvPicPr>
          <p:cNvPr id="100" name="Google Shape;100;p19"/>
          <p:cNvPicPr preferRelativeResize="0"/>
          <p:nvPr/>
        </p:nvPicPr>
        <p:blipFill>
          <a:blip r:embed="rId3">
            <a:alphaModFix/>
          </a:blip>
          <a:stretch>
            <a:fillRect/>
          </a:stretch>
        </p:blipFill>
        <p:spPr>
          <a:xfrm>
            <a:off x="728675" y="1697100"/>
            <a:ext cx="7686675" cy="874650"/>
          </a:xfrm>
          <a:prstGeom prst="rect">
            <a:avLst/>
          </a:prstGeom>
          <a:noFill/>
          <a:ln>
            <a:noFill/>
          </a:ln>
        </p:spPr>
      </p:pic>
      <p:pic>
        <p:nvPicPr>
          <p:cNvPr id="101" name="Google Shape;101;p19"/>
          <p:cNvPicPr preferRelativeResize="0"/>
          <p:nvPr/>
        </p:nvPicPr>
        <p:blipFill>
          <a:blip r:embed="rId4">
            <a:alphaModFix/>
          </a:blip>
          <a:stretch>
            <a:fillRect/>
          </a:stretch>
        </p:blipFill>
        <p:spPr>
          <a:xfrm>
            <a:off x="728675" y="3080875"/>
            <a:ext cx="7686675" cy="17754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Now check check the status of file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Now it is ready to push the file to remote repo.so we need to use the below commands</a:t>
            </a:r>
            <a:endParaRPr/>
          </a:p>
          <a:p>
            <a:pPr indent="0" lvl="0" marL="0" rtl="0" algn="l">
              <a:spcBef>
                <a:spcPts val="1200"/>
              </a:spcBef>
              <a:spcAft>
                <a:spcPts val="1200"/>
              </a:spcAft>
              <a:buNone/>
            </a:pPr>
            <a:r>
              <a:rPr lang="en-GB"/>
              <a:t>5. Git remote is used to mange connection to remote repo</a:t>
            </a:r>
            <a:endParaRPr/>
          </a:p>
        </p:txBody>
      </p:sp>
      <p:pic>
        <p:nvPicPr>
          <p:cNvPr id="108" name="Google Shape;108;p20"/>
          <p:cNvPicPr preferRelativeResize="0"/>
          <p:nvPr/>
        </p:nvPicPr>
        <p:blipFill>
          <a:blip r:embed="rId3">
            <a:alphaModFix/>
          </a:blip>
          <a:stretch>
            <a:fillRect/>
          </a:stretch>
        </p:blipFill>
        <p:spPr>
          <a:xfrm>
            <a:off x="900775" y="1605700"/>
            <a:ext cx="6644775" cy="13054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GB"/>
              <a:t>6.Now push the files or changes to remote repo by giving token as password </a:t>
            </a:r>
            <a:endParaRPr/>
          </a:p>
          <a:p>
            <a:pPr indent="0" lvl="0" marL="0" rtl="0" algn="l">
              <a:spcBef>
                <a:spcPts val="1200"/>
              </a:spcBef>
              <a:spcAft>
                <a:spcPts val="1200"/>
              </a:spcAft>
              <a:buNone/>
            </a:pPr>
            <a:r>
              <a:rPr lang="en-GB"/>
              <a:t> </a:t>
            </a:r>
            <a:endParaRPr/>
          </a:p>
        </p:txBody>
      </p:sp>
      <p:pic>
        <p:nvPicPr>
          <p:cNvPr id="115" name="Google Shape;115;p21"/>
          <p:cNvPicPr preferRelativeResize="0"/>
          <p:nvPr/>
        </p:nvPicPr>
        <p:blipFill>
          <a:blip r:embed="rId3">
            <a:alphaModFix/>
          </a:blip>
          <a:stretch>
            <a:fillRect/>
          </a:stretch>
        </p:blipFill>
        <p:spPr>
          <a:xfrm>
            <a:off x="796325" y="718025"/>
            <a:ext cx="7232225" cy="1697075"/>
          </a:xfrm>
          <a:prstGeom prst="rect">
            <a:avLst/>
          </a:prstGeom>
          <a:noFill/>
          <a:ln>
            <a:noFill/>
          </a:ln>
        </p:spPr>
      </p:pic>
      <p:pic>
        <p:nvPicPr>
          <p:cNvPr id="116" name="Google Shape;116;p21"/>
          <p:cNvPicPr preferRelativeResize="0"/>
          <p:nvPr/>
        </p:nvPicPr>
        <p:blipFill>
          <a:blip r:embed="rId4">
            <a:alphaModFix/>
          </a:blip>
          <a:stretch>
            <a:fillRect/>
          </a:stretch>
        </p:blipFill>
        <p:spPr>
          <a:xfrm>
            <a:off x="796325" y="3028650"/>
            <a:ext cx="7232225" cy="19190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