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D5A3974-E582-4B0E-BD82-8767A0F7FC25}" type="datetimeFigureOut">
              <a:rPr lang="en-IN" smtClean="0"/>
              <a:t>20-02-2024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0213C97-3396-4A09-BBAA-D03DB68D0FB4}" type="slidenum">
              <a:rPr lang="en-IN" smtClean="0"/>
              <a:t>‹#›</a:t>
            </a:fld>
            <a:endParaRPr lang="en-IN"/>
          </a:p>
        </p:txBody>
      </p:sp>
    </p:spTree>
    <p:extLst>
      <p:ext uri="{BB962C8B-B14F-4D97-AF65-F5344CB8AC3E}">
        <p14:creationId xmlns:p14="http://schemas.microsoft.com/office/powerpoint/2010/main" val="2621840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5A3974-E582-4B0E-BD82-8767A0F7FC25}"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213C97-3396-4A09-BBAA-D03DB68D0FB4}" type="slidenum">
              <a:rPr lang="en-IN" smtClean="0"/>
              <a:t>‹#›</a:t>
            </a:fld>
            <a:endParaRPr lang="en-IN"/>
          </a:p>
        </p:txBody>
      </p:sp>
    </p:spTree>
    <p:extLst>
      <p:ext uri="{BB962C8B-B14F-4D97-AF65-F5344CB8AC3E}">
        <p14:creationId xmlns:p14="http://schemas.microsoft.com/office/powerpoint/2010/main" val="291210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D5A3974-E582-4B0E-BD82-8767A0F7FC25}"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213C97-3396-4A09-BBAA-D03DB68D0FB4}" type="slidenum">
              <a:rPr lang="en-IN" smtClean="0"/>
              <a:t>‹#›</a:t>
            </a:fld>
            <a:endParaRPr lang="en-IN"/>
          </a:p>
        </p:txBody>
      </p:sp>
    </p:spTree>
    <p:extLst>
      <p:ext uri="{BB962C8B-B14F-4D97-AF65-F5344CB8AC3E}">
        <p14:creationId xmlns:p14="http://schemas.microsoft.com/office/powerpoint/2010/main" val="2080029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D5A3974-E582-4B0E-BD82-8767A0F7FC25}"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213C97-3396-4A09-BBAA-D03DB68D0FB4}" type="slidenum">
              <a:rPr lang="en-IN" smtClean="0"/>
              <a:t>‹#›</a:t>
            </a:fld>
            <a:endParaRPr lang="en-IN"/>
          </a:p>
        </p:txBody>
      </p:sp>
    </p:spTree>
    <p:extLst>
      <p:ext uri="{BB962C8B-B14F-4D97-AF65-F5344CB8AC3E}">
        <p14:creationId xmlns:p14="http://schemas.microsoft.com/office/powerpoint/2010/main" val="413888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5A3974-E582-4B0E-BD82-8767A0F7FC25}"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213C97-3396-4A09-BBAA-D03DB68D0FB4}" type="slidenum">
              <a:rPr lang="en-IN" smtClean="0"/>
              <a:t>‹#›</a:t>
            </a:fld>
            <a:endParaRPr lang="en-IN"/>
          </a:p>
        </p:txBody>
      </p:sp>
    </p:spTree>
    <p:extLst>
      <p:ext uri="{BB962C8B-B14F-4D97-AF65-F5344CB8AC3E}">
        <p14:creationId xmlns:p14="http://schemas.microsoft.com/office/powerpoint/2010/main" val="1711855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D5A3974-E582-4B0E-BD82-8767A0F7FC25}" type="datetimeFigureOut">
              <a:rPr lang="en-IN" smtClean="0"/>
              <a:t>20-02-2024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213C97-3396-4A09-BBAA-D03DB68D0FB4}" type="slidenum">
              <a:rPr lang="en-IN" smtClean="0"/>
              <a:t>‹#›</a:t>
            </a:fld>
            <a:endParaRPr lang="en-IN"/>
          </a:p>
        </p:txBody>
      </p:sp>
    </p:spTree>
    <p:extLst>
      <p:ext uri="{BB962C8B-B14F-4D97-AF65-F5344CB8AC3E}">
        <p14:creationId xmlns:p14="http://schemas.microsoft.com/office/powerpoint/2010/main" val="2259822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D5A3974-E582-4B0E-BD82-8767A0F7FC25}" type="datetimeFigureOut">
              <a:rPr lang="en-IN" smtClean="0"/>
              <a:t>20-02-2024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0213C97-3396-4A09-BBAA-D03DB68D0FB4}" type="slidenum">
              <a:rPr lang="en-IN" smtClean="0"/>
              <a:t>‹#›</a:t>
            </a:fld>
            <a:endParaRPr lang="en-IN"/>
          </a:p>
        </p:txBody>
      </p:sp>
    </p:spTree>
    <p:extLst>
      <p:ext uri="{BB962C8B-B14F-4D97-AF65-F5344CB8AC3E}">
        <p14:creationId xmlns:p14="http://schemas.microsoft.com/office/powerpoint/2010/main" val="175544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D5A3974-E582-4B0E-BD82-8767A0F7FC25}"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213C97-3396-4A09-BBAA-D03DB68D0FB4}" type="slidenum">
              <a:rPr lang="en-IN" smtClean="0"/>
              <a:t>‹#›</a:t>
            </a:fld>
            <a:endParaRPr lang="en-IN"/>
          </a:p>
        </p:txBody>
      </p:sp>
    </p:spTree>
    <p:extLst>
      <p:ext uri="{BB962C8B-B14F-4D97-AF65-F5344CB8AC3E}">
        <p14:creationId xmlns:p14="http://schemas.microsoft.com/office/powerpoint/2010/main" val="4084865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D5A3974-E582-4B0E-BD82-8767A0F7FC25}"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213C97-3396-4A09-BBAA-D03DB68D0FB4}" type="slidenum">
              <a:rPr lang="en-IN" smtClean="0"/>
              <a:t>‹#›</a:t>
            </a:fld>
            <a:endParaRPr lang="en-IN"/>
          </a:p>
        </p:txBody>
      </p:sp>
    </p:spTree>
    <p:extLst>
      <p:ext uri="{BB962C8B-B14F-4D97-AF65-F5344CB8AC3E}">
        <p14:creationId xmlns:p14="http://schemas.microsoft.com/office/powerpoint/2010/main" val="423658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5A3974-E582-4B0E-BD82-8767A0F7FC25}"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213C97-3396-4A09-BBAA-D03DB68D0FB4}" type="slidenum">
              <a:rPr lang="en-IN" smtClean="0"/>
              <a:t>‹#›</a:t>
            </a:fld>
            <a:endParaRPr lang="en-IN"/>
          </a:p>
        </p:txBody>
      </p:sp>
    </p:spTree>
    <p:extLst>
      <p:ext uri="{BB962C8B-B14F-4D97-AF65-F5344CB8AC3E}">
        <p14:creationId xmlns:p14="http://schemas.microsoft.com/office/powerpoint/2010/main" val="30472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5A3974-E582-4B0E-BD82-8767A0F7FC25}"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213C97-3396-4A09-BBAA-D03DB68D0FB4}" type="slidenum">
              <a:rPr lang="en-IN" smtClean="0"/>
              <a:t>‹#›</a:t>
            </a:fld>
            <a:endParaRPr lang="en-IN"/>
          </a:p>
        </p:txBody>
      </p:sp>
    </p:spTree>
    <p:extLst>
      <p:ext uri="{BB962C8B-B14F-4D97-AF65-F5344CB8AC3E}">
        <p14:creationId xmlns:p14="http://schemas.microsoft.com/office/powerpoint/2010/main" val="10343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5A3974-E582-4B0E-BD82-8767A0F7FC25}"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213C97-3396-4A09-BBAA-D03DB68D0FB4}" type="slidenum">
              <a:rPr lang="en-IN" smtClean="0"/>
              <a:t>‹#›</a:t>
            </a:fld>
            <a:endParaRPr lang="en-IN"/>
          </a:p>
        </p:txBody>
      </p:sp>
    </p:spTree>
    <p:extLst>
      <p:ext uri="{BB962C8B-B14F-4D97-AF65-F5344CB8AC3E}">
        <p14:creationId xmlns:p14="http://schemas.microsoft.com/office/powerpoint/2010/main" val="4077772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5A3974-E582-4B0E-BD82-8767A0F7FC25}" type="datetimeFigureOut">
              <a:rPr lang="en-IN" smtClean="0"/>
              <a:t>20-02-2024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213C97-3396-4A09-BBAA-D03DB68D0FB4}" type="slidenum">
              <a:rPr lang="en-IN" smtClean="0"/>
              <a:t>‹#›</a:t>
            </a:fld>
            <a:endParaRPr lang="en-IN"/>
          </a:p>
        </p:txBody>
      </p:sp>
    </p:spTree>
    <p:extLst>
      <p:ext uri="{BB962C8B-B14F-4D97-AF65-F5344CB8AC3E}">
        <p14:creationId xmlns:p14="http://schemas.microsoft.com/office/powerpoint/2010/main" val="4048417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5A3974-E582-4B0E-BD82-8767A0F7FC25}" type="datetimeFigureOut">
              <a:rPr lang="en-IN" smtClean="0"/>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213C97-3396-4A09-BBAA-D03DB68D0FB4}" type="slidenum">
              <a:rPr lang="en-IN" smtClean="0"/>
              <a:t>‹#›</a:t>
            </a:fld>
            <a:endParaRPr lang="en-IN"/>
          </a:p>
        </p:txBody>
      </p:sp>
    </p:spTree>
    <p:extLst>
      <p:ext uri="{BB962C8B-B14F-4D97-AF65-F5344CB8AC3E}">
        <p14:creationId xmlns:p14="http://schemas.microsoft.com/office/powerpoint/2010/main" val="347343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A3974-E582-4B0E-BD82-8767A0F7FC25}" type="datetimeFigureOut">
              <a:rPr lang="en-IN" smtClean="0"/>
              <a:t>20-02-2024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0213C97-3396-4A09-BBAA-D03DB68D0FB4}" type="slidenum">
              <a:rPr lang="en-IN" smtClean="0"/>
              <a:t>‹#›</a:t>
            </a:fld>
            <a:endParaRPr lang="en-IN"/>
          </a:p>
        </p:txBody>
      </p:sp>
    </p:spTree>
    <p:extLst>
      <p:ext uri="{BB962C8B-B14F-4D97-AF65-F5344CB8AC3E}">
        <p14:creationId xmlns:p14="http://schemas.microsoft.com/office/powerpoint/2010/main" val="46404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5A3974-E582-4B0E-BD82-8767A0F7FC25}"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213C97-3396-4A09-BBAA-D03DB68D0FB4}" type="slidenum">
              <a:rPr lang="en-IN" smtClean="0"/>
              <a:t>‹#›</a:t>
            </a:fld>
            <a:endParaRPr lang="en-IN"/>
          </a:p>
        </p:txBody>
      </p:sp>
    </p:spTree>
    <p:extLst>
      <p:ext uri="{BB962C8B-B14F-4D97-AF65-F5344CB8AC3E}">
        <p14:creationId xmlns:p14="http://schemas.microsoft.com/office/powerpoint/2010/main" val="187974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5A3974-E582-4B0E-BD82-8767A0F7FC25}"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213C97-3396-4A09-BBAA-D03DB68D0FB4}" type="slidenum">
              <a:rPr lang="en-IN" smtClean="0"/>
              <a:t>‹#›</a:t>
            </a:fld>
            <a:endParaRPr lang="en-IN"/>
          </a:p>
        </p:txBody>
      </p:sp>
    </p:spTree>
    <p:extLst>
      <p:ext uri="{BB962C8B-B14F-4D97-AF65-F5344CB8AC3E}">
        <p14:creationId xmlns:p14="http://schemas.microsoft.com/office/powerpoint/2010/main" val="300470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D5A3974-E582-4B0E-BD82-8767A0F7FC25}" type="datetimeFigureOut">
              <a:rPr lang="en-IN" smtClean="0"/>
              <a:t>20-02-2024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0213C97-3396-4A09-BBAA-D03DB68D0FB4}" type="slidenum">
              <a:rPr lang="en-IN" smtClean="0"/>
              <a:t>‹#›</a:t>
            </a:fld>
            <a:endParaRPr lang="en-IN"/>
          </a:p>
        </p:txBody>
      </p:sp>
    </p:spTree>
    <p:extLst>
      <p:ext uri="{BB962C8B-B14F-4D97-AF65-F5344CB8AC3E}">
        <p14:creationId xmlns:p14="http://schemas.microsoft.com/office/powerpoint/2010/main" val="1868014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431F-E2FC-07CC-8363-1F927CC0598C}"/>
              </a:ext>
            </a:extLst>
          </p:cNvPr>
          <p:cNvSpPr>
            <a:spLocks noGrp="1"/>
          </p:cNvSpPr>
          <p:nvPr>
            <p:ph type="ctrTitle"/>
          </p:nvPr>
        </p:nvSpPr>
        <p:spPr/>
        <p:txBody>
          <a:bodyPr/>
          <a:lstStyle/>
          <a:p>
            <a:r>
              <a:rPr lang="en-IN" dirty="0"/>
              <a:t>Introduction to Data Visualization</a:t>
            </a:r>
          </a:p>
        </p:txBody>
      </p:sp>
    </p:spTree>
    <p:extLst>
      <p:ext uri="{BB962C8B-B14F-4D97-AF65-F5344CB8AC3E}">
        <p14:creationId xmlns:p14="http://schemas.microsoft.com/office/powerpoint/2010/main" val="220684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3B7E-318B-5AB4-DDD3-3BB82097F6DA}"/>
              </a:ext>
            </a:extLst>
          </p:cNvPr>
          <p:cNvSpPr>
            <a:spLocks noGrp="1"/>
          </p:cNvSpPr>
          <p:nvPr>
            <p:ph type="title"/>
          </p:nvPr>
        </p:nvSpPr>
        <p:spPr/>
        <p:txBody>
          <a:bodyPr/>
          <a:lstStyle/>
          <a:p>
            <a:r>
              <a:rPr lang="en-IN" dirty="0"/>
              <a:t> Conclusion</a:t>
            </a:r>
          </a:p>
        </p:txBody>
      </p:sp>
      <p:sp>
        <p:nvSpPr>
          <p:cNvPr id="3" name="Content Placeholder 2">
            <a:extLst>
              <a:ext uri="{FF2B5EF4-FFF2-40B4-BE49-F238E27FC236}">
                <a16:creationId xmlns:a16="http://schemas.microsoft.com/office/drawing/2014/main" id="{AE607545-BE45-3B58-83FB-E343D70F3F27}"/>
              </a:ext>
            </a:extLst>
          </p:cNvPr>
          <p:cNvSpPr>
            <a:spLocks noGrp="1"/>
          </p:cNvSpPr>
          <p:nvPr>
            <p:ph idx="1"/>
          </p:nvPr>
        </p:nvSpPr>
        <p:spPr/>
        <p:txBody>
          <a:bodyPr>
            <a:normAutofit/>
          </a:bodyPr>
          <a:lstStyle/>
          <a:p>
            <a:r>
              <a:rPr lang="en-US" b="1" i="0" dirty="0">
                <a:solidFill>
                  <a:srgbClr val="0D0D0D"/>
                </a:solidFill>
                <a:effectLst/>
                <a:latin typeface="Söhne"/>
              </a:rPr>
              <a:t>Data Visualization - A Powerful Communication Tool:</a:t>
            </a:r>
            <a:r>
              <a:rPr lang="en-US" b="0" i="0" dirty="0">
                <a:solidFill>
                  <a:srgbClr val="0D0D0D"/>
                </a:solidFill>
                <a:effectLst/>
                <a:latin typeface="Söhne"/>
              </a:rPr>
              <a:t> In conclusion, data visualization emerges as a powerful tool for effective communication. Its ability to translate complex data into clear, visual representations enhances understanding, aids decision-making, and reveals valuable insights that may otherwise remain hidden in raw data.</a:t>
            </a:r>
          </a:p>
          <a:p>
            <a:r>
              <a:rPr lang="en-IN" dirty="0"/>
              <a:t>Real world uses:</a:t>
            </a:r>
          </a:p>
          <a:p>
            <a:r>
              <a:rPr lang="en-US" b="1" i="0" dirty="0">
                <a:solidFill>
                  <a:srgbClr val="0D0D0D"/>
                </a:solidFill>
                <a:effectLst/>
                <a:latin typeface="Söhne"/>
              </a:rPr>
              <a:t>Sales Analytics: </a:t>
            </a:r>
            <a:r>
              <a:rPr lang="en-US" b="0" i="0" dirty="0">
                <a:solidFill>
                  <a:srgbClr val="0D0D0D"/>
                </a:solidFill>
                <a:effectLst/>
                <a:latin typeface="Söhne"/>
              </a:rPr>
              <a:t>Analyzing sales data and trends for informed decision-making.</a:t>
            </a:r>
            <a:endParaRPr lang="en-US" dirty="0">
              <a:solidFill>
                <a:srgbClr val="0D0D0D"/>
              </a:solidFill>
              <a:latin typeface="Söhne"/>
            </a:endParaRPr>
          </a:p>
          <a:p>
            <a:r>
              <a:rPr lang="en-US" b="1" i="0" dirty="0">
                <a:solidFill>
                  <a:srgbClr val="0D0D0D"/>
                </a:solidFill>
                <a:effectLst/>
                <a:latin typeface="Söhne"/>
              </a:rPr>
              <a:t>Healthcare Insights: </a:t>
            </a:r>
            <a:r>
              <a:rPr lang="en-US" b="0" i="0" dirty="0">
                <a:solidFill>
                  <a:srgbClr val="0D0D0D"/>
                </a:solidFill>
                <a:effectLst/>
                <a:latin typeface="Söhne"/>
              </a:rPr>
              <a:t>Visualizing patient data to improve healthcare outcomes.</a:t>
            </a:r>
          </a:p>
          <a:p>
            <a:r>
              <a:rPr lang="en-US" b="1" i="0" dirty="0">
                <a:solidFill>
                  <a:srgbClr val="0D0D0D"/>
                </a:solidFill>
                <a:effectLst/>
                <a:latin typeface="Söhne"/>
              </a:rPr>
              <a:t>Educational Analytics: </a:t>
            </a:r>
            <a:r>
              <a:rPr lang="en-US" b="0" i="0" dirty="0">
                <a:solidFill>
                  <a:srgbClr val="0D0D0D"/>
                </a:solidFill>
                <a:effectLst/>
                <a:latin typeface="Söhne"/>
              </a:rPr>
              <a:t>Visualizing student performance and learning patterns.</a:t>
            </a:r>
            <a:endParaRPr lang="en-US" dirty="0">
              <a:solidFill>
                <a:srgbClr val="0D0D0D"/>
              </a:solidFill>
              <a:latin typeface="Söhne"/>
            </a:endParaRPr>
          </a:p>
          <a:p>
            <a:pPr algn="l"/>
            <a:r>
              <a:rPr lang="en-US" b="1" i="0" dirty="0">
                <a:solidFill>
                  <a:srgbClr val="0D0D0D"/>
                </a:solidFill>
                <a:effectLst/>
                <a:latin typeface="Söhne"/>
              </a:rPr>
              <a:t>Environmental </a:t>
            </a:r>
            <a:r>
              <a:rPr lang="en-US" b="1" i="0">
                <a:solidFill>
                  <a:srgbClr val="0D0D0D"/>
                </a:solidFill>
                <a:effectLst/>
                <a:latin typeface="Söhne"/>
              </a:rPr>
              <a:t>Monitoring: </a:t>
            </a:r>
            <a:r>
              <a:rPr lang="en-US" b="0" i="0">
                <a:solidFill>
                  <a:srgbClr val="0D0D0D"/>
                </a:solidFill>
                <a:effectLst/>
                <a:latin typeface="Söhne"/>
              </a:rPr>
              <a:t>Visualizing </a:t>
            </a:r>
            <a:r>
              <a:rPr lang="en-US" b="0" i="0" dirty="0">
                <a:solidFill>
                  <a:srgbClr val="0D0D0D"/>
                </a:solidFill>
                <a:effectLst/>
                <a:latin typeface="Söhne"/>
              </a:rPr>
              <a:t>climate and environmental data for research.</a:t>
            </a:r>
          </a:p>
          <a:p>
            <a:endParaRPr lang="en-US" b="0" i="0" dirty="0">
              <a:solidFill>
                <a:srgbClr val="0D0D0D"/>
              </a:solidFill>
              <a:effectLst/>
              <a:latin typeface="Söhne"/>
            </a:endParaRPr>
          </a:p>
        </p:txBody>
      </p:sp>
    </p:spTree>
    <p:extLst>
      <p:ext uri="{BB962C8B-B14F-4D97-AF65-F5344CB8AC3E}">
        <p14:creationId xmlns:p14="http://schemas.microsoft.com/office/powerpoint/2010/main" val="594039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EAAA-DA23-A909-EB0E-630908292AEB}"/>
              </a:ext>
            </a:extLst>
          </p:cNvPr>
          <p:cNvSpPr>
            <a:spLocks noGrp="1"/>
          </p:cNvSpPr>
          <p:nvPr>
            <p:ph type="title"/>
          </p:nvPr>
        </p:nvSpPr>
        <p:spPr/>
        <p:txBody>
          <a:bodyPr/>
          <a:lstStyle/>
          <a:p>
            <a:r>
              <a:rPr lang="en-IN" dirty="0"/>
              <a:t>Definition</a:t>
            </a:r>
          </a:p>
        </p:txBody>
      </p:sp>
      <p:sp>
        <p:nvSpPr>
          <p:cNvPr id="3" name="Content Placeholder 2">
            <a:extLst>
              <a:ext uri="{FF2B5EF4-FFF2-40B4-BE49-F238E27FC236}">
                <a16:creationId xmlns:a16="http://schemas.microsoft.com/office/drawing/2014/main" id="{274C21F2-3E72-AA69-D348-683AFFB4D3EC}"/>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Data Visualization is the process of representing data visually through charts, graphs, and other graphical elements. It transforms raw data into a format that is easily understandable, allowing for a quick grasp of trends, patterns, and insights.</a:t>
            </a:r>
          </a:p>
          <a:p>
            <a:r>
              <a:rPr lang="en-IN" b="1" dirty="0">
                <a:latin typeface="Times New Roman" panose="02020603050405020304" pitchFamily="18" charset="0"/>
                <a:cs typeface="Times New Roman" panose="02020603050405020304" pitchFamily="18" charset="0"/>
              </a:rPr>
              <a:t>Importance:</a:t>
            </a:r>
          </a:p>
          <a:p>
            <a:r>
              <a:rPr lang="en-US" dirty="0">
                <a:latin typeface="Times New Roman" panose="02020603050405020304" pitchFamily="18" charset="0"/>
                <a:cs typeface="Times New Roman" panose="02020603050405020304" pitchFamily="18" charset="0"/>
              </a:rPr>
              <a:t>Enhances Understanding: Complex datasets can be challenging to comprehend in their raw form. Visualization simplifies the information, making it accessible and understandable to a broader audience.</a:t>
            </a:r>
          </a:p>
          <a:p>
            <a:r>
              <a:rPr lang="en-US" dirty="0">
                <a:latin typeface="Times New Roman" panose="02020603050405020304" pitchFamily="18" charset="0"/>
                <a:cs typeface="Times New Roman" panose="02020603050405020304" pitchFamily="18" charset="0"/>
              </a:rPr>
              <a:t>Aids Decision-Making: Visual representations provide a more intuitive way to interpret data, facilitating informed decision-making. Decision-makers can quickly grasp the significance of trends and outliers.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402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4D3CF-DCE1-0EEF-E17E-8CD8C7D5E708}"/>
              </a:ext>
            </a:extLst>
          </p:cNvPr>
          <p:cNvSpPr>
            <a:spLocks noGrp="1"/>
          </p:cNvSpPr>
          <p:nvPr>
            <p:ph type="title"/>
          </p:nvPr>
        </p:nvSpPr>
        <p:spPr/>
        <p:txBody>
          <a:bodyPr/>
          <a:lstStyle/>
          <a:p>
            <a:r>
              <a:rPr lang="en-IN" dirty="0"/>
              <a:t>Why Visualize Data?</a:t>
            </a:r>
          </a:p>
        </p:txBody>
      </p:sp>
      <p:sp>
        <p:nvSpPr>
          <p:cNvPr id="3" name="Content Placeholder 2">
            <a:extLst>
              <a:ext uri="{FF2B5EF4-FFF2-40B4-BE49-F238E27FC236}">
                <a16:creationId xmlns:a16="http://schemas.microsoft.com/office/drawing/2014/main" id="{0E9C707A-D097-0755-5477-AE7C4DDA5EA3}"/>
              </a:ext>
            </a:extLst>
          </p:cNvPr>
          <p:cNvSpPr>
            <a:spLocks noGrp="1"/>
          </p:cNvSpPr>
          <p:nvPr>
            <p:ph idx="1"/>
          </p:nvPr>
        </p:nvSpPr>
        <p:spPr/>
        <p:txBody>
          <a:bodyPr>
            <a:normAutofit lnSpcReduction="10000"/>
          </a:bodyPr>
          <a:lstStyle/>
          <a:p>
            <a:r>
              <a:rPr lang="en-US" b="1" i="1" dirty="0">
                <a:solidFill>
                  <a:srgbClr val="0D0D0D"/>
                </a:solidFill>
                <a:effectLst/>
                <a:latin typeface="Söhne"/>
              </a:rPr>
              <a:t>Human Brain vs. Raw Data:</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Visual Processing Advantage: </a:t>
            </a:r>
            <a:r>
              <a:rPr lang="en-US" dirty="0">
                <a:latin typeface="Times New Roman" panose="02020603050405020304" pitchFamily="18" charset="0"/>
                <a:cs typeface="Times New Roman" panose="02020603050405020304" pitchFamily="18" charset="0"/>
              </a:rPr>
              <a:t>The human brain is adept at processing visual information much faster than textual or raw data. Visualization leverages our innate ability to recognize patterns and shapes, enabling quicker comprehension.</a:t>
            </a:r>
          </a:p>
          <a:p>
            <a:r>
              <a:rPr lang="en-US" b="1" dirty="0">
                <a:latin typeface="Times New Roman" panose="02020603050405020304" pitchFamily="18" charset="0"/>
                <a:cs typeface="Times New Roman" panose="02020603050405020304" pitchFamily="18" charset="0"/>
              </a:rPr>
              <a:t>Memory Retention: </a:t>
            </a:r>
            <a:r>
              <a:rPr lang="en-US" dirty="0">
                <a:latin typeface="Times New Roman" panose="02020603050405020304" pitchFamily="18" charset="0"/>
                <a:cs typeface="Times New Roman" panose="02020603050405020304" pitchFamily="18" charset="0"/>
              </a:rPr>
              <a:t>Visualizations enhance memory retention as images and patterns are more memorable than abstract data points. This aids in recalling and communicating insights effectively.</a:t>
            </a:r>
          </a:p>
          <a:p>
            <a:r>
              <a:rPr lang="en-IN" b="1" i="1" dirty="0">
                <a:solidFill>
                  <a:srgbClr val="0D0D0D"/>
                </a:solidFill>
                <a:effectLst/>
                <a:latin typeface="Söhne"/>
              </a:rPr>
              <a:t>Communicating Patterns:</a:t>
            </a:r>
            <a:endParaRPr lang="en-US" b="1" i="1" dirty="0">
              <a:solidFill>
                <a:srgbClr val="0D0D0D"/>
              </a:solidFill>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Spotting Trends: Visualization serves as a powerful tool for identifying trends over time. Patterns such as upward or downward trends, seasonality, and fluctuations become apparent through graphical representation.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351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E0F3-3326-D75B-60B9-CD3E89E7DB3B}"/>
              </a:ext>
            </a:extLst>
          </p:cNvPr>
          <p:cNvSpPr>
            <a:spLocks noGrp="1"/>
          </p:cNvSpPr>
          <p:nvPr>
            <p:ph type="title"/>
          </p:nvPr>
        </p:nvSpPr>
        <p:spPr/>
        <p:txBody>
          <a:bodyPr/>
          <a:lstStyle/>
          <a:p>
            <a:r>
              <a:rPr lang="en-IN" dirty="0"/>
              <a:t> Benefits of Data Visualization</a:t>
            </a:r>
          </a:p>
        </p:txBody>
      </p:sp>
      <p:sp>
        <p:nvSpPr>
          <p:cNvPr id="3" name="Content Placeholder 2">
            <a:extLst>
              <a:ext uri="{FF2B5EF4-FFF2-40B4-BE49-F238E27FC236}">
                <a16:creationId xmlns:a16="http://schemas.microsoft.com/office/drawing/2014/main" id="{E4488EF5-A8DB-E8E7-C0D6-A71984BB825F}"/>
              </a:ext>
            </a:extLst>
          </p:cNvPr>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Clarity and Simplicity:</a:t>
            </a:r>
          </a:p>
          <a:p>
            <a:r>
              <a:rPr lang="en-US" dirty="0">
                <a:latin typeface="Times New Roman" panose="02020603050405020304" pitchFamily="18" charset="0"/>
                <a:cs typeface="Times New Roman" panose="02020603050405020304" pitchFamily="18" charset="0"/>
              </a:rPr>
              <a:t>Clear Presentation of Complex Data: Visualization transforms intricate datasets into visual representations that are not only easier to comprehend but also convey information more clearly. This is especially beneficial when dealing with large datasets or complex relationships.</a:t>
            </a:r>
          </a:p>
          <a:p>
            <a:r>
              <a:rPr lang="en-US" dirty="0">
                <a:latin typeface="Times New Roman" panose="02020603050405020304" pitchFamily="18" charset="0"/>
                <a:cs typeface="Times New Roman" panose="02020603050405020304" pitchFamily="18" charset="0"/>
              </a:rPr>
              <a:t>User-Friendly Interpretation: Visualizations provide a user-friendly interface for interpreting information. Charts and graphs make it accessible to a diverse audience, regardless of their level of expertise in data analysis.</a:t>
            </a:r>
          </a:p>
          <a:p>
            <a:pPr algn="l"/>
            <a:r>
              <a:rPr lang="en-US" b="0" i="1" dirty="0">
                <a:solidFill>
                  <a:srgbClr val="0D0D0D"/>
                </a:solidFill>
                <a:effectLst/>
                <a:latin typeface="Söhne"/>
              </a:rPr>
              <a:t>Actionable Insights:</a:t>
            </a:r>
            <a:endParaRPr lang="en-US" b="0" i="0" dirty="0">
              <a:solidFill>
                <a:srgbClr val="0D0D0D"/>
              </a:solidFill>
              <a:effectLst/>
              <a:latin typeface="Söhne"/>
            </a:endParaRPr>
          </a:p>
          <a:p>
            <a:pPr marL="0" indent="0" algn="l">
              <a:buNone/>
            </a:pPr>
            <a:r>
              <a:rPr lang="en-US" b="1" i="0" dirty="0">
                <a:solidFill>
                  <a:srgbClr val="0D0D0D"/>
                </a:solidFill>
                <a:effectLst/>
                <a:latin typeface="Times New Roman" panose="02020603050405020304" pitchFamily="18" charset="0"/>
                <a:cs typeface="Times New Roman" panose="02020603050405020304" pitchFamily="18" charset="0"/>
              </a:rPr>
              <a:t>Quicker Decision-Making:</a:t>
            </a:r>
            <a:r>
              <a:rPr lang="en-US" b="0" i="0" dirty="0">
                <a:solidFill>
                  <a:srgbClr val="0D0D0D"/>
                </a:solidFill>
                <a:effectLst/>
                <a:latin typeface="Times New Roman" panose="02020603050405020304" pitchFamily="18" charset="0"/>
                <a:cs typeface="Times New Roman" panose="02020603050405020304" pitchFamily="18" charset="0"/>
              </a:rPr>
              <a:t> Visualization accelerates the decision-making process by presenting data in a format that is easily digestible. Decision-makers can quickly grasp the key insights without delving into extensive raw data, leading to more agile and informed decision-making.</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415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1CE57-ADDF-B616-8512-A4FD792521AD}"/>
              </a:ext>
            </a:extLst>
          </p:cNvPr>
          <p:cNvSpPr>
            <a:spLocks noGrp="1"/>
          </p:cNvSpPr>
          <p:nvPr>
            <p:ph type="title"/>
          </p:nvPr>
        </p:nvSpPr>
        <p:spPr/>
        <p:txBody>
          <a:bodyPr/>
          <a:lstStyle/>
          <a:p>
            <a:r>
              <a:rPr lang="en-IN" dirty="0"/>
              <a:t> Tools for Data Visualization</a:t>
            </a:r>
          </a:p>
        </p:txBody>
      </p:sp>
      <p:sp>
        <p:nvSpPr>
          <p:cNvPr id="3" name="Content Placeholder 2">
            <a:extLst>
              <a:ext uri="{FF2B5EF4-FFF2-40B4-BE49-F238E27FC236}">
                <a16:creationId xmlns:a16="http://schemas.microsoft.com/office/drawing/2014/main" id="{8505CD43-38AD-17C2-9BF9-593AD3864AC2}"/>
              </a:ext>
            </a:extLst>
          </p:cNvPr>
          <p:cNvSpPr>
            <a:spLocks noGrp="1"/>
          </p:cNvSpPr>
          <p:nvPr>
            <p:ph idx="1"/>
          </p:nvPr>
        </p:nvSpPr>
        <p:spPr/>
        <p:txBody>
          <a:bodyPr/>
          <a:lstStyle/>
          <a:p>
            <a:pPr algn="l"/>
            <a:r>
              <a:rPr lang="en-US" b="0" i="1" dirty="0">
                <a:solidFill>
                  <a:srgbClr val="0D0D0D"/>
                </a:solidFill>
                <a:effectLst/>
                <a:latin typeface="Söhne"/>
              </a:rPr>
              <a:t>Tableau:</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User-Friendly Dashboards:</a:t>
            </a:r>
            <a:r>
              <a:rPr lang="en-US" b="0" i="0" dirty="0">
                <a:solidFill>
                  <a:srgbClr val="0D0D0D"/>
                </a:solidFill>
                <a:effectLst/>
                <a:latin typeface="Söhne"/>
              </a:rPr>
              <a:t> Intuitive tool for creating interactive and shareable dashboards.</a:t>
            </a:r>
          </a:p>
          <a:p>
            <a:pPr algn="l">
              <a:buFont typeface="Arial" panose="020B0604020202020204" pitchFamily="34" charset="0"/>
              <a:buChar char="•"/>
            </a:pPr>
            <a:r>
              <a:rPr lang="en-US" b="1" i="0" dirty="0">
                <a:solidFill>
                  <a:srgbClr val="0D0D0D"/>
                </a:solidFill>
                <a:effectLst/>
                <a:latin typeface="Söhne"/>
              </a:rPr>
              <a:t>Analytics Powerhouse:</a:t>
            </a:r>
            <a:r>
              <a:rPr lang="en-US" b="0" i="0" dirty="0">
                <a:solidFill>
                  <a:srgbClr val="0D0D0D"/>
                </a:solidFill>
                <a:effectLst/>
                <a:latin typeface="Söhne"/>
              </a:rPr>
              <a:t> Offers advanced analytics capabilities and supports collaboration.</a:t>
            </a:r>
          </a:p>
          <a:p>
            <a:pPr algn="l"/>
            <a:r>
              <a:rPr lang="en-US" b="0" i="1" dirty="0">
                <a:solidFill>
                  <a:srgbClr val="0D0D0D"/>
                </a:solidFill>
                <a:effectLst/>
                <a:latin typeface="Söhne"/>
              </a:rPr>
              <a:t>Matplotlib:</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Python-based Versatility:</a:t>
            </a:r>
            <a:r>
              <a:rPr lang="en-US" b="0" i="0" dirty="0">
                <a:solidFill>
                  <a:srgbClr val="0D0D0D"/>
                </a:solidFill>
                <a:effectLst/>
                <a:latin typeface="Söhne"/>
              </a:rPr>
              <a:t> Widely-used Python library for static, animated, and interactive visualizations.</a:t>
            </a:r>
          </a:p>
          <a:p>
            <a:pPr algn="l">
              <a:buFont typeface="Arial" panose="020B0604020202020204" pitchFamily="34" charset="0"/>
              <a:buChar char="•"/>
            </a:pPr>
            <a:r>
              <a:rPr lang="en-US" b="1" i="0" dirty="0">
                <a:solidFill>
                  <a:srgbClr val="0D0D0D"/>
                </a:solidFill>
                <a:effectLst/>
                <a:latin typeface="Söhne"/>
              </a:rPr>
              <a:t>Flexibility and Integration:</a:t>
            </a:r>
            <a:r>
              <a:rPr lang="en-US" b="0" i="0" dirty="0">
                <a:solidFill>
                  <a:srgbClr val="0D0D0D"/>
                </a:solidFill>
                <a:effectLst/>
                <a:latin typeface="Söhne"/>
              </a:rPr>
              <a:t> Highly customizable, integrates seamlessly with </a:t>
            </a:r>
            <a:r>
              <a:rPr lang="en-US" b="0" i="0" dirty="0" err="1">
                <a:solidFill>
                  <a:srgbClr val="0D0D0D"/>
                </a:solidFill>
                <a:effectLst/>
                <a:latin typeface="Söhne"/>
              </a:rPr>
              <a:t>Jupyter</a:t>
            </a:r>
            <a:r>
              <a:rPr lang="en-US" b="0" i="0" dirty="0">
                <a:solidFill>
                  <a:srgbClr val="0D0D0D"/>
                </a:solidFill>
                <a:effectLst/>
                <a:latin typeface="Söhne"/>
              </a:rPr>
              <a:t> Notebooks.</a:t>
            </a:r>
          </a:p>
          <a:p>
            <a:endParaRPr lang="en-IN" dirty="0"/>
          </a:p>
        </p:txBody>
      </p:sp>
    </p:spTree>
    <p:extLst>
      <p:ext uri="{BB962C8B-B14F-4D97-AF65-F5344CB8AC3E}">
        <p14:creationId xmlns:p14="http://schemas.microsoft.com/office/powerpoint/2010/main" val="110877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0108C-6E4B-6F57-A2EC-38F79872231D}"/>
              </a:ext>
            </a:extLst>
          </p:cNvPr>
          <p:cNvSpPr>
            <a:spLocks noGrp="1"/>
          </p:cNvSpPr>
          <p:nvPr>
            <p:ph type="title"/>
          </p:nvPr>
        </p:nvSpPr>
        <p:spPr/>
        <p:txBody>
          <a:bodyPr/>
          <a:lstStyle/>
          <a:p>
            <a:r>
              <a:rPr lang="en-IN" dirty="0"/>
              <a:t> Introduction to Matplotlib</a:t>
            </a:r>
          </a:p>
        </p:txBody>
      </p:sp>
      <p:sp>
        <p:nvSpPr>
          <p:cNvPr id="3" name="Content Placeholder 2">
            <a:extLst>
              <a:ext uri="{FF2B5EF4-FFF2-40B4-BE49-F238E27FC236}">
                <a16:creationId xmlns:a16="http://schemas.microsoft.com/office/drawing/2014/main" id="{79571606-CDB8-58C9-8709-7D917E68BB94}"/>
              </a:ext>
            </a:extLst>
          </p:cNvPr>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Matplotlib - 2D Plotting Library: Matplotlib is a powerful 2D plotting library for Python, widely used for creating static, animated, and interactive visualizations.</a:t>
            </a:r>
          </a:p>
          <a:p>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matplotlib.pyplot</a:t>
            </a:r>
            <a:r>
              <a:rPr lang="en-IN" dirty="0">
                <a:latin typeface="Times New Roman" panose="02020603050405020304" pitchFamily="18" charset="0"/>
                <a:cs typeface="Times New Roman" panose="02020603050405020304" pitchFamily="18" charset="0"/>
              </a:rPr>
              <a:t> as </a:t>
            </a:r>
            <a:r>
              <a:rPr lang="en-IN" dirty="0" err="1">
                <a:latin typeface="Times New Roman" panose="02020603050405020304" pitchFamily="18" charset="0"/>
                <a:cs typeface="Times New Roman" panose="02020603050405020304" pitchFamily="18" charset="0"/>
              </a:rPr>
              <a:t>plt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x = [1, 2, 3, 4, 5]</a:t>
            </a:r>
          </a:p>
          <a:p>
            <a:r>
              <a:rPr lang="en-IN" dirty="0">
                <a:latin typeface="Times New Roman" panose="02020603050405020304" pitchFamily="18" charset="0"/>
                <a:cs typeface="Times New Roman" panose="02020603050405020304" pitchFamily="18" charset="0"/>
              </a:rPr>
              <a:t>y = [2, 4, 6, 8, 10]</a:t>
            </a:r>
          </a:p>
          <a:p>
            <a:r>
              <a:rPr lang="en-IN" dirty="0">
                <a:latin typeface="Times New Roman" panose="02020603050405020304" pitchFamily="18" charset="0"/>
                <a:cs typeface="Times New Roman" panose="02020603050405020304" pitchFamily="18" charset="0"/>
              </a:rPr>
              <a:t># Create a basic line plot</a:t>
            </a:r>
          </a:p>
          <a:p>
            <a:r>
              <a:rPr lang="en-IN" dirty="0" err="1">
                <a:latin typeface="Times New Roman" panose="02020603050405020304" pitchFamily="18" charset="0"/>
                <a:cs typeface="Times New Roman" panose="02020603050405020304" pitchFamily="18" charset="0"/>
              </a:rPr>
              <a:t>plt.plot</a:t>
            </a:r>
            <a:r>
              <a:rPr lang="en-IN" dirty="0">
                <a:latin typeface="Times New Roman" panose="02020603050405020304" pitchFamily="18" charset="0"/>
                <a:cs typeface="Times New Roman" panose="02020603050405020304" pitchFamily="18" charset="0"/>
              </a:rPr>
              <a:t>(x, y)</a:t>
            </a:r>
          </a:p>
          <a:p>
            <a:r>
              <a:rPr lang="en-IN" dirty="0" err="1">
                <a:latin typeface="Times New Roman" panose="02020603050405020304" pitchFamily="18" charset="0"/>
                <a:cs typeface="Times New Roman" panose="02020603050405020304" pitchFamily="18" charset="0"/>
              </a:rPr>
              <a:t>plt.xlabel</a:t>
            </a:r>
            <a:r>
              <a:rPr lang="en-IN" dirty="0">
                <a:latin typeface="Times New Roman" panose="02020603050405020304" pitchFamily="18" charset="0"/>
                <a:cs typeface="Times New Roman" panose="02020603050405020304" pitchFamily="18" charset="0"/>
              </a:rPr>
              <a:t>('X-axis')</a:t>
            </a:r>
          </a:p>
          <a:p>
            <a:r>
              <a:rPr lang="en-IN" dirty="0" err="1">
                <a:latin typeface="Times New Roman" panose="02020603050405020304" pitchFamily="18" charset="0"/>
                <a:cs typeface="Times New Roman" panose="02020603050405020304" pitchFamily="18" charset="0"/>
              </a:rPr>
              <a:t>plt.ylabel</a:t>
            </a:r>
            <a:r>
              <a:rPr lang="en-IN" dirty="0">
                <a:latin typeface="Times New Roman" panose="02020603050405020304" pitchFamily="18" charset="0"/>
                <a:cs typeface="Times New Roman" panose="02020603050405020304" pitchFamily="18" charset="0"/>
              </a:rPr>
              <a:t>('Y-axis’) # Title</a:t>
            </a:r>
          </a:p>
          <a:p>
            <a:r>
              <a:rPr lang="en-IN" dirty="0" err="1">
                <a:latin typeface="Times New Roman" panose="02020603050405020304" pitchFamily="18" charset="0"/>
                <a:cs typeface="Times New Roman" panose="02020603050405020304" pitchFamily="18" charset="0"/>
              </a:rPr>
              <a:t>plt.title</a:t>
            </a:r>
            <a:r>
              <a:rPr lang="en-IN" dirty="0">
                <a:latin typeface="Times New Roman" panose="02020603050405020304" pitchFamily="18" charset="0"/>
                <a:cs typeface="Times New Roman" panose="02020603050405020304" pitchFamily="18" charset="0"/>
              </a:rPr>
              <a:t>('Simple Line Plot')</a:t>
            </a:r>
          </a:p>
          <a:p>
            <a:r>
              <a:rPr lang="en-IN" dirty="0">
                <a:latin typeface="Times New Roman" panose="02020603050405020304" pitchFamily="18" charset="0"/>
                <a:cs typeface="Times New Roman" panose="02020603050405020304" pitchFamily="18" charset="0"/>
              </a:rPr>
              <a:t># Display the plot</a:t>
            </a:r>
          </a:p>
          <a:p>
            <a:r>
              <a:rPr lang="en-IN" dirty="0" err="1">
                <a:latin typeface="Times New Roman" panose="02020603050405020304" pitchFamily="18" charset="0"/>
                <a:cs typeface="Times New Roman" panose="02020603050405020304" pitchFamily="18" charset="0"/>
              </a:rPr>
              <a:t>plt.show</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0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DA64A-C889-A990-65B2-CDCF66E9B65C}"/>
              </a:ext>
            </a:extLst>
          </p:cNvPr>
          <p:cNvSpPr>
            <a:spLocks noGrp="1"/>
          </p:cNvSpPr>
          <p:nvPr>
            <p:ph type="title"/>
          </p:nvPr>
        </p:nvSpPr>
        <p:spPr/>
        <p:txBody>
          <a:bodyPr/>
          <a:lstStyle/>
          <a:p>
            <a:r>
              <a:rPr lang="en-US" dirty="0"/>
              <a:t>Matplotlib</a:t>
            </a:r>
            <a:endParaRPr lang="en-IN" dirty="0"/>
          </a:p>
        </p:txBody>
      </p:sp>
      <p:sp>
        <p:nvSpPr>
          <p:cNvPr id="3" name="Content Placeholder 2">
            <a:extLst>
              <a:ext uri="{FF2B5EF4-FFF2-40B4-BE49-F238E27FC236}">
                <a16:creationId xmlns:a16="http://schemas.microsoft.com/office/drawing/2014/main" id="{4484B736-304F-B153-594C-1C1A184509AF}"/>
              </a:ext>
            </a:extLst>
          </p:cNvPr>
          <p:cNvSpPr>
            <a:spLocks noGrp="1"/>
          </p:cNvSpPr>
          <p:nvPr>
            <p:ph idx="1"/>
          </p:nvPr>
        </p:nvSpPr>
        <p:spPr/>
        <p:txBody>
          <a:bodyPr>
            <a:normAutofit fontScale="92500" lnSpcReduction="20000"/>
          </a:bodyPr>
          <a:lstStyle/>
          <a:p>
            <a:pPr algn="l"/>
            <a:r>
              <a:rPr lang="en-US" b="0" i="1" dirty="0">
                <a:solidFill>
                  <a:srgbClr val="0D0D0D"/>
                </a:solidFill>
                <a:effectLst/>
                <a:latin typeface="Söhne"/>
              </a:rPr>
              <a:t>Key Features: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Versatility in Plot Types: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Matplotlib supports various plot types, including line plots, scatter plots, bar plots, histograms, and more, offering versatility in data representation.</a:t>
            </a:r>
          </a:p>
          <a:p>
            <a:pPr algn="l">
              <a:buFont typeface="+mj-lt"/>
              <a:buAutoNum type="arabicPeriod"/>
            </a:pPr>
            <a:r>
              <a:rPr lang="en-US" b="1" i="0" dirty="0">
                <a:solidFill>
                  <a:srgbClr val="0D0D0D"/>
                </a:solidFill>
                <a:effectLst/>
                <a:latin typeface="Söhne"/>
              </a:rPr>
              <a:t>Customization Capabilities: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Extensive customization options allow users to control every aspect of the plot's appearance, including colors, markers, labels, and axes.</a:t>
            </a:r>
          </a:p>
          <a:p>
            <a:r>
              <a:rPr lang="en-IN" b="1" i="0" dirty="0">
                <a:solidFill>
                  <a:srgbClr val="0D0D0D"/>
                </a:solidFill>
                <a:effectLst/>
                <a:latin typeface="Söhne"/>
              </a:rPr>
              <a:t>Advantages of Matplotlib</a:t>
            </a:r>
          </a:p>
          <a:p>
            <a:pPr algn="l"/>
            <a:r>
              <a:rPr lang="en-US" b="1" i="0" dirty="0">
                <a:solidFill>
                  <a:srgbClr val="0D0D0D"/>
                </a:solidFill>
                <a:effectLst/>
                <a:latin typeface="Söhne"/>
              </a:rPr>
              <a:t>Ease of Use:</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Matplotlib is designed with a user-friendly API, making it accessible for both beginners and experienced users. Its syntax is straightforward and intuitive, facilitating quick learning.</a:t>
            </a:r>
          </a:p>
        </p:txBody>
      </p:sp>
    </p:spTree>
    <p:extLst>
      <p:ext uri="{BB962C8B-B14F-4D97-AF65-F5344CB8AC3E}">
        <p14:creationId xmlns:p14="http://schemas.microsoft.com/office/powerpoint/2010/main" val="309696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8EA3-7AD8-BD65-6DF4-57C88849715B}"/>
              </a:ext>
            </a:extLst>
          </p:cNvPr>
          <p:cNvSpPr>
            <a:spLocks noGrp="1"/>
          </p:cNvSpPr>
          <p:nvPr>
            <p:ph type="title"/>
          </p:nvPr>
        </p:nvSpPr>
        <p:spPr/>
        <p:txBody>
          <a:bodyPr/>
          <a:lstStyle/>
          <a:p>
            <a:r>
              <a:rPr lang="en-IN" dirty="0"/>
              <a:t> Introduction to Tableau</a:t>
            </a:r>
          </a:p>
        </p:txBody>
      </p:sp>
      <p:sp>
        <p:nvSpPr>
          <p:cNvPr id="3" name="Content Placeholder 2">
            <a:extLst>
              <a:ext uri="{FF2B5EF4-FFF2-40B4-BE49-F238E27FC236}">
                <a16:creationId xmlns:a16="http://schemas.microsoft.com/office/drawing/2014/main" id="{3248E535-BC1C-A5CB-989E-65D67C2DDA7A}"/>
              </a:ext>
            </a:extLst>
          </p:cNvPr>
          <p:cNvSpPr>
            <a:spLocks noGrp="1"/>
          </p:cNvSpPr>
          <p:nvPr>
            <p:ph idx="1"/>
          </p:nvPr>
        </p:nvSpPr>
        <p:spPr/>
        <p:txBody>
          <a:bodyPr>
            <a:normAutofit fontScale="85000" lnSpcReduction="20000"/>
          </a:bodyPr>
          <a:lstStyle/>
          <a:p>
            <a:pPr algn="l"/>
            <a:r>
              <a:rPr lang="en-US" b="0" i="1" dirty="0">
                <a:solidFill>
                  <a:srgbClr val="0D0D0D"/>
                </a:solidFill>
                <a:effectLst/>
                <a:latin typeface="Söhne"/>
              </a:rPr>
              <a:t>Definition:</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Tableau</a:t>
            </a:r>
            <a:r>
              <a:rPr lang="en-US" b="0" i="0" dirty="0">
                <a:solidFill>
                  <a:srgbClr val="0D0D0D"/>
                </a:solidFill>
                <a:effectLst/>
                <a:latin typeface="Söhne"/>
              </a:rPr>
              <a:t> is a powerful data visualization and business intelligence tool that transforms raw data into interactive and understandable visualizations. Widely recognized for its user-friendly interface and versatile features, Tableau enables users to explore and share insights derived from their data.</a:t>
            </a:r>
          </a:p>
          <a:p>
            <a:pPr algn="l"/>
            <a:r>
              <a:rPr lang="en-US" b="0" i="1" dirty="0">
                <a:solidFill>
                  <a:srgbClr val="0D0D0D"/>
                </a:solidFill>
                <a:effectLst/>
                <a:latin typeface="Söhne"/>
              </a:rPr>
              <a:t>Key Features: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User-Friendly Interface:</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Tableau offers a drag-and-drop interface, making it accessible to users with diverse technical backgrounds. This user-friendly approach empowers individuals to create impactful visualizations without the need for extensive coding.</a:t>
            </a:r>
          </a:p>
          <a:p>
            <a:pPr algn="l">
              <a:buFont typeface="+mj-lt"/>
              <a:buAutoNum type="arabicPeriod"/>
            </a:pPr>
            <a:r>
              <a:rPr lang="en-US" b="1" i="0" dirty="0">
                <a:solidFill>
                  <a:srgbClr val="0D0D0D"/>
                </a:solidFill>
                <a:effectLst/>
                <a:latin typeface="Söhne"/>
              </a:rPr>
              <a:t>Interactive Dashboards: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An outstanding feature of Tableau is its ability to create interactive dashboards. Users can build dynamic visualizations that allow stakeholders to explore data, discover patterns, and gain insights through real-time interactions.</a:t>
            </a:r>
          </a:p>
        </p:txBody>
      </p:sp>
    </p:spTree>
    <p:extLst>
      <p:ext uri="{BB962C8B-B14F-4D97-AF65-F5344CB8AC3E}">
        <p14:creationId xmlns:p14="http://schemas.microsoft.com/office/powerpoint/2010/main" val="85245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0A00-4F91-BA0D-7CA9-5D0DE690E99E}"/>
              </a:ext>
            </a:extLst>
          </p:cNvPr>
          <p:cNvSpPr>
            <a:spLocks noGrp="1"/>
          </p:cNvSpPr>
          <p:nvPr>
            <p:ph type="title"/>
          </p:nvPr>
        </p:nvSpPr>
        <p:spPr/>
        <p:txBody>
          <a:bodyPr/>
          <a:lstStyle/>
          <a:p>
            <a:r>
              <a:rPr lang="en-IN" dirty="0"/>
              <a:t>Comparing Matplotlib and Tableau</a:t>
            </a:r>
          </a:p>
        </p:txBody>
      </p:sp>
      <p:sp>
        <p:nvSpPr>
          <p:cNvPr id="3" name="Content Placeholder 2">
            <a:extLst>
              <a:ext uri="{FF2B5EF4-FFF2-40B4-BE49-F238E27FC236}">
                <a16:creationId xmlns:a16="http://schemas.microsoft.com/office/drawing/2014/main" id="{61A3CF35-0F25-5785-5288-119B35D3E31E}"/>
              </a:ext>
            </a:extLst>
          </p:cNvPr>
          <p:cNvSpPr>
            <a:spLocks noGrp="1"/>
          </p:cNvSpPr>
          <p:nvPr>
            <p:ph idx="1"/>
          </p:nvPr>
        </p:nvSpPr>
        <p:spPr/>
        <p:txBody>
          <a:bodyPr>
            <a:normAutofit/>
          </a:bodyPr>
          <a:lstStyle/>
          <a:p>
            <a:pPr algn="l"/>
            <a:r>
              <a:rPr lang="en-US" b="0" i="1" dirty="0">
                <a:solidFill>
                  <a:srgbClr val="0D0D0D"/>
                </a:solidFill>
                <a:effectLst/>
                <a:latin typeface="Söhne"/>
              </a:rPr>
              <a:t>Matplotlib:</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Static Visualizations:</a:t>
            </a:r>
            <a:r>
              <a:rPr lang="en-US" b="0" i="0" dirty="0">
                <a:solidFill>
                  <a:srgbClr val="0D0D0D"/>
                </a:solidFill>
                <a:effectLst/>
                <a:latin typeface="Söhne"/>
              </a:rPr>
              <a:t> Primarily suitable for creating static visualizations.</a:t>
            </a:r>
          </a:p>
          <a:p>
            <a:pPr algn="l">
              <a:buFont typeface="Arial" panose="020B0604020202020204" pitchFamily="34" charset="0"/>
              <a:buChar char="•"/>
            </a:pPr>
            <a:r>
              <a:rPr lang="en-US" b="1" i="0" dirty="0">
                <a:solidFill>
                  <a:srgbClr val="0D0D0D"/>
                </a:solidFill>
                <a:effectLst/>
                <a:latin typeface="Söhne"/>
              </a:rPr>
              <a:t>Coding Enthusiasts:</a:t>
            </a:r>
            <a:r>
              <a:rPr lang="en-US" b="0" i="0" dirty="0">
                <a:solidFill>
                  <a:srgbClr val="0D0D0D"/>
                </a:solidFill>
                <a:effectLst/>
                <a:latin typeface="Söhne"/>
              </a:rPr>
              <a:t> Well-suited for those who prefer coding and want more control over customization.</a:t>
            </a:r>
          </a:p>
          <a:p>
            <a:pPr algn="l"/>
            <a:r>
              <a:rPr lang="en-US" b="0" i="1" dirty="0">
                <a:solidFill>
                  <a:srgbClr val="0D0D0D"/>
                </a:solidFill>
                <a:effectLst/>
                <a:latin typeface="Söhne"/>
              </a:rPr>
              <a:t>Tableau:</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Dynamic, Interactive Visualizations:</a:t>
            </a:r>
            <a:r>
              <a:rPr lang="en-US" b="0" i="0" dirty="0">
                <a:solidFill>
                  <a:srgbClr val="0D0D0D"/>
                </a:solidFill>
                <a:effectLst/>
                <a:latin typeface="Söhne"/>
              </a:rPr>
              <a:t> Excels in creating dynamic and interactive visualizations.</a:t>
            </a:r>
          </a:p>
          <a:p>
            <a:pPr algn="l">
              <a:buFont typeface="Arial" panose="020B0604020202020204" pitchFamily="34" charset="0"/>
              <a:buChar char="•"/>
            </a:pPr>
            <a:r>
              <a:rPr lang="en-US" b="1" i="0" dirty="0">
                <a:solidFill>
                  <a:srgbClr val="0D0D0D"/>
                </a:solidFill>
                <a:effectLst/>
                <a:latin typeface="Söhne"/>
              </a:rPr>
              <a:t>No Coding Required:</a:t>
            </a:r>
            <a:r>
              <a:rPr lang="en-US" b="0" i="0" dirty="0">
                <a:solidFill>
                  <a:srgbClr val="0D0D0D"/>
                </a:solidFill>
                <a:effectLst/>
                <a:latin typeface="Söhne"/>
              </a:rPr>
              <a:t> Tailored for a broader audience, allowing users to create powerful visuals without coding skills.</a:t>
            </a:r>
          </a:p>
          <a:p>
            <a:endParaRPr lang="en-IN" dirty="0"/>
          </a:p>
        </p:txBody>
      </p:sp>
    </p:spTree>
    <p:extLst>
      <p:ext uri="{BB962C8B-B14F-4D97-AF65-F5344CB8AC3E}">
        <p14:creationId xmlns:p14="http://schemas.microsoft.com/office/powerpoint/2010/main" val="111538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TotalTime>
  <Words>908</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Söhne</vt:lpstr>
      <vt:lpstr>Times New Roman</vt:lpstr>
      <vt:lpstr>Wingdings 3</vt:lpstr>
      <vt:lpstr>Ion Boardroom</vt:lpstr>
      <vt:lpstr>Introduction to Data Visualization</vt:lpstr>
      <vt:lpstr>Definition</vt:lpstr>
      <vt:lpstr>Why Visualize Data?</vt:lpstr>
      <vt:lpstr> Benefits of Data Visualization</vt:lpstr>
      <vt:lpstr> Tools for Data Visualization</vt:lpstr>
      <vt:lpstr> Introduction to Matplotlib</vt:lpstr>
      <vt:lpstr>Matplotlib</vt:lpstr>
      <vt:lpstr> Introduction to Tableau</vt:lpstr>
      <vt:lpstr>Comparing Matplotlib and Tableau</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Visualization</dc:title>
  <dc:creator>arthi M</dc:creator>
  <cp:lastModifiedBy>arthi M</cp:lastModifiedBy>
  <cp:revision>1</cp:revision>
  <dcterms:created xsi:type="dcterms:W3CDTF">2024-02-20T13:17:01Z</dcterms:created>
  <dcterms:modified xsi:type="dcterms:W3CDTF">2024-02-20T13:39:07Z</dcterms:modified>
</cp:coreProperties>
</file>